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0.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23.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4.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25.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26.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27.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28.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32.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notesSlides/notesSlide33.xml" ContentType="application/vnd.openxmlformats-officedocument.presentationml.notesSl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notesSlides/notesSlide34.xml" ContentType="application/vnd.openxmlformats-officedocument.presentationml.notesSl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35.xml" ContentType="application/vnd.openxmlformats-officedocument.presentationml.notesSl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notesSlides/notesSlide36.xml" ContentType="application/vnd.openxmlformats-officedocument.presentationml.notesSlid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notesSlides/notesSlide37.xml" ContentType="application/vnd.openxmlformats-officedocument.presentationml.notesSlid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38.xml" ContentType="application/vnd.openxmlformats-officedocument.presentationml.notesSlid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notesSlides/notesSlide39.xml" ContentType="application/vnd.openxmlformats-officedocument.presentationml.notesSlid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notesSlides/notesSlide40.xml" ContentType="application/vnd.openxmlformats-officedocument.presentationml.notesSlid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41.xml" ContentType="application/vnd.openxmlformats-officedocument.presentationml.notesSlid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notesSlides/notesSlide42.xml" ContentType="application/vnd.openxmlformats-officedocument.presentationml.notesSlid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notesSlides/notesSlide43.xml" ContentType="application/vnd.openxmlformats-officedocument.presentationml.notesSlide+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44.xml" ContentType="application/vnd.openxmlformats-officedocument.presentationml.notesSlide+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notesSlides/notesSlide45.xml" ContentType="application/vnd.openxmlformats-officedocument.presentationml.notesSlid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notesSlides/notesSlide46.xml" ContentType="application/vnd.openxmlformats-officedocument.presentationml.notesSlide+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47.xml" ContentType="application/vnd.openxmlformats-officedocument.presentationml.notesSlide+xml"/>
  <Override PartName="/ppt/charts/chart30.xml" ContentType="application/vnd.openxmlformats-officedocument.drawingml.chart+xml"/>
  <Override PartName="/ppt/charts/style30.xml" ContentType="application/vnd.ms-office.chartstyle+xml"/>
  <Override PartName="/ppt/charts/colors30.xml" ContentType="application/vnd.ms-office.chartcolorstyle+xml"/>
  <Override PartName="/ppt/notesSlides/notesSlide48.xml" ContentType="application/vnd.openxmlformats-officedocument.presentationml.notesSlide+xml"/>
  <Override PartName="/ppt/charts/chart31.xml" ContentType="application/vnd.openxmlformats-officedocument.drawingml.chart+xml"/>
  <Override PartName="/ppt/charts/style31.xml" ContentType="application/vnd.ms-office.chartstyle+xml"/>
  <Override PartName="/ppt/charts/colors31.xml" ContentType="application/vnd.ms-office.chartcolorstyl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32.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51.xml" ContentType="application/vnd.openxmlformats-officedocument.presentationml.notesSlide+xml"/>
  <Override PartName="/ppt/charts/chart33.xml" ContentType="application/vnd.openxmlformats-officedocument.drawingml.chart+xml"/>
  <Override PartName="/ppt/charts/style33.xml" ContentType="application/vnd.ms-office.chartstyle+xml"/>
  <Override PartName="/ppt/charts/colors33.xml" ContentType="application/vnd.ms-office.chartcolorstyle+xml"/>
  <Override PartName="/ppt/notesSlides/notesSlide52.xml" ContentType="application/vnd.openxmlformats-officedocument.presentationml.notesSlide+xml"/>
  <Override PartName="/ppt/charts/chart34.xml" ContentType="application/vnd.openxmlformats-officedocument.drawingml.chart+xml"/>
  <Override PartName="/ppt/charts/style34.xml" ContentType="application/vnd.ms-office.chartstyle+xml"/>
  <Override PartName="/ppt/charts/colors34.xml" ContentType="application/vnd.ms-office.chartcolorstyle+xml"/>
  <Override PartName="/ppt/notesSlides/notesSlide53.xml" ContentType="application/vnd.openxmlformats-officedocument.presentationml.notesSlide+xml"/>
  <Override PartName="/ppt/charts/chart35.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54.xml" ContentType="application/vnd.openxmlformats-officedocument.presentationml.notesSlide+xml"/>
  <Override PartName="/ppt/charts/chart36.xml" ContentType="application/vnd.openxmlformats-officedocument.drawingml.chart+xml"/>
  <Override PartName="/ppt/charts/style36.xml" ContentType="application/vnd.ms-office.chartstyle+xml"/>
  <Override PartName="/ppt/charts/colors36.xml" ContentType="application/vnd.ms-office.chartcolorstyle+xml"/>
  <Override PartName="/ppt/notesSlides/notesSlide55.xml" ContentType="application/vnd.openxmlformats-officedocument.presentationml.notesSlide+xml"/>
  <Override PartName="/ppt/charts/chart37.xml" ContentType="application/vnd.openxmlformats-officedocument.drawingml.chart+xml"/>
  <Override PartName="/ppt/charts/style37.xml" ContentType="application/vnd.ms-office.chartstyle+xml"/>
  <Override PartName="/ppt/charts/colors37.xml" ContentType="application/vnd.ms-office.chartcolorstyle+xml"/>
  <Override PartName="/ppt/notesSlides/notesSlide56.xml" ContentType="application/vnd.openxmlformats-officedocument.presentationml.notesSlide+xml"/>
  <Override PartName="/ppt/charts/chart38.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57.xml" ContentType="application/vnd.openxmlformats-officedocument.presentationml.notesSlide+xml"/>
  <Override PartName="/ppt/charts/chart39.xml" ContentType="application/vnd.openxmlformats-officedocument.drawingml.chart+xml"/>
  <Override PartName="/ppt/charts/style39.xml" ContentType="application/vnd.ms-office.chartstyle+xml"/>
  <Override PartName="/ppt/charts/colors39.xml" ContentType="application/vnd.ms-office.chartcolorstyle+xml"/>
  <Override PartName="/ppt/notesSlides/notesSlide58.xml" ContentType="application/vnd.openxmlformats-officedocument.presentationml.notesSlide+xml"/>
  <Override PartName="/ppt/charts/chart40.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59.xml" ContentType="application/vnd.openxmlformats-officedocument.presentationml.notesSlide+xml"/>
  <Override PartName="/ppt/charts/chart41.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60.xml" ContentType="application/vnd.openxmlformats-officedocument.presentationml.notesSlide+xml"/>
  <Override PartName="/ppt/charts/chart42.xml" ContentType="application/vnd.openxmlformats-officedocument.drawingml.chart+xml"/>
  <Override PartName="/ppt/charts/style42.xml" ContentType="application/vnd.ms-office.chartstyle+xml"/>
  <Override PartName="/ppt/charts/colors42.xml" ContentType="application/vnd.ms-office.chartcolorstyle+xml"/>
  <Override PartName="/ppt/notesSlides/notesSlide61.xml" ContentType="application/vnd.openxmlformats-officedocument.presentationml.notesSlide+xml"/>
  <Override PartName="/ppt/charts/chart43.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62.xml" ContentType="application/vnd.openxmlformats-officedocument.presentationml.notesSlide+xml"/>
  <Override PartName="/ppt/charts/chart44.xml" ContentType="application/vnd.openxmlformats-officedocument.drawingml.chart+xml"/>
  <Override PartName="/ppt/charts/style44.xml" ContentType="application/vnd.ms-office.chartstyle+xml"/>
  <Override PartName="/ppt/charts/colors44.xml" ContentType="application/vnd.ms-office.chartcolorstyle+xml"/>
  <Override PartName="/ppt/notesSlides/notesSlide63.xml" ContentType="application/vnd.openxmlformats-officedocument.presentationml.notesSlide+xml"/>
  <Override PartName="/ppt/charts/chart45.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64.xml" ContentType="application/vnd.openxmlformats-officedocument.presentationml.notesSlide+xml"/>
  <Override PartName="/ppt/charts/chart46.xml" ContentType="application/vnd.openxmlformats-officedocument.drawingml.chart+xml"/>
  <Override PartName="/ppt/charts/style46.xml" ContentType="application/vnd.ms-office.chartstyle+xml"/>
  <Override PartName="/ppt/charts/colors46.xml" ContentType="application/vnd.ms-office.chartcolorstyle+xml"/>
  <Override PartName="/ppt/notesSlides/notesSlide65.xml" ContentType="application/vnd.openxmlformats-officedocument.presentationml.notesSlide+xml"/>
  <Override PartName="/ppt/charts/chart47.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66.xml" ContentType="application/vnd.openxmlformats-officedocument.presentationml.notesSlide+xml"/>
  <Override PartName="/ppt/charts/chart48.xml" ContentType="application/vnd.openxmlformats-officedocument.drawingml.chart+xml"/>
  <Override PartName="/ppt/charts/style48.xml" ContentType="application/vnd.ms-office.chartstyle+xml"/>
  <Override PartName="/ppt/charts/colors48.xml" ContentType="application/vnd.ms-office.chartcolorstyle+xml"/>
  <Override PartName="/ppt/notesSlides/notesSlide67.xml" ContentType="application/vnd.openxmlformats-officedocument.presentationml.notesSlide+xml"/>
  <Override PartName="/ppt/charts/chart49.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68.xml" ContentType="application/vnd.openxmlformats-officedocument.presentationml.notesSlide+xml"/>
  <Override PartName="/ppt/charts/chart50.xml" ContentType="application/vnd.openxmlformats-officedocument.drawingml.chart+xml"/>
  <Override PartName="/ppt/charts/style50.xml" ContentType="application/vnd.ms-office.chartstyle+xml"/>
  <Override PartName="/ppt/charts/colors50.xml" ContentType="application/vnd.ms-office.chartcolorstyle+xml"/>
  <Override PartName="/ppt/notesSlides/notesSlide69.xml" ContentType="application/vnd.openxmlformats-officedocument.presentationml.notesSlide+xml"/>
  <Override PartName="/ppt/charts/chart51.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70.xml" ContentType="application/vnd.openxmlformats-officedocument.presentationml.notesSlide+xml"/>
  <Override PartName="/ppt/charts/chart52.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71.xml" ContentType="application/vnd.openxmlformats-officedocument.presentationml.notesSlide+xml"/>
  <Override PartName="/ppt/charts/chart53.xml" ContentType="application/vnd.openxmlformats-officedocument.drawingml.chart+xml"/>
  <Override PartName="/ppt/charts/style53.xml" ContentType="application/vnd.ms-office.chartstyle+xml"/>
  <Override PartName="/ppt/charts/colors53.xml" ContentType="application/vnd.ms-office.chartcolorstyle+xml"/>
  <Override PartName="/ppt/notesSlides/notesSlide72.xml" ContentType="application/vnd.openxmlformats-officedocument.presentationml.notesSlide+xml"/>
  <Override PartName="/ppt/charts/chart54.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73.xml" ContentType="application/vnd.openxmlformats-officedocument.presentationml.notesSlide+xml"/>
  <Override PartName="/ppt/charts/chart55.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9"/>
  </p:notesMasterIdLst>
  <p:sldIdLst>
    <p:sldId id="299" r:id="rId2"/>
    <p:sldId id="611" r:id="rId3"/>
    <p:sldId id="710" r:id="rId4"/>
    <p:sldId id="712" r:id="rId5"/>
    <p:sldId id="717" r:id="rId6"/>
    <p:sldId id="726" r:id="rId7"/>
    <p:sldId id="720" r:id="rId8"/>
    <p:sldId id="721" r:id="rId9"/>
    <p:sldId id="722" r:id="rId10"/>
    <p:sldId id="723" r:id="rId11"/>
    <p:sldId id="724" r:id="rId12"/>
    <p:sldId id="725" r:id="rId13"/>
    <p:sldId id="727" r:id="rId14"/>
    <p:sldId id="728" r:id="rId15"/>
    <p:sldId id="705" r:id="rId16"/>
    <p:sldId id="612" r:id="rId17"/>
    <p:sldId id="613" r:id="rId18"/>
    <p:sldId id="736" r:id="rId19"/>
    <p:sldId id="614" r:id="rId20"/>
    <p:sldId id="615" r:id="rId21"/>
    <p:sldId id="626" r:id="rId22"/>
    <p:sldId id="627" r:id="rId23"/>
    <p:sldId id="628" r:id="rId24"/>
    <p:sldId id="629" r:id="rId25"/>
    <p:sldId id="630" r:id="rId26"/>
    <p:sldId id="631" r:id="rId27"/>
    <p:sldId id="632" r:id="rId28"/>
    <p:sldId id="633" r:id="rId29"/>
    <p:sldId id="634" r:id="rId30"/>
    <p:sldId id="699" r:id="rId31"/>
    <p:sldId id="700" r:id="rId32"/>
    <p:sldId id="635" r:id="rId33"/>
    <p:sldId id="636" r:id="rId34"/>
    <p:sldId id="637" r:id="rId35"/>
    <p:sldId id="638" r:id="rId36"/>
    <p:sldId id="640" r:id="rId37"/>
    <p:sldId id="641" r:id="rId38"/>
    <p:sldId id="642" r:id="rId39"/>
    <p:sldId id="738" r:id="rId40"/>
    <p:sldId id="739" r:id="rId41"/>
    <p:sldId id="643" r:id="rId42"/>
    <p:sldId id="737" r:id="rId43"/>
    <p:sldId id="645" r:id="rId44"/>
    <p:sldId id="646" r:id="rId45"/>
    <p:sldId id="647" r:id="rId46"/>
    <p:sldId id="648" r:id="rId47"/>
    <p:sldId id="740" r:id="rId48"/>
    <p:sldId id="649" r:id="rId49"/>
    <p:sldId id="741" r:id="rId50"/>
    <p:sldId id="651" r:id="rId51"/>
    <p:sldId id="652" r:id="rId52"/>
    <p:sldId id="653" r:id="rId53"/>
    <p:sldId id="654" r:id="rId54"/>
    <p:sldId id="655" r:id="rId55"/>
    <p:sldId id="656" r:id="rId56"/>
    <p:sldId id="742" r:id="rId57"/>
    <p:sldId id="657" r:id="rId58"/>
    <p:sldId id="658" r:id="rId59"/>
    <p:sldId id="659" r:id="rId60"/>
    <p:sldId id="660" r:id="rId61"/>
    <p:sldId id="661" r:id="rId62"/>
    <p:sldId id="662" r:id="rId63"/>
    <p:sldId id="663" r:id="rId64"/>
    <p:sldId id="664" r:id="rId65"/>
    <p:sldId id="665" r:id="rId66"/>
    <p:sldId id="666" r:id="rId67"/>
    <p:sldId id="667" r:id="rId68"/>
    <p:sldId id="711" r:id="rId69"/>
    <p:sldId id="668" r:id="rId70"/>
    <p:sldId id="669" r:id="rId71"/>
    <p:sldId id="670" r:id="rId72"/>
    <p:sldId id="671" r:id="rId73"/>
    <p:sldId id="672" r:id="rId74"/>
    <p:sldId id="620" r:id="rId75"/>
    <p:sldId id="674" r:id="rId76"/>
    <p:sldId id="734" r:id="rId77"/>
    <p:sldId id="735" r:id="rId7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932"/>
    <p:restoredTop sz="94360"/>
  </p:normalViewPr>
  <p:slideViewPr>
    <p:cSldViewPr snapToGrid="0" snapToObjects="1">
      <p:cViewPr varScale="1">
        <p:scale>
          <a:sx n="85" d="100"/>
          <a:sy n="85" d="100"/>
        </p:scale>
        <p:origin x="208" y="640"/>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charts/_rels/chart1.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21.xml"/><Relationship Id="rId1" Type="http://schemas.microsoft.com/office/2011/relationships/chartStyle" Target="style21.xml"/></Relationships>
</file>

<file path=ppt/charts/_rels/chart22.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22.xml"/><Relationship Id="rId1" Type="http://schemas.microsoft.com/office/2011/relationships/chartStyle" Target="style22.xml"/></Relationships>
</file>

<file path=ppt/charts/_rels/chart23.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23.xml"/><Relationship Id="rId1" Type="http://schemas.microsoft.com/office/2011/relationships/chartStyle" Target="style23.xml"/></Relationships>
</file>

<file path=ppt/charts/_rels/chart24.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24.xml"/><Relationship Id="rId1" Type="http://schemas.microsoft.com/office/2011/relationships/chartStyle" Target="style24.xml"/></Relationships>
</file>

<file path=ppt/charts/_rels/chart25.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25.xml"/><Relationship Id="rId1" Type="http://schemas.microsoft.com/office/2011/relationships/chartStyle" Target="style25.xml"/></Relationships>
</file>

<file path=ppt/charts/_rels/chart26.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26.xml"/><Relationship Id="rId1" Type="http://schemas.microsoft.com/office/2011/relationships/chartStyle" Target="style26.xml"/></Relationships>
</file>

<file path=ppt/charts/_rels/chart27.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27.xml"/><Relationship Id="rId1" Type="http://schemas.microsoft.com/office/2011/relationships/chartStyle" Target="style27.xml"/></Relationships>
</file>

<file path=ppt/charts/_rels/chart28.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28.xml"/><Relationship Id="rId1" Type="http://schemas.microsoft.com/office/2011/relationships/chartStyle" Target="style28.xml"/></Relationships>
</file>

<file path=ppt/charts/_rels/chart29.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29.xml"/><Relationship Id="rId1" Type="http://schemas.microsoft.com/office/2011/relationships/chartStyle" Target="style29.xml"/></Relationships>
</file>

<file path=ppt/charts/_rels/chart30.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30.xml"/><Relationship Id="rId1" Type="http://schemas.microsoft.com/office/2011/relationships/chartStyle" Target="style30.xml"/></Relationships>
</file>

<file path=ppt/charts/_rels/chart31.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31.xml"/><Relationship Id="rId1" Type="http://schemas.microsoft.com/office/2011/relationships/chartStyle" Target="style31.xml"/></Relationships>
</file>

<file path=ppt/charts/_rels/chart32.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32.xml"/><Relationship Id="rId1" Type="http://schemas.microsoft.com/office/2011/relationships/chartStyle" Target="style32.xml"/></Relationships>
</file>

<file path=ppt/charts/_rels/chart33.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33.xml"/><Relationship Id="rId1" Type="http://schemas.microsoft.com/office/2011/relationships/chartStyle" Target="style33.xml"/></Relationships>
</file>

<file path=ppt/charts/_rels/chart34.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34.xml"/><Relationship Id="rId1" Type="http://schemas.microsoft.com/office/2011/relationships/chartStyle" Target="style34.xml"/></Relationships>
</file>

<file path=ppt/charts/_rels/chart35.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35.xml"/><Relationship Id="rId1" Type="http://schemas.microsoft.com/office/2011/relationships/chartStyle" Target="style35.xml"/></Relationships>
</file>

<file path=ppt/charts/_rels/chart36.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36.xml"/><Relationship Id="rId1" Type="http://schemas.microsoft.com/office/2011/relationships/chartStyle" Target="style36.xml"/></Relationships>
</file>

<file path=ppt/charts/_rels/chart37.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37.xml"/><Relationship Id="rId1" Type="http://schemas.microsoft.com/office/2011/relationships/chartStyle" Target="style37.xml"/></Relationships>
</file>

<file path=ppt/charts/_rels/chart38.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38.xml"/><Relationship Id="rId1" Type="http://schemas.microsoft.com/office/2011/relationships/chartStyle" Target="style38.xml"/></Relationships>
</file>

<file path=ppt/charts/_rels/chart39.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39.xml"/><Relationship Id="rId1" Type="http://schemas.microsoft.com/office/2011/relationships/chartStyle" Target="style39.xml"/></Relationships>
</file>

<file path=ppt/charts/_rels/chart40.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40.xml"/><Relationship Id="rId1" Type="http://schemas.microsoft.com/office/2011/relationships/chartStyle" Target="style40.xml"/></Relationships>
</file>

<file path=ppt/charts/_rels/chart41.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41.xml"/><Relationship Id="rId1" Type="http://schemas.microsoft.com/office/2011/relationships/chartStyle" Target="style41.xml"/></Relationships>
</file>

<file path=ppt/charts/_rels/chart42.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42.xml"/><Relationship Id="rId1" Type="http://schemas.microsoft.com/office/2011/relationships/chartStyle" Target="style42.xml"/></Relationships>
</file>

<file path=ppt/charts/_rels/chart43.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43.xml"/><Relationship Id="rId1" Type="http://schemas.microsoft.com/office/2011/relationships/chartStyle" Target="style43.xml"/></Relationships>
</file>

<file path=ppt/charts/_rels/chart44.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44.xml"/><Relationship Id="rId1" Type="http://schemas.microsoft.com/office/2011/relationships/chartStyle" Target="style44.xml"/></Relationships>
</file>

<file path=ppt/charts/_rels/chart45.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45.xml"/><Relationship Id="rId1" Type="http://schemas.microsoft.com/office/2011/relationships/chartStyle" Target="style45.xml"/></Relationships>
</file>

<file path=ppt/charts/_rels/chart46.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46.xml"/><Relationship Id="rId1" Type="http://schemas.microsoft.com/office/2011/relationships/chartStyle" Target="style46.xml"/></Relationships>
</file>

<file path=ppt/charts/_rels/chart47.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47.xml"/><Relationship Id="rId1" Type="http://schemas.microsoft.com/office/2011/relationships/chartStyle" Target="style47.xml"/></Relationships>
</file>

<file path=ppt/charts/_rels/chart48.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48.xml"/><Relationship Id="rId1" Type="http://schemas.microsoft.com/office/2011/relationships/chartStyle" Target="style48.xml"/></Relationships>
</file>

<file path=ppt/charts/_rels/chart49.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49.xml"/><Relationship Id="rId1" Type="http://schemas.microsoft.com/office/2011/relationships/chartStyle" Target="style49.xml"/></Relationships>
</file>

<file path=ppt/charts/_rels/chart50.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50.xml"/><Relationship Id="rId1" Type="http://schemas.microsoft.com/office/2011/relationships/chartStyle" Target="style50.xml"/></Relationships>
</file>

<file path=ppt/charts/_rels/chart51.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51.xml"/><Relationship Id="rId1" Type="http://schemas.microsoft.com/office/2011/relationships/chartStyle" Target="style51.xml"/></Relationships>
</file>

<file path=ppt/charts/_rels/chart52.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52.xml"/><Relationship Id="rId1" Type="http://schemas.microsoft.com/office/2011/relationships/chartStyle" Target="style52.xml"/></Relationships>
</file>

<file path=ppt/charts/_rels/chart53.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53.xml"/><Relationship Id="rId1" Type="http://schemas.microsoft.com/office/2011/relationships/chartStyle" Target="style53.xml"/></Relationships>
</file>

<file path=ppt/charts/_rels/chart54.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3.xlsx" TargetMode="External"/><Relationship Id="rId2" Type="http://schemas.microsoft.com/office/2011/relationships/chartColorStyle" Target="colors54.xml"/><Relationship Id="rId1" Type="http://schemas.microsoft.com/office/2011/relationships/chartStyle" Target="style54.xml"/></Relationships>
</file>

<file path=ppt/charts/_rels/chart55.xml.rels><?xml version="1.0" encoding="UTF-8" standalone="yes"?>
<Relationships xmlns="http://schemas.openxmlformats.org/package/2006/relationships"><Relationship Id="rId3" Type="http://schemas.openxmlformats.org/officeDocument/2006/relationships/oleObject" Target="file:////Users/mattfowler/Documents/2020%2005%20(May)%20-%20Figures%20for%20Slide%20Decks_4.xlsx" TargetMode="External"/><Relationship Id="rId2" Type="http://schemas.microsoft.com/office/2011/relationships/chartColorStyle" Target="colors55.xml"/><Relationship Id="rId1" Type="http://schemas.microsoft.com/office/2011/relationships/chartStyle" Target="style5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(37)'!$C$7</c:f>
              <c:strCache>
                <c:ptCount val="1"/>
                <c:pt idx="0">
                  <c:v>Strongly approve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(37)'!$D$6:$G$6</c:f>
              <c:strCache>
                <c:ptCount val="4"/>
                <c:pt idx="0">
                  <c:v>African American</c:v>
                </c:pt>
                <c:pt idx="1">
                  <c:v>Asian American</c:v>
                </c:pt>
                <c:pt idx="2">
                  <c:v>Latinx</c:v>
                </c:pt>
                <c:pt idx="3">
                  <c:v>White</c:v>
                </c:pt>
              </c:strCache>
            </c:strRef>
          </c:cat>
          <c:val>
            <c:numRef>
              <c:f>'Sheet352 (37)'!$D$7:$G$7</c:f>
              <c:numCache>
                <c:formatCode>General</c:formatCode>
                <c:ptCount val="4"/>
                <c:pt idx="0">
                  <c:v>11</c:v>
                </c:pt>
                <c:pt idx="1">
                  <c:v>4</c:v>
                </c:pt>
                <c:pt idx="2">
                  <c:v>6</c:v>
                </c:pt>
                <c:pt idx="3">
                  <c:v>5</c:v>
                </c:pt>
              </c:numCache>
            </c:numRef>
          </c:val>
          <c:extLst>
            <c:ext xmlns:c16="http://schemas.microsoft.com/office/drawing/2014/chart" uri="{C3380CC4-5D6E-409C-BE32-E72D297353CC}">
              <c16:uniqueId val="{00000000-DC54-9B4C-AC17-929054F2F650}"/>
            </c:ext>
          </c:extLst>
        </c:ser>
        <c:ser>
          <c:idx val="1"/>
          <c:order val="1"/>
          <c:tx>
            <c:strRef>
              <c:f>'Sheet352 (37)'!$C$8</c:f>
              <c:strCache>
                <c:ptCount val="1"/>
                <c:pt idx="0">
                  <c:v>Somewhat approve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(37)'!$D$6:$G$6</c:f>
              <c:strCache>
                <c:ptCount val="4"/>
                <c:pt idx="0">
                  <c:v>African American</c:v>
                </c:pt>
                <c:pt idx="1">
                  <c:v>Asian American</c:v>
                </c:pt>
                <c:pt idx="2">
                  <c:v>Latinx</c:v>
                </c:pt>
                <c:pt idx="3">
                  <c:v>White</c:v>
                </c:pt>
              </c:strCache>
            </c:strRef>
          </c:cat>
          <c:val>
            <c:numRef>
              <c:f>'Sheet352 (37)'!$D$8:$G$8</c:f>
              <c:numCache>
                <c:formatCode>General</c:formatCode>
                <c:ptCount val="4"/>
                <c:pt idx="0">
                  <c:v>18</c:v>
                </c:pt>
                <c:pt idx="1">
                  <c:v>22</c:v>
                </c:pt>
                <c:pt idx="2">
                  <c:v>25</c:v>
                </c:pt>
                <c:pt idx="3">
                  <c:v>22</c:v>
                </c:pt>
              </c:numCache>
            </c:numRef>
          </c:val>
          <c:extLst>
            <c:ext xmlns:c16="http://schemas.microsoft.com/office/drawing/2014/chart" uri="{C3380CC4-5D6E-409C-BE32-E72D297353CC}">
              <c16:uniqueId val="{00000001-DC54-9B4C-AC17-929054F2F650}"/>
            </c:ext>
          </c:extLst>
        </c:ser>
        <c:ser>
          <c:idx val="2"/>
          <c:order val="2"/>
          <c:tx>
            <c:strRef>
              <c:f>'Sheet352 (37)'!$C$9</c:f>
              <c:strCache>
                <c:ptCount val="1"/>
                <c:pt idx="0">
                  <c:v>Neither approve nor disapprove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(37)'!$D$6:$G$6</c:f>
              <c:strCache>
                <c:ptCount val="4"/>
                <c:pt idx="0">
                  <c:v>African American</c:v>
                </c:pt>
                <c:pt idx="1">
                  <c:v>Asian American</c:v>
                </c:pt>
                <c:pt idx="2">
                  <c:v>Latinx</c:v>
                </c:pt>
                <c:pt idx="3">
                  <c:v>White</c:v>
                </c:pt>
              </c:strCache>
            </c:strRef>
          </c:cat>
          <c:val>
            <c:numRef>
              <c:f>'Sheet352 (37)'!$D$9:$G$9</c:f>
              <c:numCache>
                <c:formatCode>General</c:formatCode>
                <c:ptCount val="4"/>
                <c:pt idx="0">
                  <c:v>27</c:v>
                </c:pt>
                <c:pt idx="1">
                  <c:v>28</c:v>
                </c:pt>
                <c:pt idx="2">
                  <c:v>27</c:v>
                </c:pt>
                <c:pt idx="3">
                  <c:v>27</c:v>
                </c:pt>
              </c:numCache>
            </c:numRef>
          </c:val>
          <c:extLst>
            <c:ext xmlns:c16="http://schemas.microsoft.com/office/drawing/2014/chart" uri="{C3380CC4-5D6E-409C-BE32-E72D297353CC}">
              <c16:uniqueId val="{00000002-DC54-9B4C-AC17-929054F2F650}"/>
            </c:ext>
          </c:extLst>
        </c:ser>
        <c:ser>
          <c:idx val="3"/>
          <c:order val="3"/>
          <c:tx>
            <c:strRef>
              <c:f>'Sheet352 (37)'!$C$10</c:f>
              <c:strCache>
                <c:ptCount val="1"/>
                <c:pt idx="0">
                  <c:v>Somewhat disapprove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(37)'!$D$6:$G$6</c:f>
              <c:strCache>
                <c:ptCount val="4"/>
                <c:pt idx="0">
                  <c:v>African American</c:v>
                </c:pt>
                <c:pt idx="1">
                  <c:v>Asian American</c:v>
                </c:pt>
                <c:pt idx="2">
                  <c:v>Latinx</c:v>
                </c:pt>
                <c:pt idx="3">
                  <c:v>White</c:v>
                </c:pt>
              </c:strCache>
            </c:strRef>
          </c:cat>
          <c:val>
            <c:numRef>
              <c:f>'Sheet352 (37)'!$D$10:$G$10</c:f>
              <c:numCache>
                <c:formatCode>General</c:formatCode>
                <c:ptCount val="4"/>
                <c:pt idx="0">
                  <c:v>23</c:v>
                </c:pt>
                <c:pt idx="1">
                  <c:v>29</c:v>
                </c:pt>
                <c:pt idx="2">
                  <c:v>25</c:v>
                </c:pt>
                <c:pt idx="3">
                  <c:v>28</c:v>
                </c:pt>
              </c:numCache>
            </c:numRef>
          </c:val>
          <c:extLst>
            <c:ext xmlns:c16="http://schemas.microsoft.com/office/drawing/2014/chart" uri="{C3380CC4-5D6E-409C-BE32-E72D297353CC}">
              <c16:uniqueId val="{00000003-DC54-9B4C-AC17-929054F2F650}"/>
            </c:ext>
          </c:extLst>
        </c:ser>
        <c:ser>
          <c:idx val="4"/>
          <c:order val="4"/>
          <c:tx>
            <c:strRef>
              <c:f>'Sheet352 (37)'!$C$11</c:f>
              <c:strCache>
                <c:ptCount val="1"/>
                <c:pt idx="0">
                  <c:v>Strongly disapprove</c:v>
                </c:pt>
              </c:strCache>
            </c:strRef>
          </c:tx>
          <c:spPr>
            <a:solidFill>
              <a:srgbClr val="FF0000"/>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(37)'!$D$6:$G$6</c:f>
              <c:strCache>
                <c:ptCount val="4"/>
                <c:pt idx="0">
                  <c:v>African American</c:v>
                </c:pt>
                <c:pt idx="1">
                  <c:v>Asian American</c:v>
                </c:pt>
                <c:pt idx="2">
                  <c:v>Latinx</c:v>
                </c:pt>
                <c:pt idx="3">
                  <c:v>White</c:v>
                </c:pt>
              </c:strCache>
            </c:strRef>
          </c:cat>
          <c:val>
            <c:numRef>
              <c:f>'Sheet352 (37)'!$D$11:$G$11</c:f>
              <c:numCache>
                <c:formatCode>General</c:formatCode>
                <c:ptCount val="4"/>
                <c:pt idx="0">
                  <c:v>21</c:v>
                </c:pt>
                <c:pt idx="1">
                  <c:v>17</c:v>
                </c:pt>
                <c:pt idx="2">
                  <c:v>15</c:v>
                </c:pt>
                <c:pt idx="3">
                  <c:v>17</c:v>
                </c:pt>
              </c:numCache>
            </c:numRef>
          </c:val>
          <c:extLst>
            <c:ext xmlns:c16="http://schemas.microsoft.com/office/drawing/2014/chart" uri="{C3380CC4-5D6E-409C-BE32-E72D297353CC}">
              <c16:uniqueId val="{00000004-DC54-9B4C-AC17-929054F2F650}"/>
            </c:ext>
          </c:extLst>
        </c:ser>
        <c:dLbls>
          <c:dLblPos val="outEnd"/>
          <c:showLegendKey val="0"/>
          <c:showVal val="1"/>
          <c:showCatName val="0"/>
          <c:showSerName val="0"/>
          <c:showPercent val="0"/>
          <c:showBubbleSize val="0"/>
        </c:dLbls>
        <c:gapWidth val="219"/>
        <c:overlap val="-27"/>
        <c:axId val="1094633680"/>
        <c:axId val="1126207840"/>
      </c:barChart>
      <c:catAx>
        <c:axId val="10946336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126207840"/>
        <c:crosses val="autoZero"/>
        <c:auto val="1"/>
        <c:lblAlgn val="ctr"/>
        <c:lblOffset val="100"/>
        <c:noMultiLvlLbl val="0"/>
      </c:catAx>
      <c:valAx>
        <c:axId val="1126207840"/>
        <c:scaling>
          <c:orientation val="minMax"/>
        </c:scaling>
        <c:delete val="1"/>
        <c:axPos val="l"/>
        <c:numFmt formatCode="General" sourceLinked="1"/>
        <c:majorTickMark val="none"/>
        <c:minorTickMark val="none"/>
        <c:tickLblPos val="nextTo"/>
        <c:crossAx val="10946336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(38)'!$C$7</c:f>
              <c:strCache>
                <c:ptCount val="1"/>
                <c:pt idx="0">
                  <c:v>The Republican Party (Very or somewhat favorable)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(38)'!$D$6:$G$6</c:f>
              <c:strCache>
                <c:ptCount val="4"/>
                <c:pt idx="0">
                  <c:v>African American</c:v>
                </c:pt>
                <c:pt idx="1">
                  <c:v>Asian American</c:v>
                </c:pt>
                <c:pt idx="2">
                  <c:v>Latinx</c:v>
                </c:pt>
                <c:pt idx="3">
                  <c:v>White</c:v>
                </c:pt>
              </c:strCache>
            </c:strRef>
          </c:cat>
          <c:val>
            <c:numRef>
              <c:f>'Sheet352 (38)'!$D$7:$G$7</c:f>
              <c:numCache>
                <c:formatCode>General</c:formatCode>
                <c:ptCount val="4"/>
                <c:pt idx="0">
                  <c:v>18</c:v>
                </c:pt>
                <c:pt idx="1">
                  <c:v>19</c:v>
                </c:pt>
                <c:pt idx="2">
                  <c:v>25</c:v>
                </c:pt>
                <c:pt idx="3">
                  <c:v>36</c:v>
                </c:pt>
              </c:numCache>
            </c:numRef>
          </c:val>
          <c:extLst>
            <c:ext xmlns:c16="http://schemas.microsoft.com/office/drawing/2014/chart" uri="{C3380CC4-5D6E-409C-BE32-E72D297353CC}">
              <c16:uniqueId val="{00000000-7542-2E40-AF62-AC05ECA1E320}"/>
            </c:ext>
          </c:extLst>
        </c:ser>
        <c:ser>
          <c:idx val="1"/>
          <c:order val="1"/>
          <c:tx>
            <c:strRef>
              <c:f>'Sheet352 (38)'!$C$8</c:f>
              <c:strCache>
                <c:ptCount val="1"/>
                <c:pt idx="0">
                  <c:v>The Democrcatic Party (Very or somewhat favorable)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(38)'!$D$6:$G$6</c:f>
              <c:strCache>
                <c:ptCount val="4"/>
                <c:pt idx="0">
                  <c:v>African American</c:v>
                </c:pt>
                <c:pt idx="1">
                  <c:v>Asian American</c:v>
                </c:pt>
                <c:pt idx="2">
                  <c:v>Latinx</c:v>
                </c:pt>
                <c:pt idx="3">
                  <c:v>White</c:v>
                </c:pt>
              </c:strCache>
            </c:strRef>
          </c:cat>
          <c:val>
            <c:numRef>
              <c:f>'Sheet352 (38)'!$D$8:$G$8</c:f>
              <c:numCache>
                <c:formatCode>General</c:formatCode>
                <c:ptCount val="4"/>
                <c:pt idx="0">
                  <c:v>58</c:v>
                </c:pt>
                <c:pt idx="1">
                  <c:v>54</c:v>
                </c:pt>
                <c:pt idx="2">
                  <c:v>49</c:v>
                </c:pt>
                <c:pt idx="3">
                  <c:v>35</c:v>
                </c:pt>
              </c:numCache>
            </c:numRef>
          </c:val>
          <c:extLst>
            <c:ext xmlns:c16="http://schemas.microsoft.com/office/drawing/2014/chart" uri="{C3380CC4-5D6E-409C-BE32-E72D297353CC}">
              <c16:uniqueId val="{00000001-7542-2E40-AF62-AC05ECA1E320}"/>
            </c:ext>
          </c:extLst>
        </c:ser>
        <c:dLbls>
          <c:dLblPos val="outEnd"/>
          <c:showLegendKey val="0"/>
          <c:showVal val="1"/>
          <c:showCatName val="0"/>
          <c:showSerName val="0"/>
          <c:showPercent val="0"/>
          <c:showBubbleSize val="0"/>
        </c:dLbls>
        <c:gapWidth val="219"/>
        <c:overlap val="-27"/>
        <c:axId val="1132492640"/>
        <c:axId val="1132494272"/>
      </c:barChart>
      <c:catAx>
        <c:axId val="1132492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132494272"/>
        <c:crosses val="autoZero"/>
        <c:auto val="1"/>
        <c:lblAlgn val="ctr"/>
        <c:lblOffset val="100"/>
        <c:noMultiLvlLbl val="0"/>
      </c:catAx>
      <c:valAx>
        <c:axId val="1132494272"/>
        <c:scaling>
          <c:orientation val="minMax"/>
        </c:scaling>
        <c:delete val="1"/>
        <c:axPos val="l"/>
        <c:numFmt formatCode="General" sourceLinked="1"/>
        <c:majorTickMark val="none"/>
        <c:minorTickMark val="none"/>
        <c:tickLblPos val="nextTo"/>
        <c:crossAx val="11324926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(39)'!$C$7</c:f>
              <c:strCache>
                <c:ptCount val="1"/>
                <c:pt idx="0">
                  <c:v>We need a strong government to handle today’s complex economic problems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(39)'!$D$6:$G$6</c:f>
              <c:strCache>
                <c:ptCount val="4"/>
                <c:pt idx="0">
                  <c:v>African American</c:v>
                </c:pt>
                <c:pt idx="1">
                  <c:v>Asian American</c:v>
                </c:pt>
                <c:pt idx="2">
                  <c:v>Latinx</c:v>
                </c:pt>
                <c:pt idx="3">
                  <c:v>White</c:v>
                </c:pt>
              </c:strCache>
            </c:strRef>
          </c:cat>
          <c:val>
            <c:numRef>
              <c:f>'Sheet352 (39)'!$D$7:$G$7</c:f>
              <c:numCache>
                <c:formatCode>General</c:formatCode>
                <c:ptCount val="4"/>
                <c:pt idx="0">
                  <c:v>82</c:v>
                </c:pt>
                <c:pt idx="1">
                  <c:v>87</c:v>
                </c:pt>
                <c:pt idx="2">
                  <c:v>81</c:v>
                </c:pt>
                <c:pt idx="3">
                  <c:v>75</c:v>
                </c:pt>
              </c:numCache>
            </c:numRef>
          </c:val>
          <c:extLst>
            <c:ext xmlns:c16="http://schemas.microsoft.com/office/drawing/2014/chart" uri="{C3380CC4-5D6E-409C-BE32-E72D297353CC}">
              <c16:uniqueId val="{00000000-A831-AA41-87A9-C5DAA45A89F5}"/>
            </c:ext>
          </c:extLst>
        </c:ser>
        <c:ser>
          <c:idx val="1"/>
          <c:order val="1"/>
          <c:tx>
            <c:strRef>
              <c:f>'Sheet352 (39)'!$C$8</c:f>
              <c:strCache>
                <c:ptCount val="1"/>
                <c:pt idx="0">
                  <c:v>The free market can handle these problems without government being involved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(39)'!$D$6:$G$6</c:f>
              <c:strCache>
                <c:ptCount val="4"/>
                <c:pt idx="0">
                  <c:v>African American</c:v>
                </c:pt>
                <c:pt idx="1">
                  <c:v>Asian American</c:v>
                </c:pt>
                <c:pt idx="2">
                  <c:v>Latinx</c:v>
                </c:pt>
                <c:pt idx="3">
                  <c:v>White</c:v>
                </c:pt>
              </c:strCache>
            </c:strRef>
          </c:cat>
          <c:val>
            <c:numRef>
              <c:f>'Sheet352 (39)'!$D$8:$G$8</c:f>
              <c:numCache>
                <c:formatCode>General</c:formatCode>
                <c:ptCount val="4"/>
                <c:pt idx="0">
                  <c:v>16</c:v>
                </c:pt>
                <c:pt idx="1">
                  <c:v>13</c:v>
                </c:pt>
                <c:pt idx="2">
                  <c:v>17</c:v>
                </c:pt>
                <c:pt idx="3">
                  <c:v>24</c:v>
                </c:pt>
              </c:numCache>
            </c:numRef>
          </c:val>
          <c:extLst>
            <c:ext xmlns:c16="http://schemas.microsoft.com/office/drawing/2014/chart" uri="{C3380CC4-5D6E-409C-BE32-E72D297353CC}">
              <c16:uniqueId val="{00000001-A831-AA41-87A9-C5DAA45A89F5}"/>
            </c:ext>
          </c:extLst>
        </c:ser>
        <c:dLbls>
          <c:dLblPos val="outEnd"/>
          <c:showLegendKey val="0"/>
          <c:showVal val="1"/>
          <c:showCatName val="0"/>
          <c:showSerName val="0"/>
          <c:showPercent val="0"/>
          <c:showBubbleSize val="0"/>
        </c:dLbls>
        <c:gapWidth val="219"/>
        <c:overlap val="-27"/>
        <c:axId val="1126511920"/>
        <c:axId val="1126513552"/>
      </c:barChart>
      <c:catAx>
        <c:axId val="11265119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126513552"/>
        <c:crosses val="autoZero"/>
        <c:auto val="1"/>
        <c:lblAlgn val="ctr"/>
        <c:lblOffset val="100"/>
        <c:noMultiLvlLbl val="0"/>
      </c:catAx>
      <c:valAx>
        <c:axId val="1126513552"/>
        <c:scaling>
          <c:orientation val="minMax"/>
        </c:scaling>
        <c:delete val="1"/>
        <c:axPos val="l"/>
        <c:numFmt formatCode="General" sourceLinked="1"/>
        <c:majorTickMark val="none"/>
        <c:minorTickMark val="none"/>
        <c:tickLblPos val="nextTo"/>
        <c:crossAx val="11265119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(40)'!$C$7</c:f>
              <c:strCache>
                <c:ptCount val="1"/>
                <c:pt idx="0">
                  <c:v>Very good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(40)'!$D$6:$G$6</c:f>
              <c:strCache>
                <c:ptCount val="4"/>
                <c:pt idx="0">
                  <c:v>African American</c:v>
                </c:pt>
                <c:pt idx="1">
                  <c:v>Asian American</c:v>
                </c:pt>
                <c:pt idx="2">
                  <c:v>Latinx</c:v>
                </c:pt>
                <c:pt idx="3">
                  <c:v>White</c:v>
                </c:pt>
              </c:strCache>
            </c:strRef>
          </c:cat>
          <c:val>
            <c:numRef>
              <c:f>'Sheet352 (40)'!$D$7:$G$7</c:f>
              <c:numCache>
                <c:formatCode>General</c:formatCode>
                <c:ptCount val="4"/>
                <c:pt idx="0">
                  <c:v>7</c:v>
                </c:pt>
                <c:pt idx="1">
                  <c:v>2</c:v>
                </c:pt>
                <c:pt idx="2">
                  <c:v>5</c:v>
                </c:pt>
                <c:pt idx="3">
                  <c:v>5</c:v>
                </c:pt>
              </c:numCache>
            </c:numRef>
          </c:val>
          <c:extLst>
            <c:ext xmlns:c16="http://schemas.microsoft.com/office/drawing/2014/chart" uri="{C3380CC4-5D6E-409C-BE32-E72D297353CC}">
              <c16:uniqueId val="{00000000-7B98-174C-878E-9102D40C6B36}"/>
            </c:ext>
          </c:extLst>
        </c:ser>
        <c:ser>
          <c:idx val="1"/>
          <c:order val="1"/>
          <c:tx>
            <c:strRef>
              <c:f>'Sheet352 (40)'!$C$8</c:f>
              <c:strCache>
                <c:ptCount val="1"/>
                <c:pt idx="0">
                  <c:v>Somewhat good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(40)'!$D$6:$G$6</c:f>
              <c:strCache>
                <c:ptCount val="4"/>
                <c:pt idx="0">
                  <c:v>African American</c:v>
                </c:pt>
                <c:pt idx="1">
                  <c:v>Asian American</c:v>
                </c:pt>
                <c:pt idx="2">
                  <c:v>Latinx</c:v>
                </c:pt>
                <c:pt idx="3">
                  <c:v>White</c:v>
                </c:pt>
              </c:strCache>
            </c:strRef>
          </c:cat>
          <c:val>
            <c:numRef>
              <c:f>'Sheet352 (40)'!$D$8:$G$8</c:f>
              <c:numCache>
                <c:formatCode>General</c:formatCode>
                <c:ptCount val="4"/>
                <c:pt idx="0">
                  <c:v>12</c:v>
                </c:pt>
                <c:pt idx="1">
                  <c:v>12</c:v>
                </c:pt>
                <c:pt idx="2">
                  <c:v>11</c:v>
                </c:pt>
                <c:pt idx="3">
                  <c:v>12</c:v>
                </c:pt>
              </c:numCache>
            </c:numRef>
          </c:val>
          <c:extLst>
            <c:ext xmlns:c16="http://schemas.microsoft.com/office/drawing/2014/chart" uri="{C3380CC4-5D6E-409C-BE32-E72D297353CC}">
              <c16:uniqueId val="{00000001-7B98-174C-878E-9102D40C6B36}"/>
            </c:ext>
          </c:extLst>
        </c:ser>
        <c:ser>
          <c:idx val="2"/>
          <c:order val="2"/>
          <c:tx>
            <c:strRef>
              <c:f>'Sheet352 (40)'!$C$9</c:f>
              <c:strCache>
                <c:ptCount val="1"/>
                <c:pt idx="0">
                  <c:v>Neither good nor poor</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(40)'!$D$6:$G$6</c:f>
              <c:strCache>
                <c:ptCount val="4"/>
                <c:pt idx="0">
                  <c:v>African American</c:v>
                </c:pt>
                <c:pt idx="1">
                  <c:v>Asian American</c:v>
                </c:pt>
                <c:pt idx="2">
                  <c:v>Latinx</c:v>
                </c:pt>
                <c:pt idx="3">
                  <c:v>White</c:v>
                </c:pt>
              </c:strCache>
            </c:strRef>
          </c:cat>
          <c:val>
            <c:numRef>
              <c:f>'Sheet352 (40)'!$D$9:$G$9</c:f>
              <c:numCache>
                <c:formatCode>General</c:formatCode>
                <c:ptCount val="4"/>
                <c:pt idx="0">
                  <c:v>24</c:v>
                </c:pt>
                <c:pt idx="1">
                  <c:v>16</c:v>
                </c:pt>
                <c:pt idx="2">
                  <c:v>24</c:v>
                </c:pt>
                <c:pt idx="3">
                  <c:v>25</c:v>
                </c:pt>
              </c:numCache>
            </c:numRef>
          </c:val>
          <c:extLst>
            <c:ext xmlns:c16="http://schemas.microsoft.com/office/drawing/2014/chart" uri="{C3380CC4-5D6E-409C-BE32-E72D297353CC}">
              <c16:uniqueId val="{00000002-7B98-174C-878E-9102D40C6B36}"/>
            </c:ext>
          </c:extLst>
        </c:ser>
        <c:ser>
          <c:idx val="3"/>
          <c:order val="3"/>
          <c:tx>
            <c:strRef>
              <c:f>'Sheet352 (40)'!$C$10</c:f>
              <c:strCache>
                <c:ptCount val="1"/>
                <c:pt idx="0">
                  <c:v>Somewhat poor</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(40)'!$D$6:$G$6</c:f>
              <c:strCache>
                <c:ptCount val="4"/>
                <c:pt idx="0">
                  <c:v>African American</c:v>
                </c:pt>
                <c:pt idx="1">
                  <c:v>Asian American</c:v>
                </c:pt>
                <c:pt idx="2">
                  <c:v>Latinx</c:v>
                </c:pt>
                <c:pt idx="3">
                  <c:v>White</c:v>
                </c:pt>
              </c:strCache>
            </c:strRef>
          </c:cat>
          <c:val>
            <c:numRef>
              <c:f>'Sheet352 (40)'!$D$10:$G$10</c:f>
              <c:numCache>
                <c:formatCode>General</c:formatCode>
                <c:ptCount val="4"/>
                <c:pt idx="0">
                  <c:v>30</c:v>
                </c:pt>
                <c:pt idx="1">
                  <c:v>34</c:v>
                </c:pt>
                <c:pt idx="2">
                  <c:v>31</c:v>
                </c:pt>
                <c:pt idx="3">
                  <c:v>31</c:v>
                </c:pt>
              </c:numCache>
            </c:numRef>
          </c:val>
          <c:extLst>
            <c:ext xmlns:c16="http://schemas.microsoft.com/office/drawing/2014/chart" uri="{C3380CC4-5D6E-409C-BE32-E72D297353CC}">
              <c16:uniqueId val="{00000003-7B98-174C-878E-9102D40C6B36}"/>
            </c:ext>
          </c:extLst>
        </c:ser>
        <c:ser>
          <c:idx val="4"/>
          <c:order val="4"/>
          <c:tx>
            <c:strRef>
              <c:f>'Sheet352 (40)'!$C$11</c:f>
              <c:strCache>
                <c:ptCount val="1"/>
                <c:pt idx="0">
                  <c:v>Very poor</c:v>
                </c:pt>
              </c:strCache>
            </c:strRef>
          </c:tx>
          <c:spPr>
            <a:solidFill>
              <a:srgbClr val="FF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(40)'!$D$6:$G$6</c:f>
              <c:strCache>
                <c:ptCount val="4"/>
                <c:pt idx="0">
                  <c:v>African American</c:v>
                </c:pt>
                <c:pt idx="1">
                  <c:v>Asian American</c:v>
                </c:pt>
                <c:pt idx="2">
                  <c:v>Latinx</c:v>
                </c:pt>
                <c:pt idx="3">
                  <c:v>White</c:v>
                </c:pt>
              </c:strCache>
            </c:strRef>
          </c:cat>
          <c:val>
            <c:numRef>
              <c:f>'Sheet352 (40)'!$D$11:$G$11</c:f>
              <c:numCache>
                <c:formatCode>General</c:formatCode>
                <c:ptCount val="4"/>
                <c:pt idx="0">
                  <c:v>22</c:v>
                </c:pt>
                <c:pt idx="1">
                  <c:v>35</c:v>
                </c:pt>
                <c:pt idx="2">
                  <c:v>22</c:v>
                </c:pt>
                <c:pt idx="3">
                  <c:v>25</c:v>
                </c:pt>
              </c:numCache>
            </c:numRef>
          </c:val>
          <c:extLst>
            <c:ext xmlns:c16="http://schemas.microsoft.com/office/drawing/2014/chart" uri="{C3380CC4-5D6E-409C-BE32-E72D297353CC}">
              <c16:uniqueId val="{00000004-7B98-174C-878E-9102D40C6B36}"/>
            </c:ext>
          </c:extLst>
        </c:ser>
        <c:ser>
          <c:idx val="5"/>
          <c:order val="5"/>
          <c:tx>
            <c:strRef>
              <c:f>'Sheet352 (40)'!$C$12</c:f>
              <c:strCache>
                <c:ptCount val="1"/>
                <c:pt idx="0">
                  <c:v>Not sure</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(40)'!$D$6:$G$6</c:f>
              <c:strCache>
                <c:ptCount val="4"/>
                <c:pt idx="0">
                  <c:v>African American</c:v>
                </c:pt>
                <c:pt idx="1">
                  <c:v>Asian American</c:v>
                </c:pt>
                <c:pt idx="2">
                  <c:v>Latinx</c:v>
                </c:pt>
                <c:pt idx="3">
                  <c:v>White</c:v>
                </c:pt>
              </c:strCache>
            </c:strRef>
          </c:cat>
          <c:val>
            <c:numRef>
              <c:f>'Sheet352 (40)'!$D$12:$G$12</c:f>
              <c:numCache>
                <c:formatCode>General</c:formatCode>
                <c:ptCount val="4"/>
                <c:pt idx="0">
                  <c:v>5</c:v>
                </c:pt>
                <c:pt idx="1">
                  <c:v>2</c:v>
                </c:pt>
                <c:pt idx="2">
                  <c:v>6</c:v>
                </c:pt>
                <c:pt idx="3">
                  <c:v>3</c:v>
                </c:pt>
              </c:numCache>
            </c:numRef>
          </c:val>
          <c:extLst>
            <c:ext xmlns:c16="http://schemas.microsoft.com/office/drawing/2014/chart" uri="{C3380CC4-5D6E-409C-BE32-E72D297353CC}">
              <c16:uniqueId val="{00000005-7B98-174C-878E-9102D40C6B36}"/>
            </c:ext>
          </c:extLst>
        </c:ser>
        <c:dLbls>
          <c:dLblPos val="outEnd"/>
          <c:showLegendKey val="0"/>
          <c:showVal val="1"/>
          <c:showCatName val="0"/>
          <c:showSerName val="0"/>
          <c:showPercent val="0"/>
          <c:showBubbleSize val="0"/>
        </c:dLbls>
        <c:gapWidth val="219"/>
        <c:overlap val="-27"/>
        <c:axId val="1134157216"/>
        <c:axId val="1134158848"/>
      </c:barChart>
      <c:catAx>
        <c:axId val="11341572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134158848"/>
        <c:crosses val="autoZero"/>
        <c:auto val="1"/>
        <c:lblAlgn val="ctr"/>
        <c:lblOffset val="100"/>
        <c:noMultiLvlLbl val="0"/>
      </c:catAx>
      <c:valAx>
        <c:axId val="1134158848"/>
        <c:scaling>
          <c:orientation val="minMax"/>
        </c:scaling>
        <c:delete val="1"/>
        <c:axPos val="l"/>
        <c:numFmt formatCode="General" sourceLinked="1"/>
        <c:majorTickMark val="none"/>
        <c:minorTickMark val="none"/>
        <c:tickLblPos val="nextTo"/>
        <c:crossAx val="11341572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85024154589372E-2"/>
          <c:y val="2.6826465604515296E-2"/>
          <c:w val="0.97342995169082125"/>
          <c:h val="0.76663240867479954"/>
        </c:manualLayout>
      </c:layout>
      <c:barChart>
        <c:barDir val="col"/>
        <c:grouping val="clustered"/>
        <c:varyColors val="0"/>
        <c:ser>
          <c:idx val="0"/>
          <c:order val="0"/>
          <c:tx>
            <c:strRef>
              <c:f>'Sheet352 (41)'!$C$7</c:f>
              <c:strCache>
                <c:ptCount val="1"/>
                <c:pt idx="0">
                  <c:v>Headed to a recession</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(41)'!$D$6:$G$6</c:f>
              <c:strCache>
                <c:ptCount val="4"/>
                <c:pt idx="0">
                  <c:v>African American</c:v>
                </c:pt>
                <c:pt idx="1">
                  <c:v>Asian American</c:v>
                </c:pt>
                <c:pt idx="2">
                  <c:v>Latinx</c:v>
                </c:pt>
                <c:pt idx="3">
                  <c:v>White</c:v>
                </c:pt>
              </c:strCache>
            </c:strRef>
          </c:cat>
          <c:val>
            <c:numRef>
              <c:f>'Sheet352 (41)'!$D$7:$G$7</c:f>
              <c:numCache>
                <c:formatCode>General</c:formatCode>
                <c:ptCount val="4"/>
                <c:pt idx="0">
                  <c:v>24</c:v>
                </c:pt>
                <c:pt idx="1">
                  <c:v>24</c:v>
                </c:pt>
                <c:pt idx="2">
                  <c:v>24</c:v>
                </c:pt>
                <c:pt idx="3">
                  <c:v>27</c:v>
                </c:pt>
              </c:numCache>
            </c:numRef>
          </c:val>
          <c:extLst>
            <c:ext xmlns:c16="http://schemas.microsoft.com/office/drawing/2014/chart" uri="{C3380CC4-5D6E-409C-BE32-E72D297353CC}">
              <c16:uniqueId val="{00000000-2927-1844-94D7-705FAF91C561}"/>
            </c:ext>
          </c:extLst>
        </c:ser>
        <c:ser>
          <c:idx val="1"/>
          <c:order val="1"/>
          <c:tx>
            <c:strRef>
              <c:f>'Sheet352 (41)'!$C$8</c:f>
              <c:strCache>
                <c:ptCount val="1"/>
                <c:pt idx="0">
                  <c:v>Already in a recession</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(41)'!$D$6:$G$6</c:f>
              <c:strCache>
                <c:ptCount val="4"/>
                <c:pt idx="0">
                  <c:v>African American</c:v>
                </c:pt>
                <c:pt idx="1">
                  <c:v>Asian American</c:v>
                </c:pt>
                <c:pt idx="2">
                  <c:v>Latinx</c:v>
                </c:pt>
                <c:pt idx="3">
                  <c:v>White</c:v>
                </c:pt>
              </c:strCache>
            </c:strRef>
          </c:cat>
          <c:val>
            <c:numRef>
              <c:f>'Sheet352 (41)'!$D$8:$G$8</c:f>
              <c:numCache>
                <c:formatCode>General</c:formatCode>
                <c:ptCount val="4"/>
                <c:pt idx="0">
                  <c:v>21</c:v>
                </c:pt>
                <c:pt idx="1">
                  <c:v>29</c:v>
                </c:pt>
                <c:pt idx="2">
                  <c:v>23</c:v>
                </c:pt>
                <c:pt idx="3">
                  <c:v>21</c:v>
                </c:pt>
              </c:numCache>
            </c:numRef>
          </c:val>
          <c:extLst>
            <c:ext xmlns:c16="http://schemas.microsoft.com/office/drawing/2014/chart" uri="{C3380CC4-5D6E-409C-BE32-E72D297353CC}">
              <c16:uniqueId val="{00000001-2927-1844-94D7-705FAF91C561}"/>
            </c:ext>
          </c:extLst>
        </c:ser>
        <c:ser>
          <c:idx val="2"/>
          <c:order val="2"/>
          <c:tx>
            <c:strRef>
              <c:f>'Sheet352 (41)'!$C$9</c:f>
              <c:strCache>
                <c:ptCount val="1"/>
                <c:pt idx="0">
                  <c:v>Headed to a depression</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(41)'!$D$6:$G$6</c:f>
              <c:strCache>
                <c:ptCount val="4"/>
                <c:pt idx="0">
                  <c:v>African American</c:v>
                </c:pt>
                <c:pt idx="1">
                  <c:v>Asian American</c:v>
                </c:pt>
                <c:pt idx="2">
                  <c:v>Latinx</c:v>
                </c:pt>
                <c:pt idx="3">
                  <c:v>White</c:v>
                </c:pt>
              </c:strCache>
            </c:strRef>
          </c:cat>
          <c:val>
            <c:numRef>
              <c:f>'Sheet352 (41)'!$D$9:$G$9</c:f>
              <c:numCache>
                <c:formatCode>General</c:formatCode>
                <c:ptCount val="4"/>
                <c:pt idx="0">
                  <c:v>32</c:v>
                </c:pt>
                <c:pt idx="1">
                  <c:v>34</c:v>
                </c:pt>
                <c:pt idx="2">
                  <c:v>32</c:v>
                </c:pt>
                <c:pt idx="3">
                  <c:v>33</c:v>
                </c:pt>
              </c:numCache>
            </c:numRef>
          </c:val>
          <c:extLst>
            <c:ext xmlns:c16="http://schemas.microsoft.com/office/drawing/2014/chart" uri="{C3380CC4-5D6E-409C-BE32-E72D297353CC}">
              <c16:uniqueId val="{00000002-2927-1844-94D7-705FAF91C561}"/>
            </c:ext>
          </c:extLst>
        </c:ser>
        <c:ser>
          <c:idx val="3"/>
          <c:order val="3"/>
          <c:tx>
            <c:strRef>
              <c:f>'Sheet352 (41)'!$C$10</c:f>
              <c:strCache>
                <c:ptCount val="1"/>
                <c:pt idx="0">
                  <c:v>Already in a depression</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(41)'!$D$6:$G$6</c:f>
              <c:strCache>
                <c:ptCount val="4"/>
                <c:pt idx="0">
                  <c:v>African American</c:v>
                </c:pt>
                <c:pt idx="1">
                  <c:v>Asian American</c:v>
                </c:pt>
                <c:pt idx="2">
                  <c:v>Latinx</c:v>
                </c:pt>
                <c:pt idx="3">
                  <c:v>White</c:v>
                </c:pt>
              </c:strCache>
            </c:strRef>
          </c:cat>
          <c:val>
            <c:numRef>
              <c:f>'Sheet352 (41)'!$D$10:$G$10</c:f>
              <c:numCache>
                <c:formatCode>General</c:formatCode>
                <c:ptCount val="4"/>
                <c:pt idx="0">
                  <c:v>11</c:v>
                </c:pt>
                <c:pt idx="1">
                  <c:v>7</c:v>
                </c:pt>
                <c:pt idx="2">
                  <c:v>8</c:v>
                </c:pt>
                <c:pt idx="3">
                  <c:v>7</c:v>
                </c:pt>
              </c:numCache>
            </c:numRef>
          </c:val>
          <c:extLst>
            <c:ext xmlns:c16="http://schemas.microsoft.com/office/drawing/2014/chart" uri="{C3380CC4-5D6E-409C-BE32-E72D297353CC}">
              <c16:uniqueId val="{00000003-2927-1844-94D7-705FAF91C561}"/>
            </c:ext>
          </c:extLst>
        </c:ser>
        <c:ser>
          <c:idx val="4"/>
          <c:order val="4"/>
          <c:tx>
            <c:strRef>
              <c:f>'Sheet352 (41)'!$C$11</c:f>
              <c:strCache>
                <c:ptCount val="1"/>
                <c:pt idx="0">
                  <c:v>In neither a recession or depression</c:v>
                </c:pt>
              </c:strCache>
            </c:strRef>
          </c:tx>
          <c:spPr>
            <a:solidFill>
              <a:srgbClr val="FF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(41)'!$D$6:$G$6</c:f>
              <c:strCache>
                <c:ptCount val="4"/>
                <c:pt idx="0">
                  <c:v>African American</c:v>
                </c:pt>
                <c:pt idx="1">
                  <c:v>Asian American</c:v>
                </c:pt>
                <c:pt idx="2">
                  <c:v>Latinx</c:v>
                </c:pt>
                <c:pt idx="3">
                  <c:v>White</c:v>
                </c:pt>
              </c:strCache>
            </c:strRef>
          </c:cat>
          <c:val>
            <c:numRef>
              <c:f>'Sheet352 (41)'!$D$11:$G$11</c:f>
              <c:numCache>
                <c:formatCode>General</c:formatCode>
                <c:ptCount val="4"/>
                <c:pt idx="0">
                  <c:v>13</c:v>
                </c:pt>
                <c:pt idx="1">
                  <c:v>5</c:v>
                </c:pt>
                <c:pt idx="2">
                  <c:v>12</c:v>
                </c:pt>
                <c:pt idx="3">
                  <c:v>12</c:v>
                </c:pt>
              </c:numCache>
            </c:numRef>
          </c:val>
          <c:extLst>
            <c:ext xmlns:c16="http://schemas.microsoft.com/office/drawing/2014/chart" uri="{C3380CC4-5D6E-409C-BE32-E72D297353CC}">
              <c16:uniqueId val="{00000004-2927-1844-94D7-705FAF91C561}"/>
            </c:ext>
          </c:extLst>
        </c:ser>
        <c:dLbls>
          <c:dLblPos val="outEnd"/>
          <c:showLegendKey val="0"/>
          <c:showVal val="1"/>
          <c:showCatName val="0"/>
          <c:showSerName val="0"/>
          <c:showPercent val="0"/>
          <c:showBubbleSize val="0"/>
        </c:dLbls>
        <c:gapWidth val="219"/>
        <c:overlap val="-27"/>
        <c:axId val="1125082192"/>
        <c:axId val="1125085536"/>
      </c:barChart>
      <c:catAx>
        <c:axId val="1125082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125085536"/>
        <c:crosses val="autoZero"/>
        <c:auto val="1"/>
        <c:lblAlgn val="ctr"/>
        <c:lblOffset val="100"/>
        <c:noMultiLvlLbl val="0"/>
      </c:catAx>
      <c:valAx>
        <c:axId val="1125085536"/>
        <c:scaling>
          <c:orientation val="minMax"/>
        </c:scaling>
        <c:delete val="1"/>
        <c:axPos val="l"/>
        <c:numFmt formatCode="General" sourceLinked="1"/>
        <c:majorTickMark val="none"/>
        <c:minorTickMark val="none"/>
        <c:tickLblPos val="nextTo"/>
        <c:crossAx val="1125082192"/>
        <c:crosses val="autoZero"/>
        <c:crossBetween val="between"/>
      </c:valAx>
      <c:spPr>
        <a:noFill/>
        <a:ln>
          <a:noFill/>
        </a:ln>
        <a:effectLst/>
      </c:spPr>
    </c:plotArea>
    <c:legend>
      <c:legendPos val="b"/>
      <c:layout>
        <c:manualLayout>
          <c:xMode val="edge"/>
          <c:yMode val="edge"/>
          <c:x val="2.9280307352883797E-4"/>
          <c:y val="0.87195499452333003"/>
          <c:w val="0.99820666438434325"/>
          <c:h val="0.11341238787420711"/>
        </c:manualLayout>
      </c:layout>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(42)'!$C$7</c:f>
              <c:strCache>
                <c:ptCount val="1"/>
                <c:pt idx="0">
                  <c:v>Very optimistic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(42)'!$D$6:$G$6</c:f>
              <c:strCache>
                <c:ptCount val="4"/>
                <c:pt idx="0">
                  <c:v>African American</c:v>
                </c:pt>
                <c:pt idx="1">
                  <c:v>Asian American</c:v>
                </c:pt>
                <c:pt idx="2">
                  <c:v>Latinx</c:v>
                </c:pt>
                <c:pt idx="3">
                  <c:v>White</c:v>
                </c:pt>
              </c:strCache>
            </c:strRef>
          </c:cat>
          <c:val>
            <c:numRef>
              <c:f>'Sheet352 (42)'!$D$7:$G$7</c:f>
              <c:numCache>
                <c:formatCode>General</c:formatCode>
                <c:ptCount val="4"/>
                <c:pt idx="0">
                  <c:v>25</c:v>
                </c:pt>
                <c:pt idx="1">
                  <c:v>8</c:v>
                </c:pt>
                <c:pt idx="2">
                  <c:v>13</c:v>
                </c:pt>
                <c:pt idx="3">
                  <c:v>18</c:v>
                </c:pt>
              </c:numCache>
            </c:numRef>
          </c:val>
          <c:extLst>
            <c:ext xmlns:c16="http://schemas.microsoft.com/office/drawing/2014/chart" uri="{C3380CC4-5D6E-409C-BE32-E72D297353CC}">
              <c16:uniqueId val="{00000000-9256-2A42-B94B-A61FDD0A9258}"/>
            </c:ext>
          </c:extLst>
        </c:ser>
        <c:ser>
          <c:idx val="1"/>
          <c:order val="1"/>
          <c:tx>
            <c:strRef>
              <c:f>'Sheet352 (42)'!$C$8</c:f>
              <c:strCache>
                <c:ptCount val="1"/>
                <c:pt idx="0">
                  <c:v>Somewhat optimistic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(42)'!$D$6:$G$6</c:f>
              <c:strCache>
                <c:ptCount val="4"/>
                <c:pt idx="0">
                  <c:v>African American</c:v>
                </c:pt>
                <c:pt idx="1">
                  <c:v>Asian American</c:v>
                </c:pt>
                <c:pt idx="2">
                  <c:v>Latinx</c:v>
                </c:pt>
                <c:pt idx="3">
                  <c:v>White</c:v>
                </c:pt>
              </c:strCache>
            </c:strRef>
          </c:cat>
          <c:val>
            <c:numRef>
              <c:f>'Sheet352 (42)'!$D$8:$G$8</c:f>
              <c:numCache>
                <c:formatCode>General</c:formatCode>
                <c:ptCount val="4"/>
                <c:pt idx="0">
                  <c:v>28</c:v>
                </c:pt>
                <c:pt idx="1">
                  <c:v>36</c:v>
                </c:pt>
                <c:pt idx="2">
                  <c:v>39</c:v>
                </c:pt>
                <c:pt idx="3">
                  <c:v>35</c:v>
                </c:pt>
              </c:numCache>
            </c:numRef>
          </c:val>
          <c:extLst>
            <c:ext xmlns:c16="http://schemas.microsoft.com/office/drawing/2014/chart" uri="{C3380CC4-5D6E-409C-BE32-E72D297353CC}">
              <c16:uniqueId val="{00000001-9256-2A42-B94B-A61FDD0A9258}"/>
            </c:ext>
          </c:extLst>
        </c:ser>
        <c:ser>
          <c:idx val="2"/>
          <c:order val="2"/>
          <c:tx>
            <c:strRef>
              <c:f>'Sheet352 (42)'!$C$9</c:f>
              <c:strCache>
                <c:ptCount val="1"/>
                <c:pt idx="0">
                  <c:v>Neither optimistic nor pessimistic</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(42)'!$D$6:$G$6</c:f>
              <c:strCache>
                <c:ptCount val="4"/>
                <c:pt idx="0">
                  <c:v>African American</c:v>
                </c:pt>
                <c:pt idx="1">
                  <c:v>Asian American</c:v>
                </c:pt>
                <c:pt idx="2">
                  <c:v>Latinx</c:v>
                </c:pt>
                <c:pt idx="3">
                  <c:v>White</c:v>
                </c:pt>
              </c:strCache>
            </c:strRef>
          </c:cat>
          <c:val>
            <c:numRef>
              <c:f>'Sheet352 (42)'!$D$9:$G$9</c:f>
              <c:numCache>
                <c:formatCode>General</c:formatCode>
                <c:ptCount val="4"/>
                <c:pt idx="0">
                  <c:v>25</c:v>
                </c:pt>
                <c:pt idx="1">
                  <c:v>28</c:v>
                </c:pt>
                <c:pt idx="2">
                  <c:v>28</c:v>
                </c:pt>
                <c:pt idx="3">
                  <c:v>23</c:v>
                </c:pt>
              </c:numCache>
            </c:numRef>
          </c:val>
          <c:extLst>
            <c:ext xmlns:c16="http://schemas.microsoft.com/office/drawing/2014/chart" uri="{C3380CC4-5D6E-409C-BE32-E72D297353CC}">
              <c16:uniqueId val="{00000002-9256-2A42-B94B-A61FDD0A9258}"/>
            </c:ext>
          </c:extLst>
        </c:ser>
        <c:ser>
          <c:idx val="3"/>
          <c:order val="3"/>
          <c:tx>
            <c:strRef>
              <c:f>'Sheet352 (42)'!$C$10</c:f>
              <c:strCache>
                <c:ptCount val="1"/>
                <c:pt idx="0">
                  <c:v>Somewhat pessimistic</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(42)'!$D$6:$G$6</c:f>
              <c:strCache>
                <c:ptCount val="4"/>
                <c:pt idx="0">
                  <c:v>African American</c:v>
                </c:pt>
                <c:pt idx="1">
                  <c:v>Asian American</c:v>
                </c:pt>
                <c:pt idx="2">
                  <c:v>Latinx</c:v>
                </c:pt>
                <c:pt idx="3">
                  <c:v>White</c:v>
                </c:pt>
              </c:strCache>
            </c:strRef>
          </c:cat>
          <c:val>
            <c:numRef>
              <c:f>'Sheet352 (42)'!$D$10:$G$10</c:f>
              <c:numCache>
                <c:formatCode>General</c:formatCode>
                <c:ptCount val="4"/>
                <c:pt idx="0">
                  <c:v>15</c:v>
                </c:pt>
                <c:pt idx="1">
                  <c:v>21</c:v>
                </c:pt>
                <c:pt idx="2">
                  <c:v>13</c:v>
                </c:pt>
                <c:pt idx="3">
                  <c:v>16</c:v>
                </c:pt>
              </c:numCache>
            </c:numRef>
          </c:val>
          <c:extLst>
            <c:ext xmlns:c16="http://schemas.microsoft.com/office/drawing/2014/chart" uri="{C3380CC4-5D6E-409C-BE32-E72D297353CC}">
              <c16:uniqueId val="{00000003-9256-2A42-B94B-A61FDD0A9258}"/>
            </c:ext>
          </c:extLst>
        </c:ser>
        <c:ser>
          <c:idx val="4"/>
          <c:order val="4"/>
          <c:tx>
            <c:strRef>
              <c:f>'Sheet352 (42)'!$C$11</c:f>
              <c:strCache>
                <c:ptCount val="1"/>
                <c:pt idx="0">
                  <c:v>Very pessimistic</c:v>
                </c:pt>
              </c:strCache>
            </c:strRef>
          </c:tx>
          <c:spPr>
            <a:solidFill>
              <a:srgbClr val="FF0000"/>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(42)'!$D$6:$G$6</c:f>
              <c:strCache>
                <c:ptCount val="4"/>
                <c:pt idx="0">
                  <c:v>African American</c:v>
                </c:pt>
                <c:pt idx="1">
                  <c:v>Asian American</c:v>
                </c:pt>
                <c:pt idx="2">
                  <c:v>Latinx</c:v>
                </c:pt>
                <c:pt idx="3">
                  <c:v>White</c:v>
                </c:pt>
              </c:strCache>
            </c:strRef>
          </c:cat>
          <c:val>
            <c:numRef>
              <c:f>'Sheet352 (42)'!$D$11:$G$11</c:f>
              <c:numCache>
                <c:formatCode>General</c:formatCode>
                <c:ptCount val="4"/>
                <c:pt idx="0">
                  <c:v>6</c:v>
                </c:pt>
                <c:pt idx="1">
                  <c:v>6</c:v>
                </c:pt>
                <c:pt idx="2">
                  <c:v>6</c:v>
                </c:pt>
                <c:pt idx="3">
                  <c:v>8</c:v>
                </c:pt>
              </c:numCache>
            </c:numRef>
          </c:val>
          <c:extLst>
            <c:ext xmlns:c16="http://schemas.microsoft.com/office/drawing/2014/chart" uri="{C3380CC4-5D6E-409C-BE32-E72D297353CC}">
              <c16:uniqueId val="{00000004-9256-2A42-B94B-A61FDD0A9258}"/>
            </c:ext>
          </c:extLst>
        </c:ser>
        <c:dLbls>
          <c:dLblPos val="outEnd"/>
          <c:showLegendKey val="0"/>
          <c:showVal val="1"/>
          <c:showCatName val="0"/>
          <c:showSerName val="0"/>
          <c:showPercent val="0"/>
          <c:showBubbleSize val="0"/>
        </c:dLbls>
        <c:gapWidth val="219"/>
        <c:overlap val="-27"/>
        <c:axId val="1132914944"/>
        <c:axId val="1132828992"/>
      </c:barChart>
      <c:catAx>
        <c:axId val="11329149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132828992"/>
        <c:crosses val="autoZero"/>
        <c:auto val="1"/>
        <c:lblAlgn val="ctr"/>
        <c:lblOffset val="100"/>
        <c:noMultiLvlLbl val="0"/>
      </c:catAx>
      <c:valAx>
        <c:axId val="1132828992"/>
        <c:scaling>
          <c:orientation val="minMax"/>
        </c:scaling>
        <c:delete val="1"/>
        <c:axPos val="l"/>
        <c:numFmt formatCode="General" sourceLinked="1"/>
        <c:majorTickMark val="none"/>
        <c:minorTickMark val="none"/>
        <c:tickLblPos val="nextTo"/>
        <c:crossAx val="11329149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(43)'!$C$7</c:f>
              <c:strCache>
                <c:ptCount val="1"/>
                <c:pt idx="0">
                  <c:v>Extremely worried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(43)'!$D$6:$G$6</c:f>
              <c:strCache>
                <c:ptCount val="4"/>
                <c:pt idx="0">
                  <c:v>African American</c:v>
                </c:pt>
                <c:pt idx="1">
                  <c:v>Asian American</c:v>
                </c:pt>
                <c:pt idx="2">
                  <c:v>Latinx</c:v>
                </c:pt>
                <c:pt idx="3">
                  <c:v>White</c:v>
                </c:pt>
              </c:strCache>
            </c:strRef>
          </c:cat>
          <c:val>
            <c:numRef>
              <c:f>'Sheet352 (43)'!$D$7:$G$7</c:f>
              <c:numCache>
                <c:formatCode>General</c:formatCode>
                <c:ptCount val="4"/>
                <c:pt idx="0">
                  <c:v>34</c:v>
                </c:pt>
                <c:pt idx="1">
                  <c:v>16</c:v>
                </c:pt>
                <c:pt idx="2">
                  <c:v>28</c:v>
                </c:pt>
                <c:pt idx="3">
                  <c:v>26</c:v>
                </c:pt>
              </c:numCache>
            </c:numRef>
          </c:val>
          <c:extLst>
            <c:ext xmlns:c16="http://schemas.microsoft.com/office/drawing/2014/chart" uri="{C3380CC4-5D6E-409C-BE32-E72D297353CC}">
              <c16:uniqueId val="{00000000-BA10-764B-AD8A-2BEAA4A79CA9}"/>
            </c:ext>
          </c:extLst>
        </c:ser>
        <c:ser>
          <c:idx val="1"/>
          <c:order val="1"/>
          <c:tx>
            <c:strRef>
              <c:f>'Sheet352 (43)'!$C$8</c:f>
              <c:strCache>
                <c:ptCount val="1"/>
                <c:pt idx="0">
                  <c:v>Very worried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(43)'!$D$6:$G$6</c:f>
              <c:strCache>
                <c:ptCount val="4"/>
                <c:pt idx="0">
                  <c:v>African American</c:v>
                </c:pt>
                <c:pt idx="1">
                  <c:v>Asian American</c:v>
                </c:pt>
                <c:pt idx="2">
                  <c:v>Latinx</c:v>
                </c:pt>
                <c:pt idx="3">
                  <c:v>White</c:v>
                </c:pt>
              </c:strCache>
            </c:strRef>
          </c:cat>
          <c:val>
            <c:numRef>
              <c:f>'Sheet352 (43)'!$D$8:$G$8</c:f>
              <c:numCache>
                <c:formatCode>General</c:formatCode>
                <c:ptCount val="4"/>
                <c:pt idx="0">
                  <c:v>16</c:v>
                </c:pt>
                <c:pt idx="1">
                  <c:v>17</c:v>
                </c:pt>
                <c:pt idx="2">
                  <c:v>19</c:v>
                </c:pt>
                <c:pt idx="3">
                  <c:v>15</c:v>
                </c:pt>
              </c:numCache>
            </c:numRef>
          </c:val>
          <c:extLst>
            <c:ext xmlns:c16="http://schemas.microsoft.com/office/drawing/2014/chart" uri="{C3380CC4-5D6E-409C-BE32-E72D297353CC}">
              <c16:uniqueId val="{00000001-BA10-764B-AD8A-2BEAA4A79CA9}"/>
            </c:ext>
          </c:extLst>
        </c:ser>
        <c:ser>
          <c:idx val="2"/>
          <c:order val="2"/>
          <c:tx>
            <c:strRef>
              <c:f>'Sheet352 (43)'!$C$9</c:f>
              <c:strCache>
                <c:ptCount val="1"/>
                <c:pt idx="0">
                  <c:v>Somewhat worried</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(43)'!$D$6:$G$6</c:f>
              <c:strCache>
                <c:ptCount val="4"/>
                <c:pt idx="0">
                  <c:v>African American</c:v>
                </c:pt>
                <c:pt idx="1">
                  <c:v>Asian American</c:v>
                </c:pt>
                <c:pt idx="2">
                  <c:v>Latinx</c:v>
                </c:pt>
                <c:pt idx="3">
                  <c:v>White</c:v>
                </c:pt>
              </c:strCache>
            </c:strRef>
          </c:cat>
          <c:val>
            <c:numRef>
              <c:f>'Sheet352 (43)'!$D$9:$G$9</c:f>
              <c:numCache>
                <c:formatCode>General</c:formatCode>
                <c:ptCount val="4"/>
                <c:pt idx="0">
                  <c:v>24</c:v>
                </c:pt>
                <c:pt idx="1">
                  <c:v>26</c:v>
                </c:pt>
                <c:pt idx="2">
                  <c:v>30</c:v>
                </c:pt>
                <c:pt idx="3">
                  <c:v>23</c:v>
                </c:pt>
              </c:numCache>
            </c:numRef>
          </c:val>
          <c:extLst>
            <c:ext xmlns:c16="http://schemas.microsoft.com/office/drawing/2014/chart" uri="{C3380CC4-5D6E-409C-BE32-E72D297353CC}">
              <c16:uniqueId val="{00000002-BA10-764B-AD8A-2BEAA4A79CA9}"/>
            </c:ext>
          </c:extLst>
        </c:ser>
        <c:ser>
          <c:idx val="3"/>
          <c:order val="3"/>
          <c:tx>
            <c:strRef>
              <c:f>'Sheet352 (43)'!$C$10</c:f>
              <c:strCache>
                <c:ptCount val="1"/>
                <c:pt idx="0">
                  <c:v>A little worried</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(43)'!$D$6:$G$6</c:f>
              <c:strCache>
                <c:ptCount val="4"/>
                <c:pt idx="0">
                  <c:v>African American</c:v>
                </c:pt>
                <c:pt idx="1">
                  <c:v>Asian American</c:v>
                </c:pt>
                <c:pt idx="2">
                  <c:v>Latinx</c:v>
                </c:pt>
                <c:pt idx="3">
                  <c:v>White</c:v>
                </c:pt>
              </c:strCache>
            </c:strRef>
          </c:cat>
          <c:val>
            <c:numRef>
              <c:f>'Sheet352 (43)'!$D$10:$G$10</c:f>
              <c:numCache>
                <c:formatCode>General</c:formatCode>
                <c:ptCount val="4"/>
                <c:pt idx="0">
                  <c:v>11</c:v>
                </c:pt>
                <c:pt idx="1">
                  <c:v>17</c:v>
                </c:pt>
                <c:pt idx="2">
                  <c:v>12</c:v>
                </c:pt>
                <c:pt idx="3">
                  <c:v>16</c:v>
                </c:pt>
              </c:numCache>
            </c:numRef>
          </c:val>
          <c:extLst>
            <c:ext xmlns:c16="http://schemas.microsoft.com/office/drawing/2014/chart" uri="{C3380CC4-5D6E-409C-BE32-E72D297353CC}">
              <c16:uniqueId val="{00000003-BA10-764B-AD8A-2BEAA4A79CA9}"/>
            </c:ext>
          </c:extLst>
        </c:ser>
        <c:ser>
          <c:idx val="4"/>
          <c:order val="4"/>
          <c:tx>
            <c:strRef>
              <c:f>'Sheet352 (43)'!$C$11</c:f>
              <c:strCache>
                <c:ptCount val="1"/>
                <c:pt idx="0">
                  <c:v>Not at all worried</c:v>
                </c:pt>
              </c:strCache>
            </c:strRef>
          </c:tx>
          <c:spPr>
            <a:solidFill>
              <a:srgbClr val="FF0000"/>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(43)'!$D$6:$G$6</c:f>
              <c:strCache>
                <c:ptCount val="4"/>
                <c:pt idx="0">
                  <c:v>African American</c:v>
                </c:pt>
                <c:pt idx="1">
                  <c:v>Asian American</c:v>
                </c:pt>
                <c:pt idx="2">
                  <c:v>Latinx</c:v>
                </c:pt>
                <c:pt idx="3">
                  <c:v>White</c:v>
                </c:pt>
              </c:strCache>
            </c:strRef>
          </c:cat>
          <c:val>
            <c:numRef>
              <c:f>'Sheet352 (43)'!$D$11:$G$11</c:f>
              <c:numCache>
                <c:formatCode>General</c:formatCode>
                <c:ptCount val="4"/>
                <c:pt idx="0">
                  <c:v>15</c:v>
                </c:pt>
                <c:pt idx="1">
                  <c:v>24</c:v>
                </c:pt>
                <c:pt idx="2">
                  <c:v>12</c:v>
                </c:pt>
                <c:pt idx="3">
                  <c:v>20</c:v>
                </c:pt>
              </c:numCache>
            </c:numRef>
          </c:val>
          <c:extLst>
            <c:ext xmlns:c16="http://schemas.microsoft.com/office/drawing/2014/chart" uri="{C3380CC4-5D6E-409C-BE32-E72D297353CC}">
              <c16:uniqueId val="{00000004-BA10-764B-AD8A-2BEAA4A79CA9}"/>
            </c:ext>
          </c:extLst>
        </c:ser>
        <c:dLbls>
          <c:dLblPos val="outEnd"/>
          <c:showLegendKey val="0"/>
          <c:showVal val="1"/>
          <c:showCatName val="0"/>
          <c:showSerName val="0"/>
          <c:showPercent val="0"/>
          <c:showBubbleSize val="0"/>
        </c:dLbls>
        <c:gapWidth val="219"/>
        <c:overlap val="-27"/>
        <c:axId val="1135398768"/>
        <c:axId val="1134798880"/>
      </c:barChart>
      <c:catAx>
        <c:axId val="11353987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134798880"/>
        <c:crosses val="autoZero"/>
        <c:auto val="1"/>
        <c:lblAlgn val="ctr"/>
        <c:lblOffset val="100"/>
        <c:noMultiLvlLbl val="0"/>
      </c:catAx>
      <c:valAx>
        <c:axId val="1134798880"/>
        <c:scaling>
          <c:orientation val="minMax"/>
        </c:scaling>
        <c:delete val="1"/>
        <c:axPos val="l"/>
        <c:numFmt formatCode="General" sourceLinked="1"/>
        <c:majorTickMark val="none"/>
        <c:minorTickMark val="none"/>
        <c:tickLblPos val="nextTo"/>
        <c:crossAx val="11353987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(44)'!$C$7</c:f>
              <c:strCache>
                <c:ptCount val="1"/>
                <c:pt idx="0">
                  <c:v>Extremely worried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(44)'!$D$6:$G$6</c:f>
              <c:strCache>
                <c:ptCount val="4"/>
                <c:pt idx="0">
                  <c:v>African American</c:v>
                </c:pt>
                <c:pt idx="1">
                  <c:v>Asian American</c:v>
                </c:pt>
                <c:pt idx="2">
                  <c:v>Latinx</c:v>
                </c:pt>
                <c:pt idx="3">
                  <c:v>White</c:v>
                </c:pt>
              </c:strCache>
            </c:strRef>
          </c:cat>
          <c:val>
            <c:numRef>
              <c:f>'Sheet352 (44)'!$D$7:$G$7</c:f>
              <c:numCache>
                <c:formatCode>General</c:formatCode>
                <c:ptCount val="4"/>
                <c:pt idx="0">
                  <c:v>20</c:v>
                </c:pt>
                <c:pt idx="1">
                  <c:v>11</c:v>
                </c:pt>
                <c:pt idx="2">
                  <c:v>16</c:v>
                </c:pt>
                <c:pt idx="3">
                  <c:v>9</c:v>
                </c:pt>
              </c:numCache>
            </c:numRef>
          </c:val>
          <c:extLst>
            <c:ext xmlns:c16="http://schemas.microsoft.com/office/drawing/2014/chart" uri="{C3380CC4-5D6E-409C-BE32-E72D297353CC}">
              <c16:uniqueId val="{00000000-3489-4846-9F0E-E0B9E58A1ECB}"/>
            </c:ext>
          </c:extLst>
        </c:ser>
        <c:ser>
          <c:idx val="1"/>
          <c:order val="1"/>
          <c:tx>
            <c:strRef>
              <c:f>'Sheet352 (44)'!$C$8</c:f>
              <c:strCache>
                <c:ptCount val="1"/>
                <c:pt idx="0">
                  <c:v>Very worried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(44)'!$D$6:$G$6</c:f>
              <c:strCache>
                <c:ptCount val="4"/>
                <c:pt idx="0">
                  <c:v>African American</c:v>
                </c:pt>
                <c:pt idx="1">
                  <c:v>Asian American</c:v>
                </c:pt>
                <c:pt idx="2">
                  <c:v>Latinx</c:v>
                </c:pt>
                <c:pt idx="3">
                  <c:v>White</c:v>
                </c:pt>
              </c:strCache>
            </c:strRef>
          </c:cat>
          <c:val>
            <c:numRef>
              <c:f>'Sheet352 (44)'!$D$8:$G$8</c:f>
              <c:numCache>
                <c:formatCode>General</c:formatCode>
                <c:ptCount val="4"/>
                <c:pt idx="0">
                  <c:v>14</c:v>
                </c:pt>
                <c:pt idx="1">
                  <c:v>15</c:v>
                </c:pt>
                <c:pt idx="2">
                  <c:v>14</c:v>
                </c:pt>
                <c:pt idx="3">
                  <c:v>9</c:v>
                </c:pt>
              </c:numCache>
            </c:numRef>
          </c:val>
          <c:extLst>
            <c:ext xmlns:c16="http://schemas.microsoft.com/office/drawing/2014/chart" uri="{C3380CC4-5D6E-409C-BE32-E72D297353CC}">
              <c16:uniqueId val="{00000001-3489-4846-9F0E-E0B9E58A1ECB}"/>
            </c:ext>
          </c:extLst>
        </c:ser>
        <c:ser>
          <c:idx val="2"/>
          <c:order val="2"/>
          <c:tx>
            <c:strRef>
              <c:f>'Sheet352 (44)'!$C$9</c:f>
              <c:strCache>
                <c:ptCount val="1"/>
                <c:pt idx="0">
                  <c:v>Somewhat worried</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(44)'!$D$6:$G$6</c:f>
              <c:strCache>
                <c:ptCount val="4"/>
                <c:pt idx="0">
                  <c:v>African American</c:v>
                </c:pt>
                <c:pt idx="1">
                  <c:v>Asian American</c:v>
                </c:pt>
                <c:pt idx="2">
                  <c:v>Latinx</c:v>
                </c:pt>
                <c:pt idx="3">
                  <c:v>White</c:v>
                </c:pt>
              </c:strCache>
            </c:strRef>
          </c:cat>
          <c:val>
            <c:numRef>
              <c:f>'Sheet352 (44)'!$D$9:$G$9</c:f>
              <c:numCache>
                <c:formatCode>General</c:formatCode>
                <c:ptCount val="4"/>
                <c:pt idx="0">
                  <c:v>20</c:v>
                </c:pt>
                <c:pt idx="1">
                  <c:v>16</c:v>
                </c:pt>
                <c:pt idx="2">
                  <c:v>27</c:v>
                </c:pt>
                <c:pt idx="3">
                  <c:v>20</c:v>
                </c:pt>
              </c:numCache>
            </c:numRef>
          </c:val>
          <c:extLst>
            <c:ext xmlns:c16="http://schemas.microsoft.com/office/drawing/2014/chart" uri="{C3380CC4-5D6E-409C-BE32-E72D297353CC}">
              <c16:uniqueId val="{00000002-3489-4846-9F0E-E0B9E58A1ECB}"/>
            </c:ext>
          </c:extLst>
        </c:ser>
        <c:dLbls>
          <c:dLblPos val="outEnd"/>
          <c:showLegendKey val="0"/>
          <c:showVal val="1"/>
          <c:showCatName val="0"/>
          <c:showSerName val="0"/>
          <c:showPercent val="0"/>
          <c:showBubbleSize val="0"/>
        </c:dLbls>
        <c:gapWidth val="219"/>
        <c:overlap val="-27"/>
        <c:axId val="1135257328"/>
        <c:axId val="1135333792"/>
      </c:barChart>
      <c:catAx>
        <c:axId val="11352573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135333792"/>
        <c:crosses val="autoZero"/>
        <c:auto val="1"/>
        <c:lblAlgn val="ctr"/>
        <c:lblOffset val="100"/>
        <c:noMultiLvlLbl val="0"/>
      </c:catAx>
      <c:valAx>
        <c:axId val="1135333792"/>
        <c:scaling>
          <c:orientation val="minMax"/>
        </c:scaling>
        <c:delete val="1"/>
        <c:axPos val="l"/>
        <c:numFmt formatCode="General" sourceLinked="1"/>
        <c:majorTickMark val="none"/>
        <c:minorTickMark val="none"/>
        <c:tickLblPos val="nextTo"/>
        <c:crossAx val="11352573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(45)'!$C$7</c:f>
              <c:strCache>
                <c:ptCount val="1"/>
                <c:pt idx="0">
                  <c:v>Extremely worried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(45)'!$D$6:$G$6</c:f>
              <c:strCache>
                <c:ptCount val="4"/>
                <c:pt idx="0">
                  <c:v>African American</c:v>
                </c:pt>
                <c:pt idx="1">
                  <c:v>Asian American</c:v>
                </c:pt>
                <c:pt idx="2">
                  <c:v>Latinx</c:v>
                </c:pt>
                <c:pt idx="3">
                  <c:v>White</c:v>
                </c:pt>
              </c:strCache>
            </c:strRef>
          </c:cat>
          <c:val>
            <c:numRef>
              <c:f>'Sheet352 (45)'!$D$7:$G$7</c:f>
              <c:numCache>
                <c:formatCode>General</c:formatCode>
                <c:ptCount val="4"/>
                <c:pt idx="0">
                  <c:v>19</c:v>
                </c:pt>
                <c:pt idx="1">
                  <c:v>16</c:v>
                </c:pt>
                <c:pt idx="2">
                  <c:v>18</c:v>
                </c:pt>
                <c:pt idx="3">
                  <c:v>13</c:v>
                </c:pt>
              </c:numCache>
            </c:numRef>
          </c:val>
          <c:extLst>
            <c:ext xmlns:c16="http://schemas.microsoft.com/office/drawing/2014/chart" uri="{C3380CC4-5D6E-409C-BE32-E72D297353CC}">
              <c16:uniqueId val="{00000000-941C-E049-87BF-9E2C801BEC36}"/>
            </c:ext>
          </c:extLst>
        </c:ser>
        <c:ser>
          <c:idx val="1"/>
          <c:order val="1"/>
          <c:tx>
            <c:strRef>
              <c:f>'Sheet352 (45)'!$C$8</c:f>
              <c:strCache>
                <c:ptCount val="1"/>
                <c:pt idx="0">
                  <c:v>Very worried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(45)'!$D$6:$G$6</c:f>
              <c:strCache>
                <c:ptCount val="4"/>
                <c:pt idx="0">
                  <c:v>African American</c:v>
                </c:pt>
                <c:pt idx="1">
                  <c:v>Asian American</c:v>
                </c:pt>
                <c:pt idx="2">
                  <c:v>Latinx</c:v>
                </c:pt>
                <c:pt idx="3">
                  <c:v>White</c:v>
                </c:pt>
              </c:strCache>
            </c:strRef>
          </c:cat>
          <c:val>
            <c:numRef>
              <c:f>'Sheet352 (45)'!$D$8:$G$8</c:f>
              <c:numCache>
                <c:formatCode>General</c:formatCode>
                <c:ptCount val="4"/>
                <c:pt idx="0">
                  <c:v>19</c:v>
                </c:pt>
                <c:pt idx="1">
                  <c:v>17</c:v>
                </c:pt>
                <c:pt idx="2">
                  <c:v>18</c:v>
                </c:pt>
                <c:pt idx="3">
                  <c:v>13</c:v>
                </c:pt>
              </c:numCache>
            </c:numRef>
          </c:val>
          <c:extLst>
            <c:ext xmlns:c16="http://schemas.microsoft.com/office/drawing/2014/chart" uri="{C3380CC4-5D6E-409C-BE32-E72D297353CC}">
              <c16:uniqueId val="{00000001-941C-E049-87BF-9E2C801BEC36}"/>
            </c:ext>
          </c:extLst>
        </c:ser>
        <c:ser>
          <c:idx val="2"/>
          <c:order val="2"/>
          <c:tx>
            <c:strRef>
              <c:f>'Sheet352 (45)'!$C$9</c:f>
              <c:strCache>
                <c:ptCount val="1"/>
                <c:pt idx="0">
                  <c:v>Somewhat worried</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(45)'!$D$6:$G$6</c:f>
              <c:strCache>
                <c:ptCount val="4"/>
                <c:pt idx="0">
                  <c:v>African American</c:v>
                </c:pt>
                <c:pt idx="1">
                  <c:v>Asian American</c:v>
                </c:pt>
                <c:pt idx="2">
                  <c:v>Latinx</c:v>
                </c:pt>
                <c:pt idx="3">
                  <c:v>White</c:v>
                </c:pt>
              </c:strCache>
            </c:strRef>
          </c:cat>
          <c:val>
            <c:numRef>
              <c:f>'Sheet352 (45)'!$D$9:$G$9</c:f>
              <c:numCache>
                <c:formatCode>General</c:formatCode>
                <c:ptCount val="4"/>
                <c:pt idx="0">
                  <c:v>21</c:v>
                </c:pt>
                <c:pt idx="1">
                  <c:v>27</c:v>
                </c:pt>
                <c:pt idx="2">
                  <c:v>26</c:v>
                </c:pt>
                <c:pt idx="3">
                  <c:v>23</c:v>
                </c:pt>
              </c:numCache>
            </c:numRef>
          </c:val>
          <c:extLst>
            <c:ext xmlns:c16="http://schemas.microsoft.com/office/drawing/2014/chart" uri="{C3380CC4-5D6E-409C-BE32-E72D297353CC}">
              <c16:uniqueId val="{00000002-941C-E049-87BF-9E2C801BEC36}"/>
            </c:ext>
          </c:extLst>
        </c:ser>
        <c:ser>
          <c:idx val="3"/>
          <c:order val="3"/>
          <c:tx>
            <c:strRef>
              <c:f>'Sheet352 (45)'!$C$10</c:f>
              <c:strCache>
                <c:ptCount val="1"/>
                <c:pt idx="0">
                  <c:v>A little worried</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(45)'!$D$6:$G$6</c:f>
              <c:strCache>
                <c:ptCount val="4"/>
                <c:pt idx="0">
                  <c:v>African American</c:v>
                </c:pt>
                <c:pt idx="1">
                  <c:v>Asian American</c:v>
                </c:pt>
                <c:pt idx="2">
                  <c:v>Latinx</c:v>
                </c:pt>
                <c:pt idx="3">
                  <c:v>White</c:v>
                </c:pt>
              </c:strCache>
            </c:strRef>
          </c:cat>
          <c:val>
            <c:numRef>
              <c:f>'Sheet352 (45)'!$D$10:$G$10</c:f>
              <c:numCache>
                <c:formatCode>General</c:formatCode>
                <c:ptCount val="4"/>
                <c:pt idx="0">
                  <c:v>17</c:v>
                </c:pt>
                <c:pt idx="1">
                  <c:v>23</c:v>
                </c:pt>
                <c:pt idx="2">
                  <c:v>21</c:v>
                </c:pt>
                <c:pt idx="3">
                  <c:v>24</c:v>
                </c:pt>
              </c:numCache>
            </c:numRef>
          </c:val>
          <c:extLst>
            <c:ext xmlns:c16="http://schemas.microsoft.com/office/drawing/2014/chart" uri="{C3380CC4-5D6E-409C-BE32-E72D297353CC}">
              <c16:uniqueId val="{00000003-941C-E049-87BF-9E2C801BEC36}"/>
            </c:ext>
          </c:extLst>
        </c:ser>
        <c:ser>
          <c:idx val="4"/>
          <c:order val="4"/>
          <c:tx>
            <c:strRef>
              <c:f>'Sheet352 (45)'!$C$11</c:f>
              <c:strCache>
                <c:ptCount val="1"/>
                <c:pt idx="0">
                  <c:v>Not at all worried</c:v>
                </c:pt>
              </c:strCache>
            </c:strRef>
          </c:tx>
          <c:spPr>
            <a:solidFill>
              <a:srgbClr val="FF0000"/>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(45)'!$D$6:$G$6</c:f>
              <c:strCache>
                <c:ptCount val="4"/>
                <c:pt idx="0">
                  <c:v>African American</c:v>
                </c:pt>
                <c:pt idx="1">
                  <c:v>Asian American</c:v>
                </c:pt>
                <c:pt idx="2">
                  <c:v>Latinx</c:v>
                </c:pt>
                <c:pt idx="3">
                  <c:v>White</c:v>
                </c:pt>
              </c:strCache>
            </c:strRef>
          </c:cat>
          <c:val>
            <c:numRef>
              <c:f>'Sheet352 (45)'!$D$11:$G$11</c:f>
              <c:numCache>
                <c:formatCode>General</c:formatCode>
                <c:ptCount val="4"/>
                <c:pt idx="0">
                  <c:v>23</c:v>
                </c:pt>
                <c:pt idx="1">
                  <c:v>16</c:v>
                </c:pt>
                <c:pt idx="2">
                  <c:v>17</c:v>
                </c:pt>
                <c:pt idx="3">
                  <c:v>27</c:v>
                </c:pt>
              </c:numCache>
            </c:numRef>
          </c:val>
          <c:extLst>
            <c:ext xmlns:c16="http://schemas.microsoft.com/office/drawing/2014/chart" uri="{C3380CC4-5D6E-409C-BE32-E72D297353CC}">
              <c16:uniqueId val="{00000004-941C-E049-87BF-9E2C801BEC36}"/>
            </c:ext>
          </c:extLst>
        </c:ser>
        <c:dLbls>
          <c:dLblPos val="outEnd"/>
          <c:showLegendKey val="0"/>
          <c:showVal val="1"/>
          <c:showCatName val="0"/>
          <c:showSerName val="0"/>
          <c:showPercent val="0"/>
          <c:showBubbleSize val="0"/>
        </c:dLbls>
        <c:gapWidth val="219"/>
        <c:overlap val="-27"/>
        <c:axId val="1137022128"/>
        <c:axId val="1137023760"/>
      </c:barChart>
      <c:catAx>
        <c:axId val="11370221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137023760"/>
        <c:crosses val="autoZero"/>
        <c:auto val="1"/>
        <c:lblAlgn val="ctr"/>
        <c:lblOffset val="100"/>
        <c:noMultiLvlLbl val="0"/>
      </c:catAx>
      <c:valAx>
        <c:axId val="1137023760"/>
        <c:scaling>
          <c:orientation val="minMax"/>
        </c:scaling>
        <c:delete val="1"/>
        <c:axPos val="l"/>
        <c:numFmt formatCode="General" sourceLinked="1"/>
        <c:majorTickMark val="none"/>
        <c:minorTickMark val="none"/>
        <c:tickLblPos val="nextTo"/>
        <c:crossAx val="11370221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Sheet352!$C$7</c:f>
              <c:strCache>
                <c:ptCount val="1"/>
                <c:pt idx="0">
                  <c:v>Former Vice President Joe Biden</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Sheet352!$D$6:$G$6</c:f>
              <c:strCache>
                <c:ptCount val="4"/>
                <c:pt idx="0">
                  <c:v>African American</c:v>
                </c:pt>
                <c:pt idx="1">
                  <c:v>Asian American</c:v>
                </c:pt>
                <c:pt idx="2">
                  <c:v>Latinx</c:v>
                </c:pt>
                <c:pt idx="3">
                  <c:v>White</c:v>
                </c:pt>
              </c:strCache>
            </c:strRef>
          </c:cat>
          <c:val>
            <c:numRef>
              <c:f>Sheet352!$D$7:$G$7</c:f>
              <c:numCache>
                <c:formatCode>General</c:formatCode>
                <c:ptCount val="4"/>
                <c:pt idx="0">
                  <c:v>39</c:v>
                </c:pt>
                <c:pt idx="1">
                  <c:v>36</c:v>
                </c:pt>
                <c:pt idx="2">
                  <c:v>28</c:v>
                </c:pt>
                <c:pt idx="3">
                  <c:v>29</c:v>
                </c:pt>
              </c:numCache>
            </c:numRef>
          </c:val>
          <c:extLst>
            <c:ext xmlns:c16="http://schemas.microsoft.com/office/drawing/2014/chart" uri="{C3380CC4-5D6E-409C-BE32-E72D297353CC}">
              <c16:uniqueId val="{00000000-9DA9-C849-900D-1E120F622969}"/>
            </c:ext>
          </c:extLst>
        </c:ser>
        <c:ser>
          <c:idx val="1"/>
          <c:order val="1"/>
          <c:tx>
            <c:strRef>
              <c:f>Sheet352!$C$8</c:f>
              <c:strCache>
                <c:ptCount val="1"/>
                <c:pt idx="0">
                  <c:v>Vermont Senator Bernie Sanders</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Sheet352!$D$6:$G$6</c:f>
              <c:strCache>
                <c:ptCount val="4"/>
                <c:pt idx="0">
                  <c:v>African American</c:v>
                </c:pt>
                <c:pt idx="1">
                  <c:v>Asian American</c:v>
                </c:pt>
                <c:pt idx="2">
                  <c:v>Latinx</c:v>
                </c:pt>
                <c:pt idx="3">
                  <c:v>White</c:v>
                </c:pt>
              </c:strCache>
            </c:strRef>
          </c:cat>
          <c:val>
            <c:numRef>
              <c:f>Sheet352!$D$8:$G$8</c:f>
              <c:numCache>
                <c:formatCode>General</c:formatCode>
                <c:ptCount val="4"/>
                <c:pt idx="0">
                  <c:v>44</c:v>
                </c:pt>
                <c:pt idx="1">
                  <c:v>44</c:v>
                </c:pt>
                <c:pt idx="2">
                  <c:v>47</c:v>
                </c:pt>
                <c:pt idx="3">
                  <c:v>35</c:v>
                </c:pt>
              </c:numCache>
            </c:numRef>
          </c:val>
          <c:extLst>
            <c:ext xmlns:c16="http://schemas.microsoft.com/office/drawing/2014/chart" uri="{C3380CC4-5D6E-409C-BE32-E72D297353CC}">
              <c16:uniqueId val="{00000001-9DA9-C849-900D-1E120F622969}"/>
            </c:ext>
          </c:extLst>
        </c:ser>
        <c:ser>
          <c:idx val="2"/>
          <c:order val="2"/>
          <c:tx>
            <c:strRef>
              <c:f>Sheet352!$C$9</c:f>
              <c:strCache>
                <c:ptCount val="1"/>
                <c:pt idx="0">
                  <c:v>Someone else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Sheet352!$D$6:$G$6</c:f>
              <c:strCache>
                <c:ptCount val="4"/>
                <c:pt idx="0">
                  <c:v>African American</c:v>
                </c:pt>
                <c:pt idx="1">
                  <c:v>Asian American</c:v>
                </c:pt>
                <c:pt idx="2">
                  <c:v>Latinx</c:v>
                </c:pt>
                <c:pt idx="3">
                  <c:v>White</c:v>
                </c:pt>
              </c:strCache>
            </c:strRef>
          </c:cat>
          <c:val>
            <c:numRef>
              <c:f>Sheet352!$D$9:$G$9</c:f>
              <c:numCache>
                <c:formatCode>General</c:formatCode>
                <c:ptCount val="4"/>
                <c:pt idx="0">
                  <c:v>17</c:v>
                </c:pt>
                <c:pt idx="1">
                  <c:v>20</c:v>
                </c:pt>
                <c:pt idx="2">
                  <c:v>24</c:v>
                </c:pt>
                <c:pt idx="3">
                  <c:v>36</c:v>
                </c:pt>
              </c:numCache>
            </c:numRef>
          </c:val>
          <c:extLst>
            <c:ext xmlns:c16="http://schemas.microsoft.com/office/drawing/2014/chart" uri="{C3380CC4-5D6E-409C-BE32-E72D297353CC}">
              <c16:uniqueId val="{00000002-9DA9-C849-900D-1E120F622969}"/>
            </c:ext>
          </c:extLst>
        </c:ser>
        <c:dLbls>
          <c:dLblPos val="outEnd"/>
          <c:showLegendKey val="0"/>
          <c:showVal val="1"/>
          <c:showCatName val="0"/>
          <c:showSerName val="0"/>
          <c:showPercent val="0"/>
          <c:showBubbleSize val="0"/>
        </c:dLbls>
        <c:gapWidth val="219"/>
        <c:overlap val="-27"/>
        <c:axId val="1512107904"/>
        <c:axId val="1487860944"/>
      </c:barChart>
      <c:catAx>
        <c:axId val="15121079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487860944"/>
        <c:crosses val="autoZero"/>
        <c:auto val="1"/>
        <c:lblAlgn val="ctr"/>
        <c:lblOffset val="100"/>
        <c:noMultiLvlLbl val="0"/>
      </c:catAx>
      <c:valAx>
        <c:axId val="1487860944"/>
        <c:scaling>
          <c:orientation val="minMax"/>
        </c:scaling>
        <c:delete val="1"/>
        <c:axPos val="l"/>
        <c:numFmt formatCode="General" sourceLinked="1"/>
        <c:majorTickMark val="none"/>
        <c:minorTickMark val="none"/>
        <c:tickLblPos val="nextTo"/>
        <c:crossAx val="15121079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(2)'!$C$7</c:f>
              <c:strCache>
                <c:ptCount val="1"/>
                <c:pt idx="0">
                  <c:v>Trump will win</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(2)'!$D$6:$G$6</c:f>
              <c:strCache>
                <c:ptCount val="4"/>
                <c:pt idx="0">
                  <c:v>African American</c:v>
                </c:pt>
                <c:pt idx="1">
                  <c:v>Asian American</c:v>
                </c:pt>
                <c:pt idx="2">
                  <c:v>Latinx</c:v>
                </c:pt>
                <c:pt idx="3">
                  <c:v>White</c:v>
                </c:pt>
              </c:strCache>
            </c:strRef>
          </c:cat>
          <c:val>
            <c:numRef>
              <c:f>'Sheet352 (2)'!$D$7:$G$7</c:f>
              <c:numCache>
                <c:formatCode>General</c:formatCode>
                <c:ptCount val="4"/>
                <c:pt idx="0">
                  <c:v>31</c:v>
                </c:pt>
                <c:pt idx="1">
                  <c:v>41</c:v>
                </c:pt>
                <c:pt idx="2">
                  <c:v>48</c:v>
                </c:pt>
                <c:pt idx="3">
                  <c:v>59</c:v>
                </c:pt>
              </c:numCache>
            </c:numRef>
          </c:val>
          <c:extLst>
            <c:ext xmlns:c16="http://schemas.microsoft.com/office/drawing/2014/chart" uri="{C3380CC4-5D6E-409C-BE32-E72D297353CC}">
              <c16:uniqueId val="{00000000-DE10-7A41-BDCC-127640018960}"/>
            </c:ext>
          </c:extLst>
        </c:ser>
        <c:ser>
          <c:idx val="1"/>
          <c:order val="1"/>
          <c:tx>
            <c:strRef>
              <c:f>'Sheet352 (2)'!$C$8</c:f>
              <c:strCache>
                <c:ptCount val="1"/>
                <c:pt idx="0">
                  <c:v>Trump will lose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(2)'!$D$6:$G$6</c:f>
              <c:strCache>
                <c:ptCount val="4"/>
                <c:pt idx="0">
                  <c:v>African American</c:v>
                </c:pt>
                <c:pt idx="1">
                  <c:v>Asian American</c:v>
                </c:pt>
                <c:pt idx="2">
                  <c:v>Latinx</c:v>
                </c:pt>
                <c:pt idx="3">
                  <c:v>White</c:v>
                </c:pt>
              </c:strCache>
            </c:strRef>
          </c:cat>
          <c:val>
            <c:numRef>
              <c:f>'Sheet352 (2)'!$D$8:$G$8</c:f>
              <c:numCache>
                <c:formatCode>General</c:formatCode>
                <c:ptCount val="4"/>
                <c:pt idx="0">
                  <c:v>68</c:v>
                </c:pt>
                <c:pt idx="1">
                  <c:v>58</c:v>
                </c:pt>
                <c:pt idx="2">
                  <c:v>51</c:v>
                </c:pt>
                <c:pt idx="3">
                  <c:v>41</c:v>
                </c:pt>
              </c:numCache>
            </c:numRef>
          </c:val>
          <c:extLst>
            <c:ext xmlns:c16="http://schemas.microsoft.com/office/drawing/2014/chart" uri="{C3380CC4-5D6E-409C-BE32-E72D297353CC}">
              <c16:uniqueId val="{00000001-DE10-7A41-BDCC-127640018960}"/>
            </c:ext>
          </c:extLst>
        </c:ser>
        <c:dLbls>
          <c:dLblPos val="outEnd"/>
          <c:showLegendKey val="0"/>
          <c:showVal val="1"/>
          <c:showCatName val="0"/>
          <c:showSerName val="0"/>
          <c:showPercent val="0"/>
          <c:showBubbleSize val="0"/>
        </c:dLbls>
        <c:gapWidth val="219"/>
        <c:overlap val="-27"/>
        <c:axId val="1536153872"/>
        <c:axId val="1536155504"/>
      </c:barChart>
      <c:catAx>
        <c:axId val="15361538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36155504"/>
        <c:crosses val="autoZero"/>
        <c:auto val="1"/>
        <c:lblAlgn val="ctr"/>
        <c:lblOffset val="100"/>
        <c:noMultiLvlLbl val="0"/>
      </c:catAx>
      <c:valAx>
        <c:axId val="1536155504"/>
        <c:scaling>
          <c:orientation val="minMax"/>
        </c:scaling>
        <c:delete val="1"/>
        <c:axPos val="l"/>
        <c:numFmt formatCode="General" sourceLinked="1"/>
        <c:majorTickMark val="none"/>
        <c:minorTickMark val="none"/>
        <c:tickLblPos val="nextTo"/>
        <c:crossAx val="15361538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(3)'!$C$7</c:f>
              <c:strCache>
                <c:ptCount val="1"/>
                <c:pt idx="0">
                  <c:v>Donald Trump</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(3)'!$D$6:$G$6</c:f>
              <c:strCache>
                <c:ptCount val="4"/>
                <c:pt idx="0">
                  <c:v>African American</c:v>
                </c:pt>
                <c:pt idx="1">
                  <c:v>Asian American</c:v>
                </c:pt>
                <c:pt idx="2">
                  <c:v>Latinx</c:v>
                </c:pt>
                <c:pt idx="3">
                  <c:v>White</c:v>
                </c:pt>
              </c:strCache>
            </c:strRef>
          </c:cat>
          <c:val>
            <c:numRef>
              <c:f>'Sheet352 (3)'!$D$7:$G$7</c:f>
              <c:numCache>
                <c:formatCode>General</c:formatCode>
                <c:ptCount val="4"/>
                <c:pt idx="0">
                  <c:v>14</c:v>
                </c:pt>
                <c:pt idx="1">
                  <c:v>21</c:v>
                </c:pt>
                <c:pt idx="2">
                  <c:v>29</c:v>
                </c:pt>
                <c:pt idx="3">
                  <c:v>48</c:v>
                </c:pt>
              </c:numCache>
            </c:numRef>
          </c:val>
          <c:extLst>
            <c:ext xmlns:c16="http://schemas.microsoft.com/office/drawing/2014/chart" uri="{C3380CC4-5D6E-409C-BE32-E72D297353CC}">
              <c16:uniqueId val="{00000000-B328-1043-A470-4CC452EE9694}"/>
            </c:ext>
          </c:extLst>
        </c:ser>
        <c:ser>
          <c:idx val="1"/>
          <c:order val="1"/>
          <c:tx>
            <c:strRef>
              <c:f>'Sheet352 (3)'!$C$8</c:f>
              <c:strCache>
                <c:ptCount val="1"/>
                <c:pt idx="0">
                  <c:v>Joe Biden</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(3)'!$D$6:$G$6</c:f>
              <c:strCache>
                <c:ptCount val="4"/>
                <c:pt idx="0">
                  <c:v>African American</c:v>
                </c:pt>
                <c:pt idx="1">
                  <c:v>Asian American</c:v>
                </c:pt>
                <c:pt idx="2">
                  <c:v>Latinx</c:v>
                </c:pt>
                <c:pt idx="3">
                  <c:v>White</c:v>
                </c:pt>
              </c:strCache>
            </c:strRef>
          </c:cat>
          <c:val>
            <c:numRef>
              <c:f>'Sheet352 (3)'!$D$8:$G$8</c:f>
              <c:numCache>
                <c:formatCode>General</c:formatCode>
                <c:ptCount val="4"/>
                <c:pt idx="0">
                  <c:v>84</c:v>
                </c:pt>
                <c:pt idx="1">
                  <c:v>77</c:v>
                </c:pt>
                <c:pt idx="2">
                  <c:v>68</c:v>
                </c:pt>
                <c:pt idx="3">
                  <c:v>51</c:v>
                </c:pt>
              </c:numCache>
            </c:numRef>
          </c:val>
          <c:extLst>
            <c:ext xmlns:c16="http://schemas.microsoft.com/office/drawing/2014/chart" uri="{C3380CC4-5D6E-409C-BE32-E72D297353CC}">
              <c16:uniqueId val="{00000001-B328-1043-A470-4CC452EE9694}"/>
            </c:ext>
          </c:extLst>
        </c:ser>
        <c:dLbls>
          <c:dLblPos val="outEnd"/>
          <c:showLegendKey val="0"/>
          <c:showVal val="1"/>
          <c:showCatName val="0"/>
          <c:showSerName val="0"/>
          <c:showPercent val="0"/>
          <c:showBubbleSize val="0"/>
        </c:dLbls>
        <c:gapWidth val="219"/>
        <c:overlap val="-27"/>
        <c:axId val="1488856720"/>
        <c:axId val="1488857104"/>
      </c:barChart>
      <c:catAx>
        <c:axId val="14888567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488857104"/>
        <c:crosses val="autoZero"/>
        <c:auto val="1"/>
        <c:lblAlgn val="ctr"/>
        <c:lblOffset val="100"/>
        <c:noMultiLvlLbl val="0"/>
      </c:catAx>
      <c:valAx>
        <c:axId val="1488857104"/>
        <c:scaling>
          <c:orientation val="minMax"/>
        </c:scaling>
        <c:delete val="1"/>
        <c:axPos val="l"/>
        <c:numFmt formatCode="General" sourceLinked="1"/>
        <c:majorTickMark val="none"/>
        <c:minorTickMark val="none"/>
        <c:tickLblPos val="nextTo"/>
        <c:crossAx val="14888567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(4)'!$C$7</c:f>
              <c:strCache>
                <c:ptCount val="1"/>
                <c:pt idx="0">
                  <c:v>Donald Trump</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(4)'!$D$6:$G$6</c:f>
              <c:strCache>
                <c:ptCount val="4"/>
                <c:pt idx="0">
                  <c:v>African American</c:v>
                </c:pt>
                <c:pt idx="1">
                  <c:v>Asian American</c:v>
                </c:pt>
                <c:pt idx="2">
                  <c:v>Latinx</c:v>
                </c:pt>
                <c:pt idx="3">
                  <c:v>White</c:v>
                </c:pt>
              </c:strCache>
            </c:strRef>
          </c:cat>
          <c:val>
            <c:numRef>
              <c:f>'Sheet352 (4)'!$D$7:$G$7</c:f>
              <c:numCache>
                <c:formatCode>General</c:formatCode>
                <c:ptCount val="4"/>
                <c:pt idx="0">
                  <c:v>14</c:v>
                </c:pt>
                <c:pt idx="1">
                  <c:v>22</c:v>
                </c:pt>
                <c:pt idx="2">
                  <c:v>28</c:v>
                </c:pt>
                <c:pt idx="3">
                  <c:v>48</c:v>
                </c:pt>
              </c:numCache>
            </c:numRef>
          </c:val>
          <c:extLst>
            <c:ext xmlns:c16="http://schemas.microsoft.com/office/drawing/2014/chart" uri="{C3380CC4-5D6E-409C-BE32-E72D297353CC}">
              <c16:uniqueId val="{00000000-688F-1847-851D-FB5DD85BC442}"/>
            </c:ext>
          </c:extLst>
        </c:ser>
        <c:ser>
          <c:idx val="1"/>
          <c:order val="1"/>
          <c:tx>
            <c:strRef>
              <c:f>'Sheet352 (4)'!$C$8</c:f>
              <c:strCache>
                <c:ptCount val="1"/>
                <c:pt idx="0">
                  <c:v>Bernie Sanders</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(4)'!$D$6:$G$6</c:f>
              <c:strCache>
                <c:ptCount val="4"/>
                <c:pt idx="0">
                  <c:v>African American</c:v>
                </c:pt>
                <c:pt idx="1">
                  <c:v>Asian American</c:v>
                </c:pt>
                <c:pt idx="2">
                  <c:v>Latinx</c:v>
                </c:pt>
                <c:pt idx="3">
                  <c:v>White</c:v>
                </c:pt>
              </c:strCache>
            </c:strRef>
          </c:cat>
          <c:val>
            <c:numRef>
              <c:f>'Sheet352 (4)'!$D$8:$G$8</c:f>
              <c:numCache>
                <c:formatCode>General</c:formatCode>
                <c:ptCount val="4"/>
                <c:pt idx="0">
                  <c:v>85</c:v>
                </c:pt>
                <c:pt idx="1">
                  <c:v>77</c:v>
                </c:pt>
                <c:pt idx="2">
                  <c:v>69</c:v>
                </c:pt>
                <c:pt idx="3">
                  <c:v>51</c:v>
                </c:pt>
              </c:numCache>
            </c:numRef>
          </c:val>
          <c:extLst>
            <c:ext xmlns:c16="http://schemas.microsoft.com/office/drawing/2014/chart" uri="{C3380CC4-5D6E-409C-BE32-E72D297353CC}">
              <c16:uniqueId val="{00000001-688F-1847-851D-FB5DD85BC442}"/>
            </c:ext>
          </c:extLst>
        </c:ser>
        <c:dLbls>
          <c:dLblPos val="outEnd"/>
          <c:showLegendKey val="0"/>
          <c:showVal val="1"/>
          <c:showCatName val="0"/>
          <c:showSerName val="0"/>
          <c:showPercent val="0"/>
          <c:showBubbleSize val="0"/>
        </c:dLbls>
        <c:gapWidth val="219"/>
        <c:overlap val="-27"/>
        <c:axId val="1488619136"/>
        <c:axId val="1488620768"/>
      </c:barChart>
      <c:catAx>
        <c:axId val="14886191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488620768"/>
        <c:crosses val="autoZero"/>
        <c:auto val="1"/>
        <c:lblAlgn val="ctr"/>
        <c:lblOffset val="100"/>
        <c:noMultiLvlLbl val="0"/>
      </c:catAx>
      <c:valAx>
        <c:axId val="1488620768"/>
        <c:scaling>
          <c:orientation val="minMax"/>
        </c:scaling>
        <c:delete val="1"/>
        <c:axPos val="l"/>
        <c:numFmt formatCode="General" sourceLinked="1"/>
        <c:majorTickMark val="none"/>
        <c:minorTickMark val="none"/>
        <c:tickLblPos val="nextTo"/>
        <c:crossAx val="148861913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(5)'!$C$7</c:f>
              <c:strCache>
                <c:ptCount val="1"/>
                <c:pt idx="0">
                  <c:v>Strongly agree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(5)'!$D$6:$G$6</c:f>
              <c:strCache>
                <c:ptCount val="4"/>
                <c:pt idx="0">
                  <c:v>African American</c:v>
                </c:pt>
                <c:pt idx="1">
                  <c:v>Asian American</c:v>
                </c:pt>
                <c:pt idx="2">
                  <c:v>Latinx</c:v>
                </c:pt>
                <c:pt idx="3">
                  <c:v>White</c:v>
                </c:pt>
              </c:strCache>
            </c:strRef>
          </c:cat>
          <c:val>
            <c:numRef>
              <c:f>'Sheet352 (5)'!$D$7:$G$7</c:f>
              <c:numCache>
                <c:formatCode>General</c:formatCode>
                <c:ptCount val="4"/>
                <c:pt idx="0">
                  <c:v>14</c:v>
                </c:pt>
                <c:pt idx="1">
                  <c:v>6</c:v>
                </c:pt>
                <c:pt idx="2">
                  <c:v>10</c:v>
                </c:pt>
                <c:pt idx="3">
                  <c:v>7</c:v>
                </c:pt>
              </c:numCache>
            </c:numRef>
          </c:val>
          <c:extLst>
            <c:ext xmlns:c16="http://schemas.microsoft.com/office/drawing/2014/chart" uri="{C3380CC4-5D6E-409C-BE32-E72D297353CC}">
              <c16:uniqueId val="{00000000-03B6-5E45-BCC9-B3D285E7D19B}"/>
            </c:ext>
          </c:extLst>
        </c:ser>
        <c:ser>
          <c:idx val="1"/>
          <c:order val="1"/>
          <c:tx>
            <c:strRef>
              <c:f>'Sheet352 (5)'!$C$8</c:f>
              <c:strCache>
                <c:ptCount val="1"/>
                <c:pt idx="0">
                  <c:v>Somewhat agree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(5)'!$D$6:$G$6</c:f>
              <c:strCache>
                <c:ptCount val="4"/>
                <c:pt idx="0">
                  <c:v>African American</c:v>
                </c:pt>
                <c:pt idx="1">
                  <c:v>Asian American</c:v>
                </c:pt>
                <c:pt idx="2">
                  <c:v>Latinx</c:v>
                </c:pt>
                <c:pt idx="3">
                  <c:v>White</c:v>
                </c:pt>
              </c:strCache>
            </c:strRef>
          </c:cat>
          <c:val>
            <c:numRef>
              <c:f>'Sheet352 (5)'!$D$8:$G$8</c:f>
              <c:numCache>
                <c:formatCode>General</c:formatCode>
                <c:ptCount val="4"/>
                <c:pt idx="0">
                  <c:v>24</c:v>
                </c:pt>
                <c:pt idx="1">
                  <c:v>24</c:v>
                </c:pt>
                <c:pt idx="2">
                  <c:v>28</c:v>
                </c:pt>
                <c:pt idx="3">
                  <c:v>21</c:v>
                </c:pt>
              </c:numCache>
            </c:numRef>
          </c:val>
          <c:extLst>
            <c:ext xmlns:c16="http://schemas.microsoft.com/office/drawing/2014/chart" uri="{C3380CC4-5D6E-409C-BE32-E72D297353CC}">
              <c16:uniqueId val="{00000001-03B6-5E45-BCC9-B3D285E7D19B}"/>
            </c:ext>
          </c:extLst>
        </c:ser>
        <c:ser>
          <c:idx val="2"/>
          <c:order val="2"/>
          <c:tx>
            <c:strRef>
              <c:f>'Sheet352 (5)'!$C$9</c:f>
              <c:strCache>
                <c:ptCount val="1"/>
                <c:pt idx="0">
                  <c:v>Somewhat disagree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(5)'!$D$6:$G$6</c:f>
              <c:strCache>
                <c:ptCount val="4"/>
                <c:pt idx="0">
                  <c:v>African American</c:v>
                </c:pt>
                <c:pt idx="1">
                  <c:v>Asian American</c:v>
                </c:pt>
                <c:pt idx="2">
                  <c:v>Latinx</c:v>
                </c:pt>
                <c:pt idx="3">
                  <c:v>White</c:v>
                </c:pt>
              </c:strCache>
            </c:strRef>
          </c:cat>
          <c:val>
            <c:numRef>
              <c:f>'Sheet352 (5)'!$D$9:$G$9</c:f>
              <c:numCache>
                <c:formatCode>General</c:formatCode>
                <c:ptCount val="4"/>
                <c:pt idx="0">
                  <c:v>35</c:v>
                </c:pt>
                <c:pt idx="1">
                  <c:v>34</c:v>
                </c:pt>
                <c:pt idx="2">
                  <c:v>33</c:v>
                </c:pt>
                <c:pt idx="3">
                  <c:v>37</c:v>
                </c:pt>
              </c:numCache>
            </c:numRef>
          </c:val>
          <c:extLst>
            <c:ext xmlns:c16="http://schemas.microsoft.com/office/drawing/2014/chart" uri="{C3380CC4-5D6E-409C-BE32-E72D297353CC}">
              <c16:uniqueId val="{00000002-03B6-5E45-BCC9-B3D285E7D19B}"/>
            </c:ext>
          </c:extLst>
        </c:ser>
        <c:ser>
          <c:idx val="3"/>
          <c:order val="3"/>
          <c:tx>
            <c:strRef>
              <c:f>'Sheet352 (5)'!$C$10</c:f>
              <c:strCache>
                <c:ptCount val="1"/>
                <c:pt idx="0">
                  <c:v>Strongly disagree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(5)'!$D$6:$G$6</c:f>
              <c:strCache>
                <c:ptCount val="4"/>
                <c:pt idx="0">
                  <c:v>African American</c:v>
                </c:pt>
                <c:pt idx="1">
                  <c:v>Asian American</c:v>
                </c:pt>
                <c:pt idx="2">
                  <c:v>Latinx</c:v>
                </c:pt>
                <c:pt idx="3">
                  <c:v>White</c:v>
                </c:pt>
              </c:strCache>
            </c:strRef>
          </c:cat>
          <c:val>
            <c:numRef>
              <c:f>'Sheet352 (5)'!$D$10:$G$10</c:f>
              <c:numCache>
                <c:formatCode>General</c:formatCode>
                <c:ptCount val="4"/>
                <c:pt idx="0">
                  <c:v>25</c:v>
                </c:pt>
                <c:pt idx="1">
                  <c:v>36</c:v>
                </c:pt>
                <c:pt idx="2">
                  <c:v>28</c:v>
                </c:pt>
                <c:pt idx="3">
                  <c:v>35</c:v>
                </c:pt>
              </c:numCache>
            </c:numRef>
          </c:val>
          <c:extLst>
            <c:ext xmlns:c16="http://schemas.microsoft.com/office/drawing/2014/chart" uri="{C3380CC4-5D6E-409C-BE32-E72D297353CC}">
              <c16:uniqueId val="{00000003-03B6-5E45-BCC9-B3D285E7D19B}"/>
            </c:ext>
          </c:extLst>
        </c:ser>
        <c:dLbls>
          <c:dLblPos val="outEnd"/>
          <c:showLegendKey val="0"/>
          <c:showVal val="1"/>
          <c:showCatName val="0"/>
          <c:showSerName val="0"/>
          <c:showPercent val="0"/>
          <c:showBubbleSize val="0"/>
        </c:dLbls>
        <c:gapWidth val="219"/>
        <c:overlap val="-27"/>
        <c:axId val="1540540960"/>
        <c:axId val="1541125968"/>
      </c:barChart>
      <c:catAx>
        <c:axId val="1540540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41125968"/>
        <c:crosses val="autoZero"/>
        <c:auto val="1"/>
        <c:lblAlgn val="ctr"/>
        <c:lblOffset val="100"/>
        <c:noMultiLvlLbl val="0"/>
      </c:catAx>
      <c:valAx>
        <c:axId val="1541125968"/>
        <c:scaling>
          <c:orientation val="minMax"/>
        </c:scaling>
        <c:delete val="1"/>
        <c:axPos val="l"/>
        <c:numFmt formatCode="General" sourceLinked="1"/>
        <c:majorTickMark val="none"/>
        <c:minorTickMark val="none"/>
        <c:tickLblPos val="nextTo"/>
        <c:crossAx val="15405409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536640800334741E-2"/>
          <c:y val="3.6008529164611953E-2"/>
          <c:w val="0.94134856784206322"/>
          <c:h val="0.71517513822254786"/>
        </c:manualLayout>
      </c:layout>
      <c:barChart>
        <c:barDir val="col"/>
        <c:grouping val="clustered"/>
        <c:varyColors val="0"/>
        <c:ser>
          <c:idx val="0"/>
          <c:order val="0"/>
          <c:tx>
            <c:strRef>
              <c:f>'Sheet352 (6)'!$C$7</c:f>
              <c:strCache>
                <c:ptCount val="1"/>
                <c:pt idx="0">
                  <c:v>The media is paying too much attention to the coronavirus pandemic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(6)'!$D$6:$G$6</c:f>
              <c:strCache>
                <c:ptCount val="4"/>
                <c:pt idx="0">
                  <c:v>African American</c:v>
                </c:pt>
                <c:pt idx="1">
                  <c:v>Asian American</c:v>
                </c:pt>
                <c:pt idx="2">
                  <c:v>Latinx</c:v>
                </c:pt>
                <c:pt idx="3">
                  <c:v>White</c:v>
                </c:pt>
              </c:strCache>
            </c:strRef>
          </c:cat>
          <c:val>
            <c:numRef>
              <c:f>'Sheet352 (6)'!$D$7:$G$7</c:f>
              <c:numCache>
                <c:formatCode>General</c:formatCode>
                <c:ptCount val="4"/>
                <c:pt idx="0">
                  <c:v>30</c:v>
                </c:pt>
                <c:pt idx="1">
                  <c:v>22</c:v>
                </c:pt>
                <c:pt idx="2">
                  <c:v>31</c:v>
                </c:pt>
                <c:pt idx="3">
                  <c:v>33</c:v>
                </c:pt>
              </c:numCache>
            </c:numRef>
          </c:val>
          <c:extLst>
            <c:ext xmlns:c16="http://schemas.microsoft.com/office/drawing/2014/chart" uri="{C3380CC4-5D6E-409C-BE32-E72D297353CC}">
              <c16:uniqueId val="{00000000-3C7D-1D47-BFE6-046B21E536B8}"/>
            </c:ext>
          </c:extLst>
        </c:ser>
        <c:ser>
          <c:idx val="1"/>
          <c:order val="1"/>
          <c:tx>
            <c:strRef>
              <c:f>'Sheet352 (6)'!$C$8</c:f>
              <c:strCache>
                <c:ptCount val="1"/>
                <c:pt idx="0">
                  <c:v>The media is paying the right amount of attention to the coronavirus pandemic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(6)'!$D$6:$G$6</c:f>
              <c:strCache>
                <c:ptCount val="4"/>
                <c:pt idx="0">
                  <c:v>African American</c:v>
                </c:pt>
                <c:pt idx="1">
                  <c:v>Asian American</c:v>
                </c:pt>
                <c:pt idx="2">
                  <c:v>Latinx</c:v>
                </c:pt>
                <c:pt idx="3">
                  <c:v>White</c:v>
                </c:pt>
              </c:strCache>
            </c:strRef>
          </c:cat>
          <c:val>
            <c:numRef>
              <c:f>'Sheet352 (6)'!$D$8:$G$8</c:f>
              <c:numCache>
                <c:formatCode>General</c:formatCode>
                <c:ptCount val="4"/>
                <c:pt idx="0">
                  <c:v>47</c:v>
                </c:pt>
                <c:pt idx="1">
                  <c:v>60</c:v>
                </c:pt>
                <c:pt idx="2">
                  <c:v>48</c:v>
                </c:pt>
                <c:pt idx="3">
                  <c:v>50</c:v>
                </c:pt>
              </c:numCache>
            </c:numRef>
          </c:val>
          <c:extLst>
            <c:ext xmlns:c16="http://schemas.microsoft.com/office/drawing/2014/chart" uri="{C3380CC4-5D6E-409C-BE32-E72D297353CC}">
              <c16:uniqueId val="{00000001-3C7D-1D47-BFE6-046B21E536B8}"/>
            </c:ext>
          </c:extLst>
        </c:ser>
        <c:ser>
          <c:idx val="2"/>
          <c:order val="2"/>
          <c:tx>
            <c:strRef>
              <c:f>'Sheet352 (6)'!$C$9</c:f>
              <c:strCache>
                <c:ptCount val="1"/>
                <c:pt idx="0">
                  <c:v>The media is paying too little attention to the coronavirus pandemic</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(6)'!$D$6:$G$6</c:f>
              <c:strCache>
                <c:ptCount val="4"/>
                <c:pt idx="0">
                  <c:v>African American</c:v>
                </c:pt>
                <c:pt idx="1">
                  <c:v>Asian American</c:v>
                </c:pt>
                <c:pt idx="2">
                  <c:v>Latinx</c:v>
                </c:pt>
                <c:pt idx="3">
                  <c:v>White</c:v>
                </c:pt>
              </c:strCache>
            </c:strRef>
          </c:cat>
          <c:val>
            <c:numRef>
              <c:f>'Sheet352 (6)'!$D$9:$G$9</c:f>
              <c:numCache>
                <c:formatCode>General</c:formatCode>
                <c:ptCount val="4"/>
                <c:pt idx="0">
                  <c:v>7</c:v>
                </c:pt>
                <c:pt idx="1">
                  <c:v>7</c:v>
                </c:pt>
                <c:pt idx="2">
                  <c:v>8</c:v>
                </c:pt>
                <c:pt idx="3">
                  <c:v>6</c:v>
                </c:pt>
              </c:numCache>
            </c:numRef>
          </c:val>
          <c:extLst>
            <c:ext xmlns:c16="http://schemas.microsoft.com/office/drawing/2014/chart" uri="{C3380CC4-5D6E-409C-BE32-E72D297353CC}">
              <c16:uniqueId val="{00000002-3C7D-1D47-BFE6-046B21E536B8}"/>
            </c:ext>
          </c:extLst>
        </c:ser>
        <c:ser>
          <c:idx val="3"/>
          <c:order val="3"/>
          <c:tx>
            <c:strRef>
              <c:f>'Sheet352 (6)'!$C$10</c:f>
              <c:strCache>
                <c:ptCount val="1"/>
                <c:pt idx="0">
                  <c:v>Don’t know</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(6)'!$D$6:$G$6</c:f>
              <c:strCache>
                <c:ptCount val="4"/>
                <c:pt idx="0">
                  <c:v>African American</c:v>
                </c:pt>
                <c:pt idx="1">
                  <c:v>Asian American</c:v>
                </c:pt>
                <c:pt idx="2">
                  <c:v>Latinx</c:v>
                </c:pt>
                <c:pt idx="3">
                  <c:v>White</c:v>
                </c:pt>
              </c:strCache>
            </c:strRef>
          </c:cat>
          <c:val>
            <c:numRef>
              <c:f>'Sheet352 (6)'!$D$10:$G$10</c:f>
              <c:numCache>
                <c:formatCode>General</c:formatCode>
                <c:ptCount val="4"/>
                <c:pt idx="0">
                  <c:v>15</c:v>
                </c:pt>
                <c:pt idx="1">
                  <c:v>9</c:v>
                </c:pt>
                <c:pt idx="2">
                  <c:v>11</c:v>
                </c:pt>
                <c:pt idx="3">
                  <c:v>10</c:v>
                </c:pt>
              </c:numCache>
            </c:numRef>
          </c:val>
          <c:extLst>
            <c:ext xmlns:c16="http://schemas.microsoft.com/office/drawing/2014/chart" uri="{C3380CC4-5D6E-409C-BE32-E72D297353CC}">
              <c16:uniqueId val="{00000003-3C7D-1D47-BFE6-046B21E536B8}"/>
            </c:ext>
          </c:extLst>
        </c:ser>
        <c:dLbls>
          <c:dLblPos val="outEnd"/>
          <c:showLegendKey val="0"/>
          <c:showVal val="1"/>
          <c:showCatName val="0"/>
          <c:showSerName val="0"/>
          <c:showPercent val="0"/>
          <c:showBubbleSize val="0"/>
        </c:dLbls>
        <c:gapWidth val="219"/>
        <c:overlap val="-27"/>
        <c:axId val="1560684288"/>
        <c:axId val="1560855200"/>
      </c:barChart>
      <c:catAx>
        <c:axId val="15606842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60855200"/>
        <c:crosses val="autoZero"/>
        <c:auto val="1"/>
        <c:lblAlgn val="ctr"/>
        <c:lblOffset val="100"/>
        <c:noMultiLvlLbl val="0"/>
      </c:catAx>
      <c:valAx>
        <c:axId val="1560855200"/>
        <c:scaling>
          <c:orientation val="minMax"/>
        </c:scaling>
        <c:delete val="1"/>
        <c:axPos val="l"/>
        <c:numFmt formatCode="General" sourceLinked="1"/>
        <c:majorTickMark val="none"/>
        <c:minorTickMark val="none"/>
        <c:tickLblPos val="nextTo"/>
        <c:crossAx val="1560684288"/>
        <c:crosses val="autoZero"/>
        <c:crossBetween val="between"/>
      </c:valAx>
      <c:spPr>
        <a:noFill/>
        <a:ln>
          <a:noFill/>
        </a:ln>
        <a:effectLst/>
      </c:spPr>
    </c:plotArea>
    <c:legend>
      <c:legendPos val="b"/>
      <c:layout>
        <c:manualLayout>
          <c:xMode val="edge"/>
          <c:yMode val="edge"/>
          <c:x val="1.6090380006846607E-4"/>
          <c:y val="0.83211855723158534"/>
          <c:w val="0.99847046293126407"/>
          <c:h val="0.15324882516595156"/>
        </c:manualLayout>
      </c:layout>
      <c:overlay val="0"/>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85024154589372E-2"/>
          <c:y val="2.6826465604515296E-2"/>
          <c:w val="0.97342995169082125"/>
          <c:h val="0.75443856067274706"/>
        </c:manualLayout>
      </c:layout>
      <c:barChart>
        <c:barDir val="col"/>
        <c:grouping val="clustered"/>
        <c:varyColors val="0"/>
        <c:ser>
          <c:idx val="0"/>
          <c:order val="0"/>
          <c:tx>
            <c:strRef>
              <c:f>Sheet354!$B$8</c:f>
              <c:strCache>
                <c:ptCount val="1"/>
                <c:pt idx="0">
                  <c:v>Greatly or slightly exaggerated the risks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Sheet354!$C$7:$F$7</c:f>
              <c:strCache>
                <c:ptCount val="4"/>
                <c:pt idx="0">
                  <c:v>African American</c:v>
                </c:pt>
                <c:pt idx="1">
                  <c:v>Asian American</c:v>
                </c:pt>
                <c:pt idx="2">
                  <c:v>Latinx</c:v>
                </c:pt>
                <c:pt idx="3">
                  <c:v>White</c:v>
                </c:pt>
              </c:strCache>
            </c:strRef>
          </c:cat>
          <c:val>
            <c:numRef>
              <c:f>Sheet354!$C$8:$F$8</c:f>
              <c:numCache>
                <c:formatCode>General</c:formatCode>
                <c:ptCount val="4"/>
                <c:pt idx="0">
                  <c:v>41</c:v>
                </c:pt>
                <c:pt idx="1">
                  <c:v>33</c:v>
                </c:pt>
                <c:pt idx="2">
                  <c:v>44</c:v>
                </c:pt>
                <c:pt idx="3">
                  <c:v>46</c:v>
                </c:pt>
              </c:numCache>
            </c:numRef>
          </c:val>
          <c:extLst>
            <c:ext xmlns:c16="http://schemas.microsoft.com/office/drawing/2014/chart" uri="{C3380CC4-5D6E-409C-BE32-E72D297353CC}">
              <c16:uniqueId val="{00000000-09C8-394D-9862-72C2CB037A49}"/>
            </c:ext>
          </c:extLst>
        </c:ser>
        <c:ser>
          <c:idx val="1"/>
          <c:order val="1"/>
          <c:tx>
            <c:strRef>
              <c:f>Sheet354!$B$9</c:f>
              <c:strCache>
                <c:ptCount val="1"/>
                <c:pt idx="0">
                  <c:v>Gotten the risks about right</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Sheet354!$C$7:$F$7</c:f>
              <c:strCache>
                <c:ptCount val="4"/>
                <c:pt idx="0">
                  <c:v>African American</c:v>
                </c:pt>
                <c:pt idx="1">
                  <c:v>Asian American</c:v>
                </c:pt>
                <c:pt idx="2">
                  <c:v>Latinx</c:v>
                </c:pt>
                <c:pt idx="3">
                  <c:v>White</c:v>
                </c:pt>
              </c:strCache>
            </c:strRef>
          </c:cat>
          <c:val>
            <c:numRef>
              <c:f>Sheet354!$C$9:$F$9</c:f>
              <c:numCache>
                <c:formatCode>General</c:formatCode>
                <c:ptCount val="4"/>
                <c:pt idx="0">
                  <c:v>39</c:v>
                </c:pt>
                <c:pt idx="1">
                  <c:v>38</c:v>
                </c:pt>
                <c:pt idx="2">
                  <c:v>33</c:v>
                </c:pt>
                <c:pt idx="3">
                  <c:v>35</c:v>
                </c:pt>
              </c:numCache>
            </c:numRef>
          </c:val>
          <c:extLst>
            <c:ext xmlns:c16="http://schemas.microsoft.com/office/drawing/2014/chart" uri="{C3380CC4-5D6E-409C-BE32-E72D297353CC}">
              <c16:uniqueId val="{00000001-09C8-394D-9862-72C2CB037A49}"/>
            </c:ext>
          </c:extLst>
        </c:ser>
        <c:ser>
          <c:idx val="2"/>
          <c:order val="2"/>
          <c:tx>
            <c:strRef>
              <c:f>Sheet354!$B$10</c:f>
              <c:strCache>
                <c:ptCount val="1"/>
                <c:pt idx="0">
                  <c:v>Not taken seriously at all or not taken the risks quite seriously enough</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Sheet354!$C$7:$F$7</c:f>
              <c:strCache>
                <c:ptCount val="4"/>
                <c:pt idx="0">
                  <c:v>African American</c:v>
                </c:pt>
                <c:pt idx="1">
                  <c:v>Asian American</c:v>
                </c:pt>
                <c:pt idx="2">
                  <c:v>Latinx</c:v>
                </c:pt>
                <c:pt idx="3">
                  <c:v>White</c:v>
                </c:pt>
              </c:strCache>
            </c:strRef>
          </c:cat>
          <c:val>
            <c:numRef>
              <c:f>Sheet354!$C$10:$F$10</c:f>
              <c:numCache>
                <c:formatCode>General</c:formatCode>
                <c:ptCount val="4"/>
                <c:pt idx="0">
                  <c:v>19</c:v>
                </c:pt>
                <c:pt idx="1">
                  <c:v>30</c:v>
                </c:pt>
                <c:pt idx="2">
                  <c:v>21</c:v>
                </c:pt>
                <c:pt idx="3">
                  <c:v>18</c:v>
                </c:pt>
              </c:numCache>
            </c:numRef>
          </c:val>
          <c:extLst>
            <c:ext xmlns:c16="http://schemas.microsoft.com/office/drawing/2014/chart" uri="{C3380CC4-5D6E-409C-BE32-E72D297353CC}">
              <c16:uniqueId val="{00000002-09C8-394D-9862-72C2CB037A49}"/>
            </c:ext>
          </c:extLst>
        </c:ser>
        <c:dLbls>
          <c:dLblPos val="outEnd"/>
          <c:showLegendKey val="0"/>
          <c:showVal val="1"/>
          <c:showCatName val="0"/>
          <c:showSerName val="0"/>
          <c:showPercent val="0"/>
          <c:showBubbleSize val="0"/>
        </c:dLbls>
        <c:gapWidth val="219"/>
        <c:overlap val="-27"/>
        <c:axId val="1526697807"/>
        <c:axId val="1526699439"/>
      </c:barChart>
      <c:catAx>
        <c:axId val="15266978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26699439"/>
        <c:crosses val="autoZero"/>
        <c:auto val="1"/>
        <c:lblAlgn val="ctr"/>
        <c:lblOffset val="100"/>
        <c:noMultiLvlLbl val="0"/>
      </c:catAx>
      <c:valAx>
        <c:axId val="1526699439"/>
        <c:scaling>
          <c:orientation val="minMax"/>
        </c:scaling>
        <c:delete val="1"/>
        <c:axPos val="l"/>
        <c:numFmt formatCode="General" sourceLinked="1"/>
        <c:majorTickMark val="none"/>
        <c:minorTickMark val="none"/>
        <c:tickLblPos val="nextTo"/>
        <c:crossAx val="1526697807"/>
        <c:crosses val="autoZero"/>
        <c:crossBetween val="between"/>
      </c:valAx>
      <c:spPr>
        <a:noFill/>
        <a:ln>
          <a:noFill/>
        </a:ln>
        <a:effectLst/>
      </c:spPr>
    </c:plotArea>
    <c:legend>
      <c:legendPos val="b"/>
      <c:layout>
        <c:manualLayout>
          <c:xMode val="edge"/>
          <c:yMode val="edge"/>
          <c:x val="3.8751949484575298E-4"/>
          <c:y val="0.86707745532250902"/>
          <c:w val="0.99961248050515428"/>
          <c:h val="0.13292254467749096"/>
        </c:manualLayout>
      </c:layout>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(8)'!$C$8</c:f>
              <c:strCache>
                <c:ptCount val="1"/>
                <c:pt idx="0">
                  <c:v>Very closely</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(8)'!$D$7:$G$7</c:f>
              <c:strCache>
                <c:ptCount val="4"/>
                <c:pt idx="0">
                  <c:v>African American</c:v>
                </c:pt>
                <c:pt idx="1">
                  <c:v>Asian American</c:v>
                </c:pt>
                <c:pt idx="2">
                  <c:v>Latinx</c:v>
                </c:pt>
                <c:pt idx="3">
                  <c:v>White</c:v>
                </c:pt>
              </c:strCache>
            </c:strRef>
          </c:cat>
          <c:val>
            <c:numRef>
              <c:f>'Sheet352 (8)'!$D$8:$G$8</c:f>
              <c:numCache>
                <c:formatCode>General</c:formatCode>
                <c:ptCount val="4"/>
                <c:pt idx="0">
                  <c:v>35</c:v>
                </c:pt>
                <c:pt idx="1">
                  <c:v>41</c:v>
                </c:pt>
                <c:pt idx="2">
                  <c:v>34</c:v>
                </c:pt>
                <c:pt idx="3">
                  <c:v>38</c:v>
                </c:pt>
              </c:numCache>
            </c:numRef>
          </c:val>
          <c:extLst>
            <c:ext xmlns:c16="http://schemas.microsoft.com/office/drawing/2014/chart" uri="{C3380CC4-5D6E-409C-BE32-E72D297353CC}">
              <c16:uniqueId val="{00000000-7D88-9F45-B125-15906E5DDA18}"/>
            </c:ext>
          </c:extLst>
        </c:ser>
        <c:ser>
          <c:idx val="1"/>
          <c:order val="1"/>
          <c:tx>
            <c:strRef>
              <c:f>'Sheet352 (8)'!$C$9</c:f>
              <c:strCache>
                <c:ptCount val="1"/>
                <c:pt idx="0">
                  <c:v>Fairly closely</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(8)'!$D$7:$G$7</c:f>
              <c:strCache>
                <c:ptCount val="4"/>
                <c:pt idx="0">
                  <c:v>African American</c:v>
                </c:pt>
                <c:pt idx="1">
                  <c:v>Asian American</c:v>
                </c:pt>
                <c:pt idx="2">
                  <c:v>Latinx</c:v>
                </c:pt>
                <c:pt idx="3">
                  <c:v>White</c:v>
                </c:pt>
              </c:strCache>
            </c:strRef>
          </c:cat>
          <c:val>
            <c:numRef>
              <c:f>'Sheet352 (8)'!$D$9:$G$9</c:f>
              <c:numCache>
                <c:formatCode>General</c:formatCode>
                <c:ptCount val="4"/>
                <c:pt idx="0">
                  <c:v>41</c:v>
                </c:pt>
                <c:pt idx="1">
                  <c:v>49</c:v>
                </c:pt>
                <c:pt idx="2">
                  <c:v>45</c:v>
                </c:pt>
                <c:pt idx="3">
                  <c:v>47</c:v>
                </c:pt>
              </c:numCache>
            </c:numRef>
          </c:val>
          <c:extLst>
            <c:ext xmlns:c16="http://schemas.microsoft.com/office/drawing/2014/chart" uri="{C3380CC4-5D6E-409C-BE32-E72D297353CC}">
              <c16:uniqueId val="{00000001-7D88-9F45-B125-15906E5DDA18}"/>
            </c:ext>
          </c:extLst>
        </c:ser>
        <c:ser>
          <c:idx val="2"/>
          <c:order val="2"/>
          <c:tx>
            <c:strRef>
              <c:f>'Sheet352 (8)'!$C$10</c:f>
              <c:strCache>
                <c:ptCount val="1"/>
                <c:pt idx="0">
                  <c:v>Not too closely</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(8)'!$D$7:$G$7</c:f>
              <c:strCache>
                <c:ptCount val="4"/>
                <c:pt idx="0">
                  <c:v>African American</c:v>
                </c:pt>
                <c:pt idx="1">
                  <c:v>Asian American</c:v>
                </c:pt>
                <c:pt idx="2">
                  <c:v>Latinx</c:v>
                </c:pt>
                <c:pt idx="3">
                  <c:v>White</c:v>
                </c:pt>
              </c:strCache>
            </c:strRef>
          </c:cat>
          <c:val>
            <c:numRef>
              <c:f>'Sheet352 (8)'!$D$10:$G$10</c:f>
              <c:numCache>
                <c:formatCode>General</c:formatCode>
                <c:ptCount val="4"/>
                <c:pt idx="0">
                  <c:v>18</c:v>
                </c:pt>
                <c:pt idx="1">
                  <c:v>9</c:v>
                </c:pt>
                <c:pt idx="2">
                  <c:v>16</c:v>
                </c:pt>
                <c:pt idx="3">
                  <c:v>12</c:v>
                </c:pt>
              </c:numCache>
            </c:numRef>
          </c:val>
          <c:extLst>
            <c:ext xmlns:c16="http://schemas.microsoft.com/office/drawing/2014/chart" uri="{C3380CC4-5D6E-409C-BE32-E72D297353CC}">
              <c16:uniqueId val="{00000002-7D88-9F45-B125-15906E5DDA18}"/>
            </c:ext>
          </c:extLst>
        </c:ser>
        <c:ser>
          <c:idx val="3"/>
          <c:order val="3"/>
          <c:tx>
            <c:strRef>
              <c:f>'Sheet352 (8)'!$C$11</c:f>
              <c:strCache>
                <c:ptCount val="1"/>
                <c:pt idx="0">
                  <c:v>Not at all</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(8)'!$D$7:$G$7</c:f>
              <c:strCache>
                <c:ptCount val="4"/>
                <c:pt idx="0">
                  <c:v>African American</c:v>
                </c:pt>
                <c:pt idx="1">
                  <c:v>Asian American</c:v>
                </c:pt>
                <c:pt idx="2">
                  <c:v>Latinx</c:v>
                </c:pt>
                <c:pt idx="3">
                  <c:v>White</c:v>
                </c:pt>
              </c:strCache>
            </c:strRef>
          </c:cat>
          <c:val>
            <c:numRef>
              <c:f>'Sheet352 (8)'!$D$11:$G$11</c:f>
              <c:numCache>
                <c:formatCode>General</c:formatCode>
                <c:ptCount val="4"/>
                <c:pt idx="0">
                  <c:v>6</c:v>
                </c:pt>
                <c:pt idx="1">
                  <c:v>2</c:v>
                </c:pt>
                <c:pt idx="2">
                  <c:v>3</c:v>
                </c:pt>
                <c:pt idx="3">
                  <c:v>3</c:v>
                </c:pt>
              </c:numCache>
            </c:numRef>
          </c:val>
          <c:extLst>
            <c:ext xmlns:c16="http://schemas.microsoft.com/office/drawing/2014/chart" uri="{C3380CC4-5D6E-409C-BE32-E72D297353CC}">
              <c16:uniqueId val="{00000003-7D88-9F45-B125-15906E5DDA18}"/>
            </c:ext>
          </c:extLst>
        </c:ser>
        <c:dLbls>
          <c:dLblPos val="outEnd"/>
          <c:showLegendKey val="0"/>
          <c:showVal val="1"/>
          <c:showCatName val="0"/>
          <c:showSerName val="0"/>
          <c:showPercent val="0"/>
          <c:showBubbleSize val="0"/>
        </c:dLbls>
        <c:gapWidth val="219"/>
        <c:overlap val="-27"/>
        <c:axId val="1565078640"/>
        <c:axId val="1565080272"/>
      </c:barChart>
      <c:catAx>
        <c:axId val="156507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65080272"/>
        <c:crosses val="autoZero"/>
        <c:auto val="1"/>
        <c:lblAlgn val="ctr"/>
        <c:lblOffset val="100"/>
        <c:noMultiLvlLbl val="0"/>
      </c:catAx>
      <c:valAx>
        <c:axId val="1565080272"/>
        <c:scaling>
          <c:orientation val="minMax"/>
        </c:scaling>
        <c:delete val="1"/>
        <c:axPos val="l"/>
        <c:numFmt formatCode="General" sourceLinked="1"/>
        <c:majorTickMark val="none"/>
        <c:minorTickMark val="none"/>
        <c:tickLblPos val="nextTo"/>
        <c:crossAx val="15650786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85024154589372E-2"/>
          <c:y val="2.7064071331360517E-2"/>
          <c:w val="0.97342995169082125"/>
          <c:h val="0.79245286308621454"/>
        </c:manualLayout>
      </c:layout>
      <c:barChart>
        <c:barDir val="col"/>
        <c:grouping val="clustered"/>
        <c:varyColors val="0"/>
        <c:ser>
          <c:idx val="0"/>
          <c:order val="0"/>
          <c:tx>
            <c:strRef>
              <c:f>Sheet355!$B$6</c:f>
              <c:strCache>
                <c:ptCount val="1"/>
                <c:pt idx="0">
                  <c:v>Television nightly news programs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Sheet355!$C$5:$F$5</c:f>
              <c:strCache>
                <c:ptCount val="4"/>
                <c:pt idx="0">
                  <c:v>African American</c:v>
                </c:pt>
                <c:pt idx="1">
                  <c:v>Asian American</c:v>
                </c:pt>
                <c:pt idx="2">
                  <c:v>Latinx</c:v>
                </c:pt>
                <c:pt idx="3">
                  <c:v>White</c:v>
                </c:pt>
              </c:strCache>
            </c:strRef>
          </c:cat>
          <c:val>
            <c:numRef>
              <c:f>Sheet355!$C$6:$F$6</c:f>
              <c:numCache>
                <c:formatCode>General</c:formatCode>
                <c:ptCount val="4"/>
                <c:pt idx="0">
                  <c:v>27</c:v>
                </c:pt>
                <c:pt idx="1">
                  <c:v>18</c:v>
                </c:pt>
                <c:pt idx="2">
                  <c:v>28</c:v>
                </c:pt>
                <c:pt idx="3">
                  <c:v>28</c:v>
                </c:pt>
              </c:numCache>
            </c:numRef>
          </c:val>
          <c:extLst>
            <c:ext xmlns:c16="http://schemas.microsoft.com/office/drawing/2014/chart" uri="{C3380CC4-5D6E-409C-BE32-E72D297353CC}">
              <c16:uniqueId val="{00000000-15DC-3D4D-B3DA-95F21EE16C9F}"/>
            </c:ext>
          </c:extLst>
        </c:ser>
        <c:ser>
          <c:idx val="1"/>
          <c:order val="1"/>
          <c:tx>
            <c:strRef>
              <c:f>Sheet355!$B$7</c:f>
              <c:strCache>
                <c:ptCount val="1"/>
                <c:pt idx="0">
                  <c:v>Traditional print and online newspapers</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Sheet355!$C$5:$F$5</c:f>
              <c:strCache>
                <c:ptCount val="4"/>
                <c:pt idx="0">
                  <c:v>African American</c:v>
                </c:pt>
                <c:pt idx="1">
                  <c:v>Asian American</c:v>
                </c:pt>
                <c:pt idx="2">
                  <c:v>Latinx</c:v>
                </c:pt>
                <c:pt idx="3">
                  <c:v>White</c:v>
                </c:pt>
              </c:strCache>
            </c:strRef>
          </c:cat>
          <c:val>
            <c:numRef>
              <c:f>Sheet355!$C$7:$F$7</c:f>
              <c:numCache>
                <c:formatCode>General</c:formatCode>
                <c:ptCount val="4"/>
                <c:pt idx="0">
                  <c:v>15</c:v>
                </c:pt>
                <c:pt idx="1">
                  <c:v>26</c:v>
                </c:pt>
                <c:pt idx="2">
                  <c:v>12</c:v>
                </c:pt>
                <c:pt idx="3">
                  <c:v>18</c:v>
                </c:pt>
              </c:numCache>
            </c:numRef>
          </c:val>
          <c:extLst>
            <c:ext xmlns:c16="http://schemas.microsoft.com/office/drawing/2014/chart" uri="{C3380CC4-5D6E-409C-BE32-E72D297353CC}">
              <c16:uniqueId val="{00000001-15DC-3D4D-B3DA-95F21EE16C9F}"/>
            </c:ext>
          </c:extLst>
        </c:ser>
        <c:ser>
          <c:idx val="2"/>
          <c:order val="2"/>
          <c:tx>
            <c:strRef>
              <c:f>Sheet355!$B$8</c:f>
              <c:strCache>
                <c:ptCount val="1"/>
                <c:pt idx="0">
                  <c:v>News obtained from social networking sites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Sheet355!$C$5:$F$5</c:f>
              <c:strCache>
                <c:ptCount val="4"/>
                <c:pt idx="0">
                  <c:v>African American</c:v>
                </c:pt>
                <c:pt idx="1">
                  <c:v>Asian American</c:v>
                </c:pt>
                <c:pt idx="2">
                  <c:v>Latinx</c:v>
                </c:pt>
                <c:pt idx="3">
                  <c:v>White</c:v>
                </c:pt>
              </c:strCache>
            </c:strRef>
          </c:cat>
          <c:val>
            <c:numRef>
              <c:f>Sheet355!$C$8:$F$8</c:f>
              <c:numCache>
                <c:formatCode>General</c:formatCode>
                <c:ptCount val="4"/>
                <c:pt idx="0">
                  <c:v>15</c:v>
                </c:pt>
                <c:pt idx="1">
                  <c:v>16</c:v>
                </c:pt>
                <c:pt idx="2">
                  <c:v>18</c:v>
                </c:pt>
                <c:pt idx="3">
                  <c:v>18</c:v>
                </c:pt>
              </c:numCache>
            </c:numRef>
          </c:val>
          <c:extLst>
            <c:ext xmlns:c16="http://schemas.microsoft.com/office/drawing/2014/chart" uri="{C3380CC4-5D6E-409C-BE32-E72D297353CC}">
              <c16:uniqueId val="{00000002-15DC-3D4D-B3DA-95F21EE16C9F}"/>
            </c:ext>
          </c:extLst>
        </c:ser>
        <c:dLbls>
          <c:dLblPos val="outEnd"/>
          <c:showLegendKey val="0"/>
          <c:showVal val="1"/>
          <c:showCatName val="0"/>
          <c:showSerName val="0"/>
          <c:showPercent val="0"/>
          <c:showBubbleSize val="0"/>
        </c:dLbls>
        <c:gapWidth val="219"/>
        <c:overlap val="-27"/>
        <c:axId val="1479091327"/>
        <c:axId val="1547734751"/>
      </c:barChart>
      <c:catAx>
        <c:axId val="14790913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1547734751"/>
        <c:crosses val="autoZero"/>
        <c:auto val="1"/>
        <c:lblAlgn val="ctr"/>
        <c:lblOffset val="100"/>
        <c:noMultiLvlLbl val="0"/>
      </c:catAx>
      <c:valAx>
        <c:axId val="1547734751"/>
        <c:scaling>
          <c:orientation val="minMax"/>
        </c:scaling>
        <c:delete val="1"/>
        <c:axPos val="l"/>
        <c:numFmt formatCode="General" sourceLinked="1"/>
        <c:majorTickMark val="none"/>
        <c:minorTickMark val="none"/>
        <c:tickLblPos val="nextTo"/>
        <c:crossAx val="1479091327"/>
        <c:crosses val="autoZero"/>
        <c:crossBetween val="between"/>
      </c:valAx>
      <c:spPr>
        <a:noFill/>
        <a:ln>
          <a:noFill/>
        </a:ln>
        <a:effectLst/>
      </c:spPr>
    </c:plotArea>
    <c:legend>
      <c:legendPos val="b"/>
      <c:layout>
        <c:manualLayout>
          <c:xMode val="edge"/>
          <c:yMode val="edge"/>
          <c:x val="0"/>
          <c:y val="0.88148571483922833"/>
          <c:w val="1"/>
          <c:h val="8.1608733345280002E-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chemeClr val="tx1"/>
          </a:solidFill>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818936078599101E-2"/>
          <c:y val="3.6008536079298818E-2"/>
          <c:w val="0.96868311820972164"/>
          <c:h val="0.7541954046274798"/>
        </c:manualLayout>
      </c:layout>
      <c:barChart>
        <c:barDir val="col"/>
        <c:grouping val="clustered"/>
        <c:varyColors val="0"/>
        <c:ser>
          <c:idx val="0"/>
          <c:order val="0"/>
          <c:tx>
            <c:strRef>
              <c:f>'Sheet352 (9)'!$C$7</c:f>
              <c:strCache>
                <c:ptCount val="1"/>
                <c:pt idx="0">
                  <c:v>Yes, me (tested positive for the coronavirus)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(9)'!$D$6:$G$6</c:f>
              <c:strCache>
                <c:ptCount val="4"/>
                <c:pt idx="0">
                  <c:v>African American</c:v>
                </c:pt>
                <c:pt idx="1">
                  <c:v>Asian American</c:v>
                </c:pt>
                <c:pt idx="2">
                  <c:v>Latinx</c:v>
                </c:pt>
                <c:pt idx="3">
                  <c:v>White</c:v>
                </c:pt>
              </c:strCache>
            </c:strRef>
          </c:cat>
          <c:val>
            <c:numRef>
              <c:f>'Sheet352 (9)'!$D$7:$G$7</c:f>
              <c:numCache>
                <c:formatCode>General</c:formatCode>
                <c:ptCount val="4"/>
                <c:pt idx="0">
                  <c:v>6</c:v>
                </c:pt>
                <c:pt idx="1">
                  <c:v>4</c:v>
                </c:pt>
                <c:pt idx="2">
                  <c:v>5</c:v>
                </c:pt>
                <c:pt idx="3">
                  <c:v>3</c:v>
                </c:pt>
              </c:numCache>
            </c:numRef>
          </c:val>
          <c:extLst>
            <c:ext xmlns:c16="http://schemas.microsoft.com/office/drawing/2014/chart" uri="{C3380CC4-5D6E-409C-BE32-E72D297353CC}">
              <c16:uniqueId val="{00000000-8567-064E-A7EF-522739677498}"/>
            </c:ext>
          </c:extLst>
        </c:ser>
        <c:ser>
          <c:idx val="1"/>
          <c:order val="1"/>
          <c:tx>
            <c:strRef>
              <c:f>'Sheet352 (9)'!$C$8</c:f>
              <c:strCache>
                <c:ptCount val="1"/>
                <c:pt idx="0">
                  <c:v>Yes, me (hospitalized because of the coronavirus)</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(9)'!$D$6:$G$6</c:f>
              <c:strCache>
                <c:ptCount val="4"/>
                <c:pt idx="0">
                  <c:v>African American</c:v>
                </c:pt>
                <c:pt idx="1">
                  <c:v>Asian American</c:v>
                </c:pt>
                <c:pt idx="2">
                  <c:v>Latinx</c:v>
                </c:pt>
                <c:pt idx="3">
                  <c:v>White</c:v>
                </c:pt>
              </c:strCache>
            </c:strRef>
          </c:cat>
          <c:val>
            <c:numRef>
              <c:f>'Sheet352 (9)'!$D$8:$G$8</c:f>
              <c:numCache>
                <c:formatCode>General</c:formatCode>
                <c:ptCount val="4"/>
                <c:pt idx="0">
                  <c:v>5</c:v>
                </c:pt>
                <c:pt idx="1">
                  <c:v>1</c:v>
                </c:pt>
                <c:pt idx="2">
                  <c:v>3</c:v>
                </c:pt>
                <c:pt idx="3">
                  <c:v>1</c:v>
                </c:pt>
              </c:numCache>
            </c:numRef>
          </c:val>
          <c:extLst>
            <c:ext xmlns:c16="http://schemas.microsoft.com/office/drawing/2014/chart" uri="{C3380CC4-5D6E-409C-BE32-E72D297353CC}">
              <c16:uniqueId val="{00000001-8567-064E-A7EF-522739677498}"/>
            </c:ext>
          </c:extLst>
        </c:ser>
        <c:ser>
          <c:idx val="2"/>
          <c:order val="2"/>
          <c:tx>
            <c:strRef>
              <c:f>'Sheet352 (9)'!$C$9</c:f>
              <c:strCache>
                <c:ptCount val="1"/>
                <c:pt idx="0">
                  <c:v>Yes, someone I know (tested positive for the coronavirus)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(9)'!$D$6:$G$6</c:f>
              <c:strCache>
                <c:ptCount val="4"/>
                <c:pt idx="0">
                  <c:v>African American</c:v>
                </c:pt>
                <c:pt idx="1">
                  <c:v>Asian American</c:v>
                </c:pt>
                <c:pt idx="2">
                  <c:v>Latinx</c:v>
                </c:pt>
                <c:pt idx="3">
                  <c:v>White</c:v>
                </c:pt>
              </c:strCache>
            </c:strRef>
          </c:cat>
          <c:val>
            <c:numRef>
              <c:f>'Sheet352 (9)'!$D$9:$G$9</c:f>
              <c:numCache>
                <c:formatCode>General</c:formatCode>
                <c:ptCount val="4"/>
                <c:pt idx="0">
                  <c:v>24</c:v>
                </c:pt>
                <c:pt idx="1">
                  <c:v>20</c:v>
                </c:pt>
                <c:pt idx="2">
                  <c:v>20</c:v>
                </c:pt>
                <c:pt idx="3">
                  <c:v>21</c:v>
                </c:pt>
              </c:numCache>
            </c:numRef>
          </c:val>
          <c:extLst>
            <c:ext xmlns:c16="http://schemas.microsoft.com/office/drawing/2014/chart" uri="{C3380CC4-5D6E-409C-BE32-E72D297353CC}">
              <c16:uniqueId val="{00000002-8567-064E-A7EF-522739677498}"/>
            </c:ext>
          </c:extLst>
        </c:ser>
        <c:ser>
          <c:idx val="3"/>
          <c:order val="3"/>
          <c:tx>
            <c:strRef>
              <c:f>'Sheet352 (9)'!$C$10</c:f>
              <c:strCache>
                <c:ptCount val="1"/>
                <c:pt idx="0">
                  <c:v>Yes, someone I know (hospitalized because of the coronavirus)</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(9)'!$D$6:$G$6</c:f>
              <c:strCache>
                <c:ptCount val="4"/>
                <c:pt idx="0">
                  <c:v>African American</c:v>
                </c:pt>
                <c:pt idx="1">
                  <c:v>Asian American</c:v>
                </c:pt>
                <c:pt idx="2">
                  <c:v>Latinx</c:v>
                </c:pt>
                <c:pt idx="3">
                  <c:v>White</c:v>
                </c:pt>
              </c:strCache>
            </c:strRef>
          </c:cat>
          <c:val>
            <c:numRef>
              <c:f>'Sheet352 (9)'!$D$10:$G$10</c:f>
              <c:numCache>
                <c:formatCode>General</c:formatCode>
                <c:ptCount val="4"/>
                <c:pt idx="0">
                  <c:v>18</c:v>
                </c:pt>
                <c:pt idx="1">
                  <c:v>12</c:v>
                </c:pt>
                <c:pt idx="2">
                  <c:v>15</c:v>
                </c:pt>
                <c:pt idx="3">
                  <c:v>11</c:v>
                </c:pt>
              </c:numCache>
            </c:numRef>
          </c:val>
          <c:extLst>
            <c:ext xmlns:c16="http://schemas.microsoft.com/office/drawing/2014/chart" uri="{C3380CC4-5D6E-409C-BE32-E72D297353CC}">
              <c16:uniqueId val="{00000003-8567-064E-A7EF-522739677498}"/>
            </c:ext>
          </c:extLst>
        </c:ser>
        <c:dLbls>
          <c:dLblPos val="outEnd"/>
          <c:showLegendKey val="0"/>
          <c:showVal val="1"/>
          <c:showCatName val="0"/>
          <c:showSerName val="0"/>
          <c:showPercent val="0"/>
          <c:showBubbleSize val="0"/>
        </c:dLbls>
        <c:gapWidth val="219"/>
        <c:overlap val="-27"/>
        <c:axId val="1517651984"/>
        <c:axId val="1518277968"/>
      </c:barChart>
      <c:catAx>
        <c:axId val="15176519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18277968"/>
        <c:crosses val="autoZero"/>
        <c:auto val="1"/>
        <c:lblAlgn val="ctr"/>
        <c:lblOffset val="100"/>
        <c:noMultiLvlLbl val="0"/>
      </c:catAx>
      <c:valAx>
        <c:axId val="1518277968"/>
        <c:scaling>
          <c:orientation val="minMax"/>
        </c:scaling>
        <c:delete val="1"/>
        <c:axPos val="l"/>
        <c:numFmt formatCode="General" sourceLinked="1"/>
        <c:majorTickMark val="none"/>
        <c:minorTickMark val="none"/>
        <c:tickLblPos val="nextTo"/>
        <c:crossAx val="1517651984"/>
        <c:crosses val="autoZero"/>
        <c:crossBetween val="between"/>
      </c:valAx>
      <c:spPr>
        <a:noFill/>
        <a:ln>
          <a:noFill/>
        </a:ln>
        <a:effectLst/>
      </c:spPr>
    </c:plotArea>
    <c:legend>
      <c:legendPos val="b"/>
      <c:layout>
        <c:manualLayout>
          <c:xMode val="edge"/>
          <c:yMode val="edge"/>
          <c:x val="4.2270531400966184E-2"/>
          <c:y val="0.88089392636796282"/>
          <c:w val="0.91908212560386471"/>
          <c:h val="0.11910607363203722"/>
        </c:manualLayout>
      </c:layout>
      <c:overlay val="0"/>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Sheet356!$B$6</c:f>
              <c:strCache>
                <c:ptCount val="1"/>
                <c:pt idx="0">
                  <c:v>You</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Sheet356!$C$5:$F$5</c:f>
              <c:strCache>
                <c:ptCount val="4"/>
                <c:pt idx="0">
                  <c:v>African American</c:v>
                </c:pt>
                <c:pt idx="1">
                  <c:v>Asian American</c:v>
                </c:pt>
                <c:pt idx="2">
                  <c:v>Latinx</c:v>
                </c:pt>
                <c:pt idx="3">
                  <c:v>White</c:v>
                </c:pt>
              </c:strCache>
            </c:strRef>
          </c:cat>
          <c:val>
            <c:numRef>
              <c:f>Sheet356!$C$6:$F$6</c:f>
              <c:numCache>
                <c:formatCode>General</c:formatCode>
                <c:ptCount val="4"/>
                <c:pt idx="0">
                  <c:v>63</c:v>
                </c:pt>
                <c:pt idx="1">
                  <c:v>70</c:v>
                </c:pt>
                <c:pt idx="2">
                  <c:v>66</c:v>
                </c:pt>
                <c:pt idx="3">
                  <c:v>59</c:v>
                </c:pt>
              </c:numCache>
            </c:numRef>
          </c:val>
          <c:extLst>
            <c:ext xmlns:c16="http://schemas.microsoft.com/office/drawing/2014/chart" uri="{C3380CC4-5D6E-409C-BE32-E72D297353CC}">
              <c16:uniqueId val="{00000000-CF22-FD4A-95DE-0FF64DFA7B95}"/>
            </c:ext>
          </c:extLst>
        </c:ser>
        <c:ser>
          <c:idx val="1"/>
          <c:order val="1"/>
          <c:tx>
            <c:strRef>
              <c:f>Sheet356!$B$7</c:f>
              <c:strCache>
                <c:ptCount val="1"/>
                <c:pt idx="0">
                  <c:v>Your family</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Sheet356!$C$5:$F$5</c:f>
              <c:strCache>
                <c:ptCount val="4"/>
                <c:pt idx="0">
                  <c:v>African American</c:v>
                </c:pt>
                <c:pt idx="1">
                  <c:v>Asian American</c:v>
                </c:pt>
                <c:pt idx="2">
                  <c:v>Latinx</c:v>
                </c:pt>
                <c:pt idx="3">
                  <c:v>White</c:v>
                </c:pt>
              </c:strCache>
            </c:strRef>
          </c:cat>
          <c:val>
            <c:numRef>
              <c:f>Sheet356!$C$7:$F$7</c:f>
              <c:numCache>
                <c:formatCode>General</c:formatCode>
                <c:ptCount val="4"/>
                <c:pt idx="0">
                  <c:v>68</c:v>
                </c:pt>
                <c:pt idx="1">
                  <c:v>85</c:v>
                </c:pt>
                <c:pt idx="2">
                  <c:v>79</c:v>
                </c:pt>
                <c:pt idx="3">
                  <c:v>70</c:v>
                </c:pt>
              </c:numCache>
            </c:numRef>
          </c:val>
          <c:extLst>
            <c:ext xmlns:c16="http://schemas.microsoft.com/office/drawing/2014/chart" uri="{C3380CC4-5D6E-409C-BE32-E72D297353CC}">
              <c16:uniqueId val="{00000001-CF22-FD4A-95DE-0FF64DFA7B95}"/>
            </c:ext>
          </c:extLst>
        </c:ser>
        <c:dLbls>
          <c:dLblPos val="outEnd"/>
          <c:showLegendKey val="0"/>
          <c:showVal val="1"/>
          <c:showCatName val="0"/>
          <c:showSerName val="0"/>
          <c:showPercent val="0"/>
          <c:showBubbleSize val="0"/>
        </c:dLbls>
        <c:gapWidth val="219"/>
        <c:overlap val="-27"/>
        <c:axId val="1487903871"/>
        <c:axId val="1492235247"/>
      </c:barChart>
      <c:catAx>
        <c:axId val="14879038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492235247"/>
        <c:crosses val="autoZero"/>
        <c:auto val="1"/>
        <c:lblAlgn val="ctr"/>
        <c:lblOffset val="100"/>
        <c:noMultiLvlLbl val="0"/>
      </c:catAx>
      <c:valAx>
        <c:axId val="1492235247"/>
        <c:scaling>
          <c:orientation val="minMax"/>
        </c:scaling>
        <c:delete val="1"/>
        <c:axPos val="l"/>
        <c:numFmt formatCode="General" sourceLinked="1"/>
        <c:majorTickMark val="none"/>
        <c:minorTickMark val="none"/>
        <c:tickLblPos val="nextTo"/>
        <c:crossAx val="148790387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Sheet357!$B$6</c:f>
              <c:strCache>
                <c:ptCount val="1"/>
                <c:pt idx="0">
                  <c:v>Family and friends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Sheet357!$C$5:$F$5</c:f>
              <c:strCache>
                <c:ptCount val="4"/>
                <c:pt idx="0">
                  <c:v>African American</c:v>
                </c:pt>
                <c:pt idx="1">
                  <c:v>Asian American</c:v>
                </c:pt>
                <c:pt idx="2">
                  <c:v>Latinx</c:v>
                </c:pt>
                <c:pt idx="3">
                  <c:v>White</c:v>
                </c:pt>
              </c:strCache>
            </c:strRef>
          </c:cat>
          <c:val>
            <c:numRef>
              <c:f>Sheet357!$C$6:$F$6</c:f>
              <c:numCache>
                <c:formatCode>General</c:formatCode>
                <c:ptCount val="4"/>
                <c:pt idx="0">
                  <c:v>60</c:v>
                </c:pt>
                <c:pt idx="1">
                  <c:v>77</c:v>
                </c:pt>
                <c:pt idx="2">
                  <c:v>71</c:v>
                </c:pt>
                <c:pt idx="3">
                  <c:v>66</c:v>
                </c:pt>
              </c:numCache>
            </c:numRef>
          </c:val>
          <c:extLst>
            <c:ext xmlns:c16="http://schemas.microsoft.com/office/drawing/2014/chart" uri="{C3380CC4-5D6E-409C-BE32-E72D297353CC}">
              <c16:uniqueId val="{00000000-3B43-E143-877E-FB17F91887C9}"/>
            </c:ext>
          </c:extLst>
        </c:ser>
        <c:ser>
          <c:idx val="1"/>
          <c:order val="1"/>
          <c:tx>
            <c:strRef>
              <c:f>Sheet357!$B$7</c:f>
              <c:strCache>
                <c:ptCount val="1"/>
                <c:pt idx="0">
                  <c:v>Other people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Sheet357!$C$5:$F$5</c:f>
              <c:strCache>
                <c:ptCount val="4"/>
                <c:pt idx="0">
                  <c:v>African American</c:v>
                </c:pt>
                <c:pt idx="1">
                  <c:v>Asian American</c:v>
                </c:pt>
                <c:pt idx="2">
                  <c:v>Latinx</c:v>
                </c:pt>
                <c:pt idx="3">
                  <c:v>White</c:v>
                </c:pt>
              </c:strCache>
            </c:strRef>
          </c:cat>
          <c:val>
            <c:numRef>
              <c:f>Sheet357!$C$7:$F$7</c:f>
              <c:numCache>
                <c:formatCode>General</c:formatCode>
                <c:ptCount val="4"/>
                <c:pt idx="0">
                  <c:v>63</c:v>
                </c:pt>
                <c:pt idx="1">
                  <c:v>75</c:v>
                </c:pt>
                <c:pt idx="2">
                  <c:v>67</c:v>
                </c:pt>
                <c:pt idx="3">
                  <c:v>66</c:v>
                </c:pt>
              </c:numCache>
            </c:numRef>
          </c:val>
          <c:extLst>
            <c:ext xmlns:c16="http://schemas.microsoft.com/office/drawing/2014/chart" uri="{C3380CC4-5D6E-409C-BE32-E72D297353CC}">
              <c16:uniqueId val="{00000001-3B43-E143-877E-FB17F91887C9}"/>
            </c:ext>
          </c:extLst>
        </c:ser>
        <c:dLbls>
          <c:dLblPos val="outEnd"/>
          <c:showLegendKey val="0"/>
          <c:showVal val="1"/>
          <c:showCatName val="0"/>
          <c:showSerName val="0"/>
          <c:showPercent val="0"/>
          <c:showBubbleSize val="0"/>
        </c:dLbls>
        <c:gapWidth val="219"/>
        <c:overlap val="-27"/>
        <c:axId val="1579624191"/>
        <c:axId val="1579972975"/>
      </c:barChart>
      <c:catAx>
        <c:axId val="1579624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79972975"/>
        <c:crosses val="autoZero"/>
        <c:auto val="1"/>
        <c:lblAlgn val="ctr"/>
        <c:lblOffset val="100"/>
        <c:noMultiLvlLbl val="0"/>
      </c:catAx>
      <c:valAx>
        <c:axId val="1579972975"/>
        <c:scaling>
          <c:orientation val="minMax"/>
        </c:scaling>
        <c:delete val="1"/>
        <c:axPos val="l"/>
        <c:numFmt formatCode="General" sourceLinked="1"/>
        <c:majorTickMark val="none"/>
        <c:minorTickMark val="none"/>
        <c:tickLblPos val="nextTo"/>
        <c:crossAx val="157962419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Sheet358!$B$6</c:f>
              <c:strCache>
                <c:ptCount val="1"/>
                <c:pt idx="0">
                  <c:v>Worried or very worried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Sheet358!$C$5:$F$5</c:f>
              <c:strCache>
                <c:ptCount val="4"/>
                <c:pt idx="0">
                  <c:v>African American</c:v>
                </c:pt>
                <c:pt idx="1">
                  <c:v>Asian American</c:v>
                </c:pt>
                <c:pt idx="2">
                  <c:v>Latinx</c:v>
                </c:pt>
                <c:pt idx="3">
                  <c:v>White</c:v>
                </c:pt>
              </c:strCache>
            </c:strRef>
          </c:cat>
          <c:val>
            <c:numRef>
              <c:f>Sheet358!$C$6:$F$6</c:f>
              <c:numCache>
                <c:formatCode>General</c:formatCode>
                <c:ptCount val="4"/>
                <c:pt idx="0">
                  <c:v>78</c:v>
                </c:pt>
                <c:pt idx="1">
                  <c:v>88</c:v>
                </c:pt>
                <c:pt idx="2">
                  <c:v>79</c:v>
                </c:pt>
                <c:pt idx="3">
                  <c:v>77</c:v>
                </c:pt>
              </c:numCache>
            </c:numRef>
          </c:val>
          <c:extLst>
            <c:ext xmlns:c16="http://schemas.microsoft.com/office/drawing/2014/chart" uri="{C3380CC4-5D6E-409C-BE32-E72D297353CC}">
              <c16:uniqueId val="{00000000-3D44-6947-B189-90C21B3C20B2}"/>
            </c:ext>
          </c:extLst>
        </c:ser>
        <c:ser>
          <c:idx val="1"/>
          <c:order val="1"/>
          <c:tx>
            <c:strRef>
              <c:f>Sheet358!$B$7</c:f>
              <c:strCache>
                <c:ptCount val="1"/>
                <c:pt idx="0">
                  <c:v>Not very worried or not worried at all</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Sheet358!$C$5:$F$5</c:f>
              <c:strCache>
                <c:ptCount val="4"/>
                <c:pt idx="0">
                  <c:v>African American</c:v>
                </c:pt>
                <c:pt idx="1">
                  <c:v>Asian American</c:v>
                </c:pt>
                <c:pt idx="2">
                  <c:v>Latinx</c:v>
                </c:pt>
                <c:pt idx="3">
                  <c:v>White</c:v>
                </c:pt>
              </c:strCache>
            </c:strRef>
          </c:cat>
          <c:val>
            <c:numRef>
              <c:f>Sheet358!$C$7:$F$7</c:f>
              <c:numCache>
                <c:formatCode>General</c:formatCode>
                <c:ptCount val="4"/>
                <c:pt idx="0">
                  <c:v>22</c:v>
                </c:pt>
                <c:pt idx="1">
                  <c:v>11</c:v>
                </c:pt>
                <c:pt idx="2">
                  <c:v>21</c:v>
                </c:pt>
                <c:pt idx="3">
                  <c:v>23</c:v>
                </c:pt>
              </c:numCache>
            </c:numRef>
          </c:val>
          <c:extLst>
            <c:ext xmlns:c16="http://schemas.microsoft.com/office/drawing/2014/chart" uri="{C3380CC4-5D6E-409C-BE32-E72D297353CC}">
              <c16:uniqueId val="{00000001-3D44-6947-B189-90C21B3C20B2}"/>
            </c:ext>
          </c:extLst>
        </c:ser>
        <c:dLbls>
          <c:dLblPos val="outEnd"/>
          <c:showLegendKey val="0"/>
          <c:showVal val="1"/>
          <c:showCatName val="0"/>
          <c:showSerName val="0"/>
          <c:showPercent val="0"/>
          <c:showBubbleSize val="0"/>
        </c:dLbls>
        <c:gapWidth val="219"/>
        <c:overlap val="-27"/>
        <c:axId val="1375522063"/>
        <c:axId val="1582675039"/>
      </c:barChart>
      <c:catAx>
        <c:axId val="13755220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82675039"/>
        <c:crosses val="autoZero"/>
        <c:auto val="1"/>
        <c:lblAlgn val="ctr"/>
        <c:lblOffset val="100"/>
        <c:noMultiLvlLbl val="0"/>
      </c:catAx>
      <c:valAx>
        <c:axId val="1582675039"/>
        <c:scaling>
          <c:orientation val="minMax"/>
        </c:scaling>
        <c:delete val="1"/>
        <c:axPos val="l"/>
        <c:numFmt formatCode="General" sourceLinked="1"/>
        <c:majorTickMark val="none"/>
        <c:minorTickMark val="none"/>
        <c:tickLblPos val="nextTo"/>
        <c:crossAx val="137552206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Sheet359!$B$6</c:f>
              <c:strCache>
                <c:ptCount val="1"/>
                <c:pt idx="0">
                  <c:v>Health of the US population</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Sheet359!$C$5:$F$5</c:f>
              <c:strCache>
                <c:ptCount val="4"/>
                <c:pt idx="0">
                  <c:v>African American</c:v>
                </c:pt>
                <c:pt idx="1">
                  <c:v>Asian American</c:v>
                </c:pt>
                <c:pt idx="2">
                  <c:v>Latinx</c:v>
                </c:pt>
                <c:pt idx="3">
                  <c:v>White</c:v>
                </c:pt>
              </c:strCache>
            </c:strRef>
          </c:cat>
          <c:val>
            <c:numRef>
              <c:f>Sheet359!$C$6:$F$6</c:f>
              <c:numCache>
                <c:formatCode>General</c:formatCode>
                <c:ptCount val="4"/>
                <c:pt idx="0">
                  <c:v>71</c:v>
                </c:pt>
                <c:pt idx="1">
                  <c:v>82</c:v>
                </c:pt>
                <c:pt idx="2">
                  <c:v>71</c:v>
                </c:pt>
                <c:pt idx="3">
                  <c:v>70</c:v>
                </c:pt>
              </c:numCache>
            </c:numRef>
          </c:val>
          <c:extLst>
            <c:ext xmlns:c16="http://schemas.microsoft.com/office/drawing/2014/chart" uri="{C3380CC4-5D6E-409C-BE32-E72D297353CC}">
              <c16:uniqueId val="{00000000-2950-5E4E-B548-58C9C562B875}"/>
            </c:ext>
          </c:extLst>
        </c:ser>
        <c:ser>
          <c:idx val="1"/>
          <c:order val="1"/>
          <c:tx>
            <c:strRef>
              <c:f>Sheet359!$B$7</c:f>
              <c:strCache>
                <c:ptCount val="1"/>
                <c:pt idx="0">
                  <c:v>Your personal health</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Sheet359!$C$5:$F$5</c:f>
              <c:strCache>
                <c:ptCount val="4"/>
                <c:pt idx="0">
                  <c:v>African American</c:v>
                </c:pt>
                <c:pt idx="1">
                  <c:v>Asian American</c:v>
                </c:pt>
                <c:pt idx="2">
                  <c:v>Latinx</c:v>
                </c:pt>
                <c:pt idx="3">
                  <c:v>White</c:v>
                </c:pt>
              </c:strCache>
            </c:strRef>
          </c:cat>
          <c:val>
            <c:numRef>
              <c:f>Sheet359!$C$7:$F$7</c:f>
              <c:numCache>
                <c:formatCode>General</c:formatCode>
                <c:ptCount val="4"/>
                <c:pt idx="0">
                  <c:v>47</c:v>
                </c:pt>
                <c:pt idx="1">
                  <c:v>47</c:v>
                </c:pt>
                <c:pt idx="2">
                  <c:v>45</c:v>
                </c:pt>
                <c:pt idx="3">
                  <c:v>30</c:v>
                </c:pt>
              </c:numCache>
            </c:numRef>
          </c:val>
          <c:extLst>
            <c:ext xmlns:c16="http://schemas.microsoft.com/office/drawing/2014/chart" uri="{C3380CC4-5D6E-409C-BE32-E72D297353CC}">
              <c16:uniqueId val="{00000001-2950-5E4E-B548-58C9C562B875}"/>
            </c:ext>
          </c:extLst>
        </c:ser>
        <c:dLbls>
          <c:dLblPos val="outEnd"/>
          <c:showLegendKey val="0"/>
          <c:showVal val="1"/>
          <c:showCatName val="0"/>
          <c:showSerName val="0"/>
          <c:showPercent val="0"/>
          <c:showBubbleSize val="0"/>
        </c:dLbls>
        <c:gapWidth val="219"/>
        <c:overlap val="-27"/>
        <c:axId val="1581680319"/>
        <c:axId val="1581473423"/>
      </c:barChart>
      <c:catAx>
        <c:axId val="15816803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81473423"/>
        <c:crosses val="autoZero"/>
        <c:auto val="1"/>
        <c:lblAlgn val="ctr"/>
        <c:lblOffset val="100"/>
        <c:noMultiLvlLbl val="0"/>
      </c:catAx>
      <c:valAx>
        <c:axId val="1581473423"/>
        <c:scaling>
          <c:orientation val="minMax"/>
        </c:scaling>
        <c:delete val="1"/>
        <c:axPos val="l"/>
        <c:numFmt formatCode="General" sourceLinked="1"/>
        <c:majorTickMark val="none"/>
        <c:minorTickMark val="none"/>
        <c:tickLblPos val="nextTo"/>
        <c:crossAx val="15816803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Sheet353!$B$6</c:f>
              <c:strCache>
                <c:ptCount val="1"/>
                <c:pt idx="0">
                  <c:v>The US economy</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Sheet353!$C$5:$F$5</c:f>
              <c:strCache>
                <c:ptCount val="4"/>
                <c:pt idx="0">
                  <c:v>African American</c:v>
                </c:pt>
                <c:pt idx="1">
                  <c:v>Asian American</c:v>
                </c:pt>
                <c:pt idx="2">
                  <c:v>Latinx</c:v>
                </c:pt>
                <c:pt idx="3">
                  <c:v>White</c:v>
                </c:pt>
              </c:strCache>
            </c:strRef>
          </c:cat>
          <c:val>
            <c:numRef>
              <c:f>Sheet353!$C$6:$F$6</c:f>
              <c:numCache>
                <c:formatCode>General</c:formatCode>
                <c:ptCount val="4"/>
                <c:pt idx="0">
                  <c:v>75</c:v>
                </c:pt>
                <c:pt idx="1">
                  <c:v>86</c:v>
                </c:pt>
                <c:pt idx="2">
                  <c:v>79</c:v>
                </c:pt>
                <c:pt idx="3">
                  <c:v>81</c:v>
                </c:pt>
              </c:numCache>
            </c:numRef>
          </c:val>
          <c:extLst>
            <c:ext xmlns:c16="http://schemas.microsoft.com/office/drawing/2014/chart" uri="{C3380CC4-5D6E-409C-BE32-E72D297353CC}">
              <c16:uniqueId val="{00000000-0135-5D4B-8FD4-83AAFEBA643F}"/>
            </c:ext>
          </c:extLst>
        </c:ser>
        <c:ser>
          <c:idx val="1"/>
          <c:order val="1"/>
          <c:tx>
            <c:strRef>
              <c:f>Sheet353!$B$7</c:f>
              <c:strCache>
                <c:ptCount val="1"/>
                <c:pt idx="0">
                  <c:v>Your personal financial situation</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Sheet353!$C$5:$F$5</c:f>
              <c:strCache>
                <c:ptCount val="4"/>
                <c:pt idx="0">
                  <c:v>African American</c:v>
                </c:pt>
                <c:pt idx="1">
                  <c:v>Asian American</c:v>
                </c:pt>
                <c:pt idx="2">
                  <c:v>Latinx</c:v>
                </c:pt>
                <c:pt idx="3">
                  <c:v>White</c:v>
                </c:pt>
              </c:strCache>
            </c:strRef>
          </c:cat>
          <c:val>
            <c:numRef>
              <c:f>Sheet353!$C$7:$F$7</c:f>
              <c:numCache>
                <c:formatCode>General</c:formatCode>
                <c:ptCount val="4"/>
                <c:pt idx="0">
                  <c:v>58</c:v>
                </c:pt>
                <c:pt idx="1">
                  <c:v>58</c:v>
                </c:pt>
                <c:pt idx="2">
                  <c:v>62</c:v>
                </c:pt>
                <c:pt idx="3">
                  <c:v>44</c:v>
                </c:pt>
              </c:numCache>
            </c:numRef>
          </c:val>
          <c:extLst>
            <c:ext xmlns:c16="http://schemas.microsoft.com/office/drawing/2014/chart" uri="{C3380CC4-5D6E-409C-BE32-E72D297353CC}">
              <c16:uniqueId val="{00000001-0135-5D4B-8FD4-83AAFEBA643F}"/>
            </c:ext>
          </c:extLst>
        </c:ser>
        <c:dLbls>
          <c:dLblPos val="outEnd"/>
          <c:showLegendKey val="0"/>
          <c:showVal val="1"/>
          <c:showCatName val="0"/>
          <c:showSerName val="0"/>
          <c:showPercent val="0"/>
          <c:showBubbleSize val="0"/>
        </c:dLbls>
        <c:gapWidth val="219"/>
        <c:overlap val="-27"/>
        <c:axId val="1783395135"/>
        <c:axId val="1783451711"/>
      </c:barChart>
      <c:catAx>
        <c:axId val="17833951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783451711"/>
        <c:crosses val="autoZero"/>
        <c:auto val="1"/>
        <c:lblAlgn val="ctr"/>
        <c:lblOffset val="100"/>
        <c:noMultiLvlLbl val="0"/>
      </c:catAx>
      <c:valAx>
        <c:axId val="1783451711"/>
        <c:scaling>
          <c:orientation val="minMax"/>
        </c:scaling>
        <c:delete val="1"/>
        <c:axPos val="l"/>
        <c:numFmt formatCode="General" sourceLinked="1"/>
        <c:majorTickMark val="none"/>
        <c:minorTickMark val="none"/>
        <c:tickLblPos val="nextTo"/>
        <c:crossAx val="178339513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85024154589372E-2"/>
          <c:y val="2.6826465604515296E-2"/>
          <c:w val="0.97342995169082125"/>
          <c:h val="0.77313259379085419"/>
        </c:manualLayout>
      </c:layout>
      <c:barChart>
        <c:barDir val="col"/>
        <c:grouping val="clustered"/>
        <c:varyColors val="0"/>
        <c:ser>
          <c:idx val="0"/>
          <c:order val="0"/>
          <c:tx>
            <c:strRef>
              <c:f>Sheet360!$B$6</c:f>
              <c:strCache>
                <c:ptCount val="1"/>
                <c:pt idx="0">
                  <c:v>Restricting international travel to the U.S. </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Sheet360!$C$5:$F$5</c:f>
              <c:strCache>
                <c:ptCount val="4"/>
                <c:pt idx="0">
                  <c:v>African American</c:v>
                </c:pt>
                <c:pt idx="1">
                  <c:v>Asian American</c:v>
                </c:pt>
                <c:pt idx="2">
                  <c:v>Latinx</c:v>
                </c:pt>
                <c:pt idx="3">
                  <c:v>White</c:v>
                </c:pt>
              </c:strCache>
            </c:strRef>
          </c:cat>
          <c:val>
            <c:numRef>
              <c:f>Sheet360!$C$6:$F$6</c:f>
              <c:numCache>
                <c:formatCode>General</c:formatCode>
                <c:ptCount val="4"/>
                <c:pt idx="0">
                  <c:v>73</c:v>
                </c:pt>
                <c:pt idx="1">
                  <c:v>83</c:v>
                </c:pt>
                <c:pt idx="2">
                  <c:v>74</c:v>
                </c:pt>
                <c:pt idx="3">
                  <c:v>85</c:v>
                </c:pt>
              </c:numCache>
            </c:numRef>
          </c:val>
          <c:extLst>
            <c:ext xmlns:c16="http://schemas.microsoft.com/office/drawing/2014/chart" uri="{C3380CC4-5D6E-409C-BE32-E72D297353CC}">
              <c16:uniqueId val="{00000000-DEDD-6147-89F9-E1CC2A13A304}"/>
            </c:ext>
          </c:extLst>
        </c:ser>
        <c:ser>
          <c:idx val="1"/>
          <c:order val="1"/>
          <c:tx>
            <c:strRef>
              <c:f>Sheet360!$B$7</c:f>
              <c:strCache>
                <c:ptCount val="1"/>
                <c:pt idx="0">
                  <c:v>Social distancing and avoiding groups of more than 10 people </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Sheet360!$C$5:$F$5</c:f>
              <c:strCache>
                <c:ptCount val="4"/>
                <c:pt idx="0">
                  <c:v>African American</c:v>
                </c:pt>
                <c:pt idx="1">
                  <c:v>Asian American</c:v>
                </c:pt>
                <c:pt idx="2">
                  <c:v>Latinx</c:v>
                </c:pt>
                <c:pt idx="3">
                  <c:v>White</c:v>
                </c:pt>
              </c:strCache>
            </c:strRef>
          </c:cat>
          <c:val>
            <c:numRef>
              <c:f>Sheet360!$C$7:$F$7</c:f>
              <c:numCache>
                <c:formatCode>General</c:formatCode>
                <c:ptCount val="4"/>
                <c:pt idx="0">
                  <c:v>73</c:v>
                </c:pt>
                <c:pt idx="1">
                  <c:v>87</c:v>
                </c:pt>
                <c:pt idx="2">
                  <c:v>78</c:v>
                </c:pt>
                <c:pt idx="3">
                  <c:v>81</c:v>
                </c:pt>
              </c:numCache>
            </c:numRef>
          </c:val>
          <c:extLst>
            <c:ext xmlns:c16="http://schemas.microsoft.com/office/drawing/2014/chart" uri="{C3380CC4-5D6E-409C-BE32-E72D297353CC}">
              <c16:uniqueId val="{00000001-DEDD-6147-89F9-E1CC2A13A304}"/>
            </c:ext>
          </c:extLst>
        </c:ser>
        <c:ser>
          <c:idx val="2"/>
          <c:order val="2"/>
          <c:tx>
            <c:strRef>
              <c:f>Sheet360!$B$8</c:f>
              <c:strCache>
                <c:ptCount val="1"/>
                <c:pt idx="0">
                  <c:v>Closing K-12 schools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Sheet360!$C$5:$F$5</c:f>
              <c:strCache>
                <c:ptCount val="4"/>
                <c:pt idx="0">
                  <c:v>African American</c:v>
                </c:pt>
                <c:pt idx="1">
                  <c:v>Asian American</c:v>
                </c:pt>
                <c:pt idx="2">
                  <c:v>Latinx</c:v>
                </c:pt>
                <c:pt idx="3">
                  <c:v>White</c:v>
                </c:pt>
              </c:strCache>
            </c:strRef>
          </c:cat>
          <c:val>
            <c:numRef>
              <c:f>Sheet360!$C$8:$F$8</c:f>
              <c:numCache>
                <c:formatCode>General</c:formatCode>
                <c:ptCount val="4"/>
                <c:pt idx="0">
                  <c:v>72</c:v>
                </c:pt>
                <c:pt idx="1">
                  <c:v>81</c:v>
                </c:pt>
                <c:pt idx="2">
                  <c:v>73</c:v>
                </c:pt>
                <c:pt idx="3">
                  <c:v>79</c:v>
                </c:pt>
              </c:numCache>
            </c:numRef>
          </c:val>
          <c:extLst>
            <c:ext xmlns:c16="http://schemas.microsoft.com/office/drawing/2014/chart" uri="{C3380CC4-5D6E-409C-BE32-E72D297353CC}">
              <c16:uniqueId val="{00000002-DEDD-6147-89F9-E1CC2A13A304}"/>
            </c:ext>
          </c:extLst>
        </c:ser>
        <c:ser>
          <c:idx val="3"/>
          <c:order val="3"/>
          <c:tx>
            <c:strRef>
              <c:f>Sheet360!$B$9</c:f>
              <c:strCache>
                <c:ptCount val="1"/>
                <c:pt idx="0">
                  <c:v>Cancelling major sports and entertainment events </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Sheet360!$C$5:$F$5</c:f>
              <c:strCache>
                <c:ptCount val="4"/>
                <c:pt idx="0">
                  <c:v>African American</c:v>
                </c:pt>
                <c:pt idx="1">
                  <c:v>Asian American</c:v>
                </c:pt>
                <c:pt idx="2">
                  <c:v>Latinx</c:v>
                </c:pt>
                <c:pt idx="3">
                  <c:v>White</c:v>
                </c:pt>
              </c:strCache>
            </c:strRef>
          </c:cat>
          <c:val>
            <c:numRef>
              <c:f>Sheet360!$C$9:$F$9</c:f>
              <c:numCache>
                <c:formatCode>General</c:formatCode>
                <c:ptCount val="4"/>
                <c:pt idx="0">
                  <c:v>66</c:v>
                </c:pt>
                <c:pt idx="1">
                  <c:v>82</c:v>
                </c:pt>
                <c:pt idx="2">
                  <c:v>70</c:v>
                </c:pt>
                <c:pt idx="3">
                  <c:v>78</c:v>
                </c:pt>
              </c:numCache>
            </c:numRef>
          </c:val>
          <c:extLst>
            <c:ext xmlns:c16="http://schemas.microsoft.com/office/drawing/2014/chart" uri="{C3380CC4-5D6E-409C-BE32-E72D297353CC}">
              <c16:uniqueId val="{00000003-DEDD-6147-89F9-E1CC2A13A304}"/>
            </c:ext>
          </c:extLst>
        </c:ser>
        <c:dLbls>
          <c:dLblPos val="outEnd"/>
          <c:showLegendKey val="0"/>
          <c:showVal val="1"/>
          <c:showCatName val="0"/>
          <c:showSerName val="0"/>
          <c:showPercent val="0"/>
          <c:showBubbleSize val="0"/>
        </c:dLbls>
        <c:gapWidth val="219"/>
        <c:overlap val="-27"/>
        <c:axId val="1492240287"/>
        <c:axId val="1549049087"/>
      </c:barChart>
      <c:catAx>
        <c:axId val="14922402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49049087"/>
        <c:crosses val="autoZero"/>
        <c:auto val="1"/>
        <c:lblAlgn val="ctr"/>
        <c:lblOffset val="100"/>
        <c:noMultiLvlLbl val="0"/>
      </c:catAx>
      <c:valAx>
        <c:axId val="1549049087"/>
        <c:scaling>
          <c:orientation val="minMax"/>
        </c:scaling>
        <c:delete val="1"/>
        <c:axPos val="l"/>
        <c:numFmt formatCode="General" sourceLinked="1"/>
        <c:majorTickMark val="none"/>
        <c:minorTickMark val="none"/>
        <c:tickLblPos val="nextTo"/>
        <c:crossAx val="1492240287"/>
        <c:crosses val="autoZero"/>
        <c:crossBetween val="between"/>
      </c:valAx>
      <c:spPr>
        <a:noFill/>
        <a:ln>
          <a:noFill/>
        </a:ln>
        <a:effectLst/>
      </c:spPr>
    </c:plotArea>
    <c:legend>
      <c:legendPos val="b"/>
      <c:layout>
        <c:manualLayout>
          <c:xMode val="edge"/>
          <c:yMode val="edge"/>
          <c:x val="5.0724637681159424E-2"/>
          <c:y val="0.89064902764143716"/>
          <c:w val="0.89613526570048307"/>
          <c:h val="8.4963276354458064E-2"/>
        </c:manualLayout>
      </c:layout>
      <c:overlay val="0"/>
      <c:spPr>
        <a:noFill/>
        <a:ln>
          <a:noFill/>
        </a:ln>
        <a:effectLst/>
      </c:spPr>
      <c:txPr>
        <a:bodyPr rot="0" spcFirstLastPara="1" vertOverflow="ellipsis" vert="horz" wrap="square" anchor="ctr" anchorCtr="1"/>
        <a:lstStyle/>
        <a:p>
          <a:pPr algn="just">
            <a:defRPr sz="14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(13)'!$C$7</c:f>
              <c:strCache>
                <c:ptCount val="1"/>
                <c:pt idx="0">
                  <c:v>Imposing a national stay at home order for as long as it takes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(13)'!$D$6:$G$6</c:f>
              <c:strCache>
                <c:ptCount val="4"/>
                <c:pt idx="0">
                  <c:v>African American</c:v>
                </c:pt>
                <c:pt idx="1">
                  <c:v>Asian American</c:v>
                </c:pt>
                <c:pt idx="2">
                  <c:v>Latinx</c:v>
                </c:pt>
                <c:pt idx="3">
                  <c:v>White</c:v>
                </c:pt>
              </c:strCache>
            </c:strRef>
          </c:cat>
          <c:val>
            <c:numRef>
              <c:f>'Sheet352 (13)'!$D$7:$G$7</c:f>
              <c:numCache>
                <c:formatCode>General</c:formatCode>
                <c:ptCount val="4"/>
                <c:pt idx="0">
                  <c:v>79</c:v>
                </c:pt>
                <c:pt idx="1">
                  <c:v>87</c:v>
                </c:pt>
                <c:pt idx="2">
                  <c:v>82</c:v>
                </c:pt>
                <c:pt idx="3">
                  <c:v>79</c:v>
                </c:pt>
              </c:numCache>
            </c:numRef>
          </c:val>
          <c:extLst>
            <c:ext xmlns:c16="http://schemas.microsoft.com/office/drawing/2014/chart" uri="{C3380CC4-5D6E-409C-BE32-E72D297353CC}">
              <c16:uniqueId val="{00000000-3EC2-224E-A0B2-D28A578E740D}"/>
            </c:ext>
          </c:extLst>
        </c:ser>
        <c:ser>
          <c:idx val="1"/>
          <c:order val="1"/>
          <c:tx>
            <c:strRef>
              <c:f>'Sheet352 (13)'!$C$8</c:f>
              <c:strCache>
                <c:ptCount val="1"/>
                <c:pt idx="0">
                  <c:v>Beginning to open up the country and allowing more people to go back to work</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(13)'!$D$6:$G$6</c:f>
              <c:strCache>
                <c:ptCount val="4"/>
                <c:pt idx="0">
                  <c:v>African American</c:v>
                </c:pt>
                <c:pt idx="1">
                  <c:v>Asian American</c:v>
                </c:pt>
                <c:pt idx="2">
                  <c:v>Latinx</c:v>
                </c:pt>
                <c:pt idx="3">
                  <c:v>White</c:v>
                </c:pt>
              </c:strCache>
            </c:strRef>
          </c:cat>
          <c:val>
            <c:numRef>
              <c:f>'Sheet352 (13)'!$D$8:$G$8</c:f>
              <c:numCache>
                <c:formatCode>General</c:formatCode>
                <c:ptCount val="4"/>
                <c:pt idx="0">
                  <c:v>21</c:v>
                </c:pt>
                <c:pt idx="1">
                  <c:v>12</c:v>
                </c:pt>
                <c:pt idx="2">
                  <c:v>17</c:v>
                </c:pt>
                <c:pt idx="3">
                  <c:v>20</c:v>
                </c:pt>
              </c:numCache>
            </c:numRef>
          </c:val>
          <c:extLst>
            <c:ext xmlns:c16="http://schemas.microsoft.com/office/drawing/2014/chart" uri="{C3380CC4-5D6E-409C-BE32-E72D297353CC}">
              <c16:uniqueId val="{00000001-3EC2-224E-A0B2-D28A578E740D}"/>
            </c:ext>
          </c:extLst>
        </c:ser>
        <c:dLbls>
          <c:dLblPos val="outEnd"/>
          <c:showLegendKey val="0"/>
          <c:showVal val="1"/>
          <c:showCatName val="0"/>
          <c:showSerName val="0"/>
          <c:showPercent val="0"/>
          <c:showBubbleSize val="0"/>
        </c:dLbls>
        <c:gapWidth val="219"/>
        <c:overlap val="-27"/>
        <c:axId val="1588478176"/>
        <c:axId val="1588479808"/>
      </c:barChart>
      <c:catAx>
        <c:axId val="15884781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88479808"/>
        <c:crosses val="autoZero"/>
        <c:auto val="1"/>
        <c:lblAlgn val="ctr"/>
        <c:lblOffset val="100"/>
        <c:noMultiLvlLbl val="0"/>
      </c:catAx>
      <c:valAx>
        <c:axId val="1588479808"/>
        <c:scaling>
          <c:orientation val="minMax"/>
        </c:scaling>
        <c:delete val="1"/>
        <c:axPos val="l"/>
        <c:numFmt formatCode="General" sourceLinked="1"/>
        <c:majorTickMark val="none"/>
        <c:minorTickMark val="none"/>
        <c:tickLblPos val="nextTo"/>
        <c:crossAx val="15884781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85024154589372E-2"/>
          <c:y val="2.7064071331360517E-2"/>
          <c:w val="0.97342995169082125"/>
          <c:h val="0.75554731127072305"/>
        </c:manualLayout>
      </c:layout>
      <c:barChart>
        <c:barDir val="col"/>
        <c:grouping val="clustered"/>
        <c:varyColors val="0"/>
        <c:ser>
          <c:idx val="0"/>
          <c:order val="0"/>
          <c:tx>
            <c:strRef>
              <c:f>'Sheet352 (14)'!$C$7</c:f>
              <c:strCache>
                <c:ptCount val="1"/>
                <c:pt idx="0">
                  <c:v> I have reliable WiFi access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(14)'!$D$6:$G$6</c:f>
              <c:strCache>
                <c:ptCount val="4"/>
                <c:pt idx="0">
                  <c:v>African American</c:v>
                </c:pt>
                <c:pt idx="1">
                  <c:v>Asian American</c:v>
                </c:pt>
                <c:pt idx="2">
                  <c:v>Latinx</c:v>
                </c:pt>
                <c:pt idx="3">
                  <c:v>White</c:v>
                </c:pt>
              </c:strCache>
            </c:strRef>
          </c:cat>
          <c:val>
            <c:numRef>
              <c:f>'Sheet352 (14)'!$D$7:$G$7</c:f>
              <c:numCache>
                <c:formatCode>General</c:formatCode>
                <c:ptCount val="4"/>
                <c:pt idx="0">
                  <c:v>77</c:v>
                </c:pt>
                <c:pt idx="1">
                  <c:v>85</c:v>
                </c:pt>
                <c:pt idx="2">
                  <c:v>75</c:v>
                </c:pt>
                <c:pt idx="3">
                  <c:v>82</c:v>
                </c:pt>
              </c:numCache>
            </c:numRef>
          </c:val>
          <c:extLst>
            <c:ext xmlns:c16="http://schemas.microsoft.com/office/drawing/2014/chart" uri="{C3380CC4-5D6E-409C-BE32-E72D297353CC}">
              <c16:uniqueId val="{00000000-1040-3D49-A49B-E304EB390480}"/>
            </c:ext>
          </c:extLst>
        </c:ser>
        <c:ser>
          <c:idx val="1"/>
          <c:order val="1"/>
          <c:tx>
            <c:strRef>
              <c:f>'Sheet352 (14)'!$C$8</c:f>
              <c:strCache>
                <c:ptCount val="1"/>
                <c:pt idx="0">
                  <c:v> I have some WiFi access but it is not reliable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(14)'!$D$6:$G$6</c:f>
              <c:strCache>
                <c:ptCount val="4"/>
                <c:pt idx="0">
                  <c:v>African American</c:v>
                </c:pt>
                <c:pt idx="1">
                  <c:v>Asian American</c:v>
                </c:pt>
                <c:pt idx="2">
                  <c:v>Latinx</c:v>
                </c:pt>
                <c:pt idx="3">
                  <c:v>White</c:v>
                </c:pt>
              </c:strCache>
            </c:strRef>
          </c:cat>
          <c:val>
            <c:numRef>
              <c:f>'Sheet352 (14)'!$D$8:$G$8</c:f>
              <c:numCache>
                <c:formatCode>General</c:formatCode>
                <c:ptCount val="4"/>
                <c:pt idx="0">
                  <c:v>14</c:v>
                </c:pt>
                <c:pt idx="1">
                  <c:v>11</c:v>
                </c:pt>
                <c:pt idx="2">
                  <c:v>15</c:v>
                </c:pt>
                <c:pt idx="3">
                  <c:v>10</c:v>
                </c:pt>
              </c:numCache>
            </c:numRef>
          </c:val>
          <c:extLst>
            <c:ext xmlns:c16="http://schemas.microsoft.com/office/drawing/2014/chart" uri="{C3380CC4-5D6E-409C-BE32-E72D297353CC}">
              <c16:uniqueId val="{00000001-1040-3D49-A49B-E304EB390480}"/>
            </c:ext>
          </c:extLst>
        </c:ser>
        <c:ser>
          <c:idx val="2"/>
          <c:order val="2"/>
          <c:tx>
            <c:strRef>
              <c:f>'Sheet352 (14)'!$C$9</c:f>
              <c:strCache>
                <c:ptCount val="1"/>
                <c:pt idx="0">
                  <c:v> I have very little access to WiFi</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(14)'!$D$6:$G$6</c:f>
              <c:strCache>
                <c:ptCount val="4"/>
                <c:pt idx="0">
                  <c:v>African American</c:v>
                </c:pt>
                <c:pt idx="1">
                  <c:v>Asian American</c:v>
                </c:pt>
                <c:pt idx="2">
                  <c:v>Latinx</c:v>
                </c:pt>
                <c:pt idx="3">
                  <c:v>White</c:v>
                </c:pt>
              </c:strCache>
            </c:strRef>
          </c:cat>
          <c:val>
            <c:numRef>
              <c:f>'Sheet352 (14)'!$D$9:$G$9</c:f>
              <c:numCache>
                <c:formatCode>General</c:formatCode>
                <c:ptCount val="4"/>
                <c:pt idx="0">
                  <c:v>5</c:v>
                </c:pt>
                <c:pt idx="1">
                  <c:v>2</c:v>
                </c:pt>
                <c:pt idx="2">
                  <c:v>6</c:v>
                </c:pt>
                <c:pt idx="3">
                  <c:v>3</c:v>
                </c:pt>
              </c:numCache>
            </c:numRef>
          </c:val>
          <c:extLst>
            <c:ext xmlns:c16="http://schemas.microsoft.com/office/drawing/2014/chart" uri="{C3380CC4-5D6E-409C-BE32-E72D297353CC}">
              <c16:uniqueId val="{00000002-1040-3D49-A49B-E304EB390480}"/>
            </c:ext>
          </c:extLst>
        </c:ser>
        <c:ser>
          <c:idx val="3"/>
          <c:order val="3"/>
          <c:tx>
            <c:strRef>
              <c:f>'Sheet352 (14)'!$C$10</c:f>
              <c:strCache>
                <c:ptCount val="1"/>
                <c:pt idx="0">
                  <c:v> I do not have WiFi access</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(14)'!$D$6:$G$6</c:f>
              <c:strCache>
                <c:ptCount val="4"/>
                <c:pt idx="0">
                  <c:v>African American</c:v>
                </c:pt>
                <c:pt idx="1">
                  <c:v>Asian American</c:v>
                </c:pt>
                <c:pt idx="2">
                  <c:v>Latinx</c:v>
                </c:pt>
                <c:pt idx="3">
                  <c:v>White</c:v>
                </c:pt>
              </c:strCache>
            </c:strRef>
          </c:cat>
          <c:val>
            <c:numRef>
              <c:f>'Sheet352 (14)'!$D$10:$G$10</c:f>
              <c:numCache>
                <c:formatCode>General</c:formatCode>
                <c:ptCount val="4"/>
                <c:pt idx="0">
                  <c:v>5</c:v>
                </c:pt>
                <c:pt idx="1">
                  <c:v>2</c:v>
                </c:pt>
                <c:pt idx="2">
                  <c:v>3</c:v>
                </c:pt>
                <c:pt idx="3">
                  <c:v>4</c:v>
                </c:pt>
              </c:numCache>
            </c:numRef>
          </c:val>
          <c:extLst>
            <c:ext xmlns:c16="http://schemas.microsoft.com/office/drawing/2014/chart" uri="{C3380CC4-5D6E-409C-BE32-E72D297353CC}">
              <c16:uniqueId val="{00000003-1040-3D49-A49B-E304EB390480}"/>
            </c:ext>
          </c:extLst>
        </c:ser>
        <c:dLbls>
          <c:dLblPos val="outEnd"/>
          <c:showLegendKey val="0"/>
          <c:showVal val="1"/>
          <c:showCatName val="0"/>
          <c:showSerName val="0"/>
          <c:showPercent val="0"/>
          <c:showBubbleSize val="0"/>
        </c:dLbls>
        <c:gapWidth val="219"/>
        <c:overlap val="-27"/>
        <c:axId val="1587964032"/>
        <c:axId val="1564340960"/>
      </c:barChart>
      <c:catAx>
        <c:axId val="15879640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64340960"/>
        <c:crosses val="autoZero"/>
        <c:auto val="1"/>
        <c:lblAlgn val="ctr"/>
        <c:lblOffset val="100"/>
        <c:noMultiLvlLbl val="0"/>
      </c:catAx>
      <c:valAx>
        <c:axId val="1564340960"/>
        <c:scaling>
          <c:orientation val="minMax"/>
        </c:scaling>
        <c:delete val="1"/>
        <c:axPos val="l"/>
        <c:numFmt formatCode="General" sourceLinked="1"/>
        <c:majorTickMark val="none"/>
        <c:minorTickMark val="none"/>
        <c:tickLblPos val="nextTo"/>
        <c:crossAx val="15879640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Sheet361!$B$6</c:f>
              <c:strCache>
                <c:ptCount val="1"/>
                <c:pt idx="0">
                  <c:v>Yes, me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Sheet361!$C$5:$F$5</c:f>
              <c:strCache>
                <c:ptCount val="4"/>
                <c:pt idx="0">
                  <c:v>African American</c:v>
                </c:pt>
                <c:pt idx="1">
                  <c:v>Asian American</c:v>
                </c:pt>
                <c:pt idx="2">
                  <c:v>Latinx</c:v>
                </c:pt>
                <c:pt idx="3">
                  <c:v>White</c:v>
                </c:pt>
              </c:strCache>
            </c:strRef>
          </c:cat>
          <c:val>
            <c:numRef>
              <c:f>Sheet361!$C$6:$F$6</c:f>
              <c:numCache>
                <c:formatCode>General</c:formatCode>
                <c:ptCount val="4"/>
                <c:pt idx="0">
                  <c:v>23</c:v>
                </c:pt>
                <c:pt idx="1">
                  <c:v>15</c:v>
                </c:pt>
                <c:pt idx="2">
                  <c:v>23</c:v>
                </c:pt>
                <c:pt idx="3">
                  <c:v>21</c:v>
                </c:pt>
              </c:numCache>
            </c:numRef>
          </c:val>
          <c:extLst>
            <c:ext xmlns:c16="http://schemas.microsoft.com/office/drawing/2014/chart" uri="{C3380CC4-5D6E-409C-BE32-E72D297353CC}">
              <c16:uniqueId val="{00000000-F805-AF46-AB69-3FF1DF446E3C}"/>
            </c:ext>
          </c:extLst>
        </c:ser>
        <c:ser>
          <c:idx val="1"/>
          <c:order val="1"/>
          <c:tx>
            <c:strRef>
              <c:f>Sheet361!$B$7</c:f>
              <c:strCache>
                <c:ptCount val="1"/>
                <c:pt idx="0">
                  <c:v>Yes, someone in my household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Sheet361!$C$5:$F$5</c:f>
              <c:strCache>
                <c:ptCount val="4"/>
                <c:pt idx="0">
                  <c:v>African American</c:v>
                </c:pt>
                <c:pt idx="1">
                  <c:v>Asian American</c:v>
                </c:pt>
                <c:pt idx="2">
                  <c:v>Latinx</c:v>
                </c:pt>
                <c:pt idx="3">
                  <c:v>White</c:v>
                </c:pt>
              </c:strCache>
            </c:strRef>
          </c:cat>
          <c:val>
            <c:numRef>
              <c:f>Sheet361!$C$7:$F$7</c:f>
              <c:numCache>
                <c:formatCode>General</c:formatCode>
                <c:ptCount val="4"/>
                <c:pt idx="0">
                  <c:v>20</c:v>
                </c:pt>
                <c:pt idx="1">
                  <c:v>21</c:v>
                </c:pt>
                <c:pt idx="2">
                  <c:v>29</c:v>
                </c:pt>
                <c:pt idx="3">
                  <c:v>20</c:v>
                </c:pt>
              </c:numCache>
            </c:numRef>
          </c:val>
          <c:extLst>
            <c:ext xmlns:c16="http://schemas.microsoft.com/office/drawing/2014/chart" uri="{C3380CC4-5D6E-409C-BE32-E72D297353CC}">
              <c16:uniqueId val="{00000001-F805-AF46-AB69-3FF1DF446E3C}"/>
            </c:ext>
          </c:extLst>
        </c:ser>
        <c:dLbls>
          <c:dLblPos val="outEnd"/>
          <c:showLegendKey val="0"/>
          <c:showVal val="1"/>
          <c:showCatName val="0"/>
          <c:showSerName val="0"/>
          <c:showPercent val="0"/>
          <c:showBubbleSize val="0"/>
        </c:dLbls>
        <c:gapWidth val="219"/>
        <c:overlap val="-27"/>
        <c:axId val="1596165215"/>
        <c:axId val="1596166847"/>
      </c:barChart>
      <c:catAx>
        <c:axId val="15961652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96166847"/>
        <c:crosses val="autoZero"/>
        <c:auto val="1"/>
        <c:lblAlgn val="ctr"/>
        <c:lblOffset val="100"/>
        <c:noMultiLvlLbl val="0"/>
      </c:catAx>
      <c:valAx>
        <c:axId val="1596166847"/>
        <c:scaling>
          <c:orientation val="minMax"/>
        </c:scaling>
        <c:delete val="1"/>
        <c:axPos val="l"/>
        <c:numFmt formatCode="General" sourceLinked="1"/>
        <c:majorTickMark val="none"/>
        <c:minorTickMark val="none"/>
        <c:tickLblPos val="nextTo"/>
        <c:crossAx val="159616521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Sheet362!$B$6</c:f>
              <c:strCache>
                <c:ptCount val="1"/>
                <c:pt idx="0">
                  <c:v>Yes, me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Sheet362!$C$5:$F$5</c:f>
              <c:strCache>
                <c:ptCount val="4"/>
                <c:pt idx="0">
                  <c:v>African American</c:v>
                </c:pt>
                <c:pt idx="1">
                  <c:v>Asian American</c:v>
                </c:pt>
                <c:pt idx="2">
                  <c:v>Latinx</c:v>
                </c:pt>
                <c:pt idx="3">
                  <c:v>White</c:v>
                </c:pt>
              </c:strCache>
            </c:strRef>
          </c:cat>
          <c:val>
            <c:numRef>
              <c:f>Sheet362!$C$6:$F$6</c:f>
              <c:numCache>
                <c:formatCode>General</c:formatCode>
                <c:ptCount val="4"/>
                <c:pt idx="0">
                  <c:v>23</c:v>
                </c:pt>
                <c:pt idx="1">
                  <c:v>22</c:v>
                </c:pt>
                <c:pt idx="2">
                  <c:v>28</c:v>
                </c:pt>
                <c:pt idx="3">
                  <c:v>25</c:v>
                </c:pt>
              </c:numCache>
            </c:numRef>
          </c:val>
          <c:extLst>
            <c:ext xmlns:c16="http://schemas.microsoft.com/office/drawing/2014/chart" uri="{C3380CC4-5D6E-409C-BE32-E72D297353CC}">
              <c16:uniqueId val="{00000000-B1DC-CA48-997D-A4A3151BF68D}"/>
            </c:ext>
          </c:extLst>
        </c:ser>
        <c:ser>
          <c:idx val="1"/>
          <c:order val="1"/>
          <c:tx>
            <c:strRef>
              <c:f>Sheet362!$B$7</c:f>
              <c:strCache>
                <c:ptCount val="1"/>
                <c:pt idx="0">
                  <c:v>Yes, someone in my household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Sheet362!$C$5:$F$5</c:f>
              <c:strCache>
                <c:ptCount val="4"/>
                <c:pt idx="0">
                  <c:v>African American</c:v>
                </c:pt>
                <c:pt idx="1">
                  <c:v>Asian American</c:v>
                </c:pt>
                <c:pt idx="2">
                  <c:v>Latinx</c:v>
                </c:pt>
                <c:pt idx="3">
                  <c:v>White</c:v>
                </c:pt>
              </c:strCache>
            </c:strRef>
          </c:cat>
          <c:val>
            <c:numRef>
              <c:f>Sheet362!$C$7:$F$7</c:f>
              <c:numCache>
                <c:formatCode>General</c:formatCode>
                <c:ptCount val="4"/>
                <c:pt idx="0">
                  <c:v>23</c:v>
                </c:pt>
                <c:pt idx="1">
                  <c:v>21</c:v>
                </c:pt>
                <c:pt idx="2">
                  <c:v>34</c:v>
                </c:pt>
                <c:pt idx="3">
                  <c:v>21</c:v>
                </c:pt>
              </c:numCache>
            </c:numRef>
          </c:val>
          <c:extLst>
            <c:ext xmlns:c16="http://schemas.microsoft.com/office/drawing/2014/chart" uri="{C3380CC4-5D6E-409C-BE32-E72D297353CC}">
              <c16:uniqueId val="{00000001-B1DC-CA48-997D-A4A3151BF68D}"/>
            </c:ext>
          </c:extLst>
        </c:ser>
        <c:dLbls>
          <c:dLblPos val="outEnd"/>
          <c:showLegendKey val="0"/>
          <c:showVal val="1"/>
          <c:showCatName val="0"/>
          <c:showSerName val="0"/>
          <c:showPercent val="0"/>
          <c:showBubbleSize val="0"/>
        </c:dLbls>
        <c:gapWidth val="219"/>
        <c:overlap val="-27"/>
        <c:axId val="1582133999"/>
        <c:axId val="1582135631"/>
      </c:barChart>
      <c:catAx>
        <c:axId val="1582133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82135631"/>
        <c:crosses val="autoZero"/>
        <c:auto val="1"/>
        <c:lblAlgn val="ctr"/>
        <c:lblOffset val="100"/>
        <c:noMultiLvlLbl val="0"/>
      </c:catAx>
      <c:valAx>
        <c:axId val="1582135631"/>
        <c:scaling>
          <c:orientation val="minMax"/>
        </c:scaling>
        <c:delete val="1"/>
        <c:axPos val="l"/>
        <c:numFmt formatCode="General" sourceLinked="1"/>
        <c:majorTickMark val="none"/>
        <c:minorTickMark val="none"/>
        <c:tickLblPos val="nextTo"/>
        <c:crossAx val="1582133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Sheet363!$B$5</c:f>
              <c:strCache>
                <c:ptCount val="1"/>
                <c:pt idx="0">
                  <c:v>Moderate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Sheet363!$C$4:$F$4</c:f>
              <c:strCache>
                <c:ptCount val="4"/>
                <c:pt idx="0">
                  <c:v>African American</c:v>
                </c:pt>
                <c:pt idx="1">
                  <c:v>Asian American</c:v>
                </c:pt>
                <c:pt idx="2">
                  <c:v>Latinx</c:v>
                </c:pt>
                <c:pt idx="3">
                  <c:v>White</c:v>
                </c:pt>
              </c:strCache>
            </c:strRef>
          </c:cat>
          <c:val>
            <c:numRef>
              <c:f>Sheet363!$C$5:$F$5</c:f>
              <c:numCache>
                <c:formatCode>General</c:formatCode>
                <c:ptCount val="4"/>
                <c:pt idx="0">
                  <c:v>37</c:v>
                </c:pt>
                <c:pt idx="1">
                  <c:v>34</c:v>
                </c:pt>
                <c:pt idx="2">
                  <c:v>40</c:v>
                </c:pt>
                <c:pt idx="3">
                  <c:v>37</c:v>
                </c:pt>
              </c:numCache>
            </c:numRef>
          </c:val>
          <c:extLst>
            <c:ext xmlns:c16="http://schemas.microsoft.com/office/drawing/2014/chart" uri="{C3380CC4-5D6E-409C-BE32-E72D297353CC}">
              <c16:uniqueId val="{00000000-6A63-7C41-B0E1-EC45E2498088}"/>
            </c:ext>
          </c:extLst>
        </c:ser>
        <c:ser>
          <c:idx val="1"/>
          <c:order val="1"/>
          <c:tx>
            <c:strRef>
              <c:f>Sheet363!$B$6</c:f>
              <c:strCache>
                <c:ptCount val="1"/>
                <c:pt idx="0">
                  <c:v>Severe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Sheet363!$C$4:$F$4</c:f>
              <c:strCache>
                <c:ptCount val="4"/>
                <c:pt idx="0">
                  <c:v>African American</c:v>
                </c:pt>
                <c:pt idx="1">
                  <c:v>Asian American</c:v>
                </c:pt>
                <c:pt idx="2">
                  <c:v>Latinx</c:v>
                </c:pt>
                <c:pt idx="3">
                  <c:v>White</c:v>
                </c:pt>
              </c:strCache>
            </c:strRef>
          </c:cat>
          <c:val>
            <c:numRef>
              <c:f>Sheet363!$C$6:$F$6</c:f>
              <c:numCache>
                <c:formatCode>General</c:formatCode>
                <c:ptCount val="4"/>
                <c:pt idx="0">
                  <c:v>30</c:v>
                </c:pt>
                <c:pt idx="1">
                  <c:v>29</c:v>
                </c:pt>
                <c:pt idx="2">
                  <c:v>30</c:v>
                </c:pt>
                <c:pt idx="3">
                  <c:v>24</c:v>
                </c:pt>
              </c:numCache>
            </c:numRef>
          </c:val>
          <c:extLst>
            <c:ext xmlns:c16="http://schemas.microsoft.com/office/drawing/2014/chart" uri="{C3380CC4-5D6E-409C-BE32-E72D297353CC}">
              <c16:uniqueId val="{00000001-6A63-7C41-B0E1-EC45E2498088}"/>
            </c:ext>
          </c:extLst>
        </c:ser>
        <c:dLbls>
          <c:dLblPos val="outEnd"/>
          <c:showLegendKey val="0"/>
          <c:showVal val="1"/>
          <c:showCatName val="0"/>
          <c:showSerName val="0"/>
          <c:showPercent val="0"/>
          <c:showBubbleSize val="0"/>
        </c:dLbls>
        <c:gapWidth val="219"/>
        <c:overlap val="-27"/>
        <c:axId val="1580873231"/>
        <c:axId val="1580874863"/>
      </c:barChart>
      <c:catAx>
        <c:axId val="15808732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80874863"/>
        <c:crosses val="autoZero"/>
        <c:auto val="1"/>
        <c:lblAlgn val="ctr"/>
        <c:lblOffset val="100"/>
        <c:noMultiLvlLbl val="0"/>
      </c:catAx>
      <c:valAx>
        <c:axId val="1580874863"/>
        <c:scaling>
          <c:orientation val="minMax"/>
        </c:scaling>
        <c:delete val="1"/>
        <c:axPos val="l"/>
        <c:numFmt formatCode="General" sourceLinked="1"/>
        <c:majorTickMark val="none"/>
        <c:minorTickMark val="none"/>
        <c:tickLblPos val="nextTo"/>
        <c:crossAx val="158087323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Sheet364!$B$6</c:f>
              <c:strCache>
                <c:ptCount val="1"/>
                <c:pt idx="0">
                  <c:v>Moderate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Sheet364!$C$5:$F$5</c:f>
              <c:strCache>
                <c:ptCount val="4"/>
                <c:pt idx="0">
                  <c:v>African American</c:v>
                </c:pt>
                <c:pt idx="1">
                  <c:v>Asian American</c:v>
                </c:pt>
                <c:pt idx="2">
                  <c:v>Latinx</c:v>
                </c:pt>
                <c:pt idx="3">
                  <c:v>White</c:v>
                </c:pt>
              </c:strCache>
            </c:strRef>
          </c:cat>
          <c:val>
            <c:numRef>
              <c:f>Sheet364!$C$6:$F$6</c:f>
              <c:numCache>
                <c:formatCode>General</c:formatCode>
                <c:ptCount val="4"/>
                <c:pt idx="0">
                  <c:v>37</c:v>
                </c:pt>
                <c:pt idx="1">
                  <c:v>44</c:v>
                </c:pt>
                <c:pt idx="2">
                  <c:v>46</c:v>
                </c:pt>
                <c:pt idx="3">
                  <c:v>46</c:v>
                </c:pt>
              </c:numCache>
            </c:numRef>
          </c:val>
          <c:extLst>
            <c:ext xmlns:c16="http://schemas.microsoft.com/office/drawing/2014/chart" uri="{C3380CC4-5D6E-409C-BE32-E72D297353CC}">
              <c16:uniqueId val="{00000000-547F-2646-8983-0E18E3C88507}"/>
            </c:ext>
          </c:extLst>
        </c:ser>
        <c:ser>
          <c:idx val="1"/>
          <c:order val="1"/>
          <c:tx>
            <c:strRef>
              <c:f>Sheet364!$B$7</c:f>
              <c:strCache>
                <c:ptCount val="1"/>
                <c:pt idx="0">
                  <c:v>Severe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Sheet364!$C$5:$F$5</c:f>
              <c:strCache>
                <c:ptCount val="4"/>
                <c:pt idx="0">
                  <c:v>African American</c:v>
                </c:pt>
                <c:pt idx="1">
                  <c:v>Asian American</c:v>
                </c:pt>
                <c:pt idx="2">
                  <c:v>Latinx</c:v>
                </c:pt>
                <c:pt idx="3">
                  <c:v>White</c:v>
                </c:pt>
              </c:strCache>
            </c:strRef>
          </c:cat>
          <c:val>
            <c:numRef>
              <c:f>Sheet364!$C$7:$F$7</c:f>
              <c:numCache>
                <c:formatCode>General</c:formatCode>
                <c:ptCount val="4"/>
                <c:pt idx="0">
                  <c:v>29</c:v>
                </c:pt>
                <c:pt idx="1">
                  <c:v>29</c:v>
                </c:pt>
                <c:pt idx="2">
                  <c:v>24</c:v>
                </c:pt>
                <c:pt idx="3">
                  <c:v>24</c:v>
                </c:pt>
              </c:numCache>
            </c:numRef>
          </c:val>
          <c:extLst>
            <c:ext xmlns:c16="http://schemas.microsoft.com/office/drawing/2014/chart" uri="{C3380CC4-5D6E-409C-BE32-E72D297353CC}">
              <c16:uniqueId val="{00000001-547F-2646-8983-0E18E3C88507}"/>
            </c:ext>
          </c:extLst>
        </c:ser>
        <c:dLbls>
          <c:dLblPos val="outEnd"/>
          <c:showLegendKey val="0"/>
          <c:showVal val="1"/>
          <c:showCatName val="0"/>
          <c:showSerName val="0"/>
          <c:showPercent val="0"/>
          <c:showBubbleSize val="0"/>
        </c:dLbls>
        <c:gapWidth val="219"/>
        <c:overlap val="-27"/>
        <c:axId val="1583820495"/>
        <c:axId val="1583822127"/>
      </c:barChart>
      <c:catAx>
        <c:axId val="15838204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83822127"/>
        <c:crosses val="autoZero"/>
        <c:auto val="1"/>
        <c:lblAlgn val="ctr"/>
        <c:lblOffset val="100"/>
        <c:noMultiLvlLbl val="0"/>
      </c:catAx>
      <c:valAx>
        <c:axId val="1583822127"/>
        <c:scaling>
          <c:orientation val="minMax"/>
        </c:scaling>
        <c:delete val="1"/>
        <c:axPos val="l"/>
        <c:numFmt formatCode="General" sourceLinked="1"/>
        <c:majorTickMark val="none"/>
        <c:minorTickMark val="none"/>
        <c:tickLblPos val="nextTo"/>
        <c:crossAx val="158382049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536640800334741E-2"/>
          <c:y val="3.6008529164611953E-2"/>
          <c:w val="0.94134856784206322"/>
          <c:h val="0.71516553676742822"/>
        </c:manualLayout>
      </c:layout>
      <c:barChart>
        <c:barDir val="col"/>
        <c:grouping val="clustered"/>
        <c:varyColors val="0"/>
        <c:ser>
          <c:idx val="0"/>
          <c:order val="0"/>
          <c:tx>
            <c:strRef>
              <c:f>'Sheet352 (17)'!$C$7</c:f>
              <c:strCache>
                <c:ptCount val="1"/>
                <c:pt idx="0">
                  <c:v> I am seeing how other people are working hard to respond to this crisis and feel inspired by their work and wish I was doing more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(17)'!$D$6:$G$6</c:f>
              <c:strCache>
                <c:ptCount val="4"/>
                <c:pt idx="0">
                  <c:v>African American</c:v>
                </c:pt>
                <c:pt idx="1">
                  <c:v>Asian American</c:v>
                </c:pt>
                <c:pt idx="2">
                  <c:v>Latinx</c:v>
                </c:pt>
                <c:pt idx="3">
                  <c:v>White</c:v>
                </c:pt>
              </c:strCache>
            </c:strRef>
          </c:cat>
          <c:val>
            <c:numRef>
              <c:f>'Sheet352 (17)'!$D$7:$G$7</c:f>
              <c:numCache>
                <c:formatCode>General</c:formatCode>
                <c:ptCount val="4"/>
                <c:pt idx="0">
                  <c:v>33</c:v>
                </c:pt>
                <c:pt idx="1">
                  <c:v>33</c:v>
                </c:pt>
                <c:pt idx="2">
                  <c:v>32</c:v>
                </c:pt>
                <c:pt idx="3">
                  <c:v>34</c:v>
                </c:pt>
              </c:numCache>
            </c:numRef>
          </c:val>
          <c:extLst>
            <c:ext xmlns:c16="http://schemas.microsoft.com/office/drawing/2014/chart" uri="{C3380CC4-5D6E-409C-BE32-E72D297353CC}">
              <c16:uniqueId val="{00000000-E39A-3049-A627-379726E9754D}"/>
            </c:ext>
          </c:extLst>
        </c:ser>
        <c:ser>
          <c:idx val="1"/>
          <c:order val="1"/>
          <c:tx>
            <c:strRef>
              <c:f>'Sheet352 (17)'!$C$8</c:f>
              <c:strCache>
                <c:ptCount val="1"/>
                <c:pt idx="0">
                  <c:v> I am just trying to make it through the pandemic, so I cannot be involved in volunteer work right now</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(17)'!$D$6:$G$6</c:f>
              <c:strCache>
                <c:ptCount val="4"/>
                <c:pt idx="0">
                  <c:v>African American</c:v>
                </c:pt>
                <c:pt idx="1">
                  <c:v>Asian American</c:v>
                </c:pt>
                <c:pt idx="2">
                  <c:v>Latinx</c:v>
                </c:pt>
                <c:pt idx="3">
                  <c:v>White</c:v>
                </c:pt>
              </c:strCache>
            </c:strRef>
          </c:cat>
          <c:val>
            <c:numRef>
              <c:f>'Sheet352 (17)'!$D$8:$G$8</c:f>
              <c:numCache>
                <c:formatCode>General</c:formatCode>
                <c:ptCount val="4"/>
                <c:pt idx="0">
                  <c:v>38</c:v>
                </c:pt>
                <c:pt idx="1">
                  <c:v>45</c:v>
                </c:pt>
                <c:pt idx="2">
                  <c:v>42</c:v>
                </c:pt>
                <c:pt idx="3">
                  <c:v>42</c:v>
                </c:pt>
              </c:numCache>
            </c:numRef>
          </c:val>
          <c:extLst>
            <c:ext xmlns:c16="http://schemas.microsoft.com/office/drawing/2014/chart" uri="{C3380CC4-5D6E-409C-BE32-E72D297353CC}">
              <c16:uniqueId val="{00000001-E39A-3049-A627-379726E9754D}"/>
            </c:ext>
          </c:extLst>
        </c:ser>
        <c:ser>
          <c:idx val="2"/>
          <c:order val="2"/>
          <c:tx>
            <c:strRef>
              <c:f>'Sheet352 (17)'!$C$9</c:f>
              <c:strCache>
                <c:ptCount val="1"/>
                <c:pt idx="0">
                  <c:v> I am engaging in more volunteer activities to support my community and my family</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(17)'!$D$6:$G$6</c:f>
              <c:strCache>
                <c:ptCount val="4"/>
                <c:pt idx="0">
                  <c:v>African American</c:v>
                </c:pt>
                <c:pt idx="1">
                  <c:v>Asian American</c:v>
                </c:pt>
                <c:pt idx="2">
                  <c:v>Latinx</c:v>
                </c:pt>
                <c:pt idx="3">
                  <c:v>White</c:v>
                </c:pt>
              </c:strCache>
            </c:strRef>
          </c:cat>
          <c:val>
            <c:numRef>
              <c:f>'Sheet352 (17)'!$D$9:$G$9</c:f>
              <c:numCache>
                <c:formatCode>General</c:formatCode>
                <c:ptCount val="4"/>
                <c:pt idx="0">
                  <c:v>8</c:v>
                </c:pt>
                <c:pt idx="1">
                  <c:v>7</c:v>
                </c:pt>
                <c:pt idx="2">
                  <c:v>6</c:v>
                </c:pt>
                <c:pt idx="3">
                  <c:v>5</c:v>
                </c:pt>
              </c:numCache>
            </c:numRef>
          </c:val>
          <c:extLst>
            <c:ext xmlns:c16="http://schemas.microsoft.com/office/drawing/2014/chart" uri="{C3380CC4-5D6E-409C-BE32-E72D297353CC}">
              <c16:uniqueId val="{00000002-E39A-3049-A627-379726E9754D}"/>
            </c:ext>
          </c:extLst>
        </c:ser>
        <c:ser>
          <c:idx val="3"/>
          <c:order val="3"/>
          <c:tx>
            <c:strRef>
              <c:f>'Sheet352 (17)'!$C$10</c:f>
              <c:strCache>
                <c:ptCount val="1"/>
                <c:pt idx="0">
                  <c:v> I have not felt the need to do more volunteering during this time.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(17)'!$D$6:$G$6</c:f>
              <c:strCache>
                <c:ptCount val="4"/>
                <c:pt idx="0">
                  <c:v>African American</c:v>
                </c:pt>
                <c:pt idx="1">
                  <c:v>Asian American</c:v>
                </c:pt>
                <c:pt idx="2">
                  <c:v>Latinx</c:v>
                </c:pt>
                <c:pt idx="3">
                  <c:v>White</c:v>
                </c:pt>
              </c:strCache>
            </c:strRef>
          </c:cat>
          <c:val>
            <c:numRef>
              <c:f>'Sheet352 (17)'!$D$10:$G$10</c:f>
              <c:numCache>
                <c:formatCode>General</c:formatCode>
                <c:ptCount val="4"/>
                <c:pt idx="0">
                  <c:v>21</c:v>
                </c:pt>
                <c:pt idx="1">
                  <c:v>14</c:v>
                </c:pt>
                <c:pt idx="2">
                  <c:v>19</c:v>
                </c:pt>
                <c:pt idx="3">
                  <c:v>18</c:v>
                </c:pt>
              </c:numCache>
            </c:numRef>
          </c:val>
          <c:extLst>
            <c:ext xmlns:c16="http://schemas.microsoft.com/office/drawing/2014/chart" uri="{C3380CC4-5D6E-409C-BE32-E72D297353CC}">
              <c16:uniqueId val="{00000003-E39A-3049-A627-379726E9754D}"/>
            </c:ext>
          </c:extLst>
        </c:ser>
        <c:dLbls>
          <c:dLblPos val="outEnd"/>
          <c:showLegendKey val="0"/>
          <c:showVal val="1"/>
          <c:showCatName val="0"/>
          <c:showSerName val="0"/>
          <c:showPercent val="0"/>
          <c:showBubbleSize val="0"/>
        </c:dLbls>
        <c:gapWidth val="219"/>
        <c:overlap val="-27"/>
        <c:axId val="1592386368"/>
        <c:axId val="1592388000"/>
      </c:barChart>
      <c:catAx>
        <c:axId val="15923863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592388000"/>
        <c:crosses val="autoZero"/>
        <c:auto val="1"/>
        <c:lblAlgn val="ctr"/>
        <c:lblOffset val="100"/>
        <c:noMultiLvlLbl val="0"/>
      </c:catAx>
      <c:valAx>
        <c:axId val="1592388000"/>
        <c:scaling>
          <c:orientation val="minMax"/>
        </c:scaling>
        <c:delete val="1"/>
        <c:axPos val="l"/>
        <c:numFmt formatCode="General" sourceLinked="1"/>
        <c:majorTickMark val="none"/>
        <c:minorTickMark val="none"/>
        <c:tickLblPos val="nextTo"/>
        <c:crossAx val="1592386368"/>
        <c:crosses val="autoZero"/>
        <c:crossBetween val="between"/>
      </c:valAx>
      <c:spPr>
        <a:noFill/>
        <a:ln>
          <a:noFill/>
        </a:ln>
        <a:effectLst/>
      </c:spPr>
    </c:plotArea>
    <c:legend>
      <c:legendPos val="b"/>
      <c:layout>
        <c:manualLayout>
          <c:xMode val="edge"/>
          <c:yMode val="edge"/>
          <c:x val="0"/>
          <c:y val="0.83454772537687627"/>
          <c:w val="0.9991715166039028"/>
          <c:h val="0.1654522746231237"/>
        </c:manualLayout>
      </c:layout>
      <c:overlay val="0"/>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solidFill>
            <a:sysClr val="windowText" lastClr="000000"/>
          </a:solidFill>
        </a:defRPr>
      </a:pPr>
      <a:endParaRPr lang="en-US"/>
    </a:p>
  </c:txPr>
  <c:externalData r:id="rId3">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(18)'!$C$7</c:f>
              <c:strCache>
                <c:ptCount val="1"/>
                <c:pt idx="0">
                  <c:v>Strongly agree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(18)'!$D$6:$G$6</c:f>
              <c:strCache>
                <c:ptCount val="4"/>
                <c:pt idx="0">
                  <c:v>African American</c:v>
                </c:pt>
                <c:pt idx="1">
                  <c:v>Asian American</c:v>
                </c:pt>
                <c:pt idx="2">
                  <c:v>Latinx</c:v>
                </c:pt>
                <c:pt idx="3">
                  <c:v>White</c:v>
                </c:pt>
              </c:strCache>
            </c:strRef>
          </c:cat>
          <c:val>
            <c:numRef>
              <c:f>'Sheet352 (18)'!$D$7:$G$7</c:f>
              <c:numCache>
                <c:formatCode>General</c:formatCode>
                <c:ptCount val="4"/>
                <c:pt idx="0">
                  <c:v>43</c:v>
                </c:pt>
                <c:pt idx="1">
                  <c:v>43</c:v>
                </c:pt>
                <c:pt idx="2">
                  <c:v>47</c:v>
                </c:pt>
                <c:pt idx="3">
                  <c:v>42</c:v>
                </c:pt>
              </c:numCache>
            </c:numRef>
          </c:val>
          <c:extLst>
            <c:ext xmlns:c16="http://schemas.microsoft.com/office/drawing/2014/chart" uri="{C3380CC4-5D6E-409C-BE32-E72D297353CC}">
              <c16:uniqueId val="{00000000-9A63-5143-BFA9-2782FECB22A8}"/>
            </c:ext>
          </c:extLst>
        </c:ser>
        <c:ser>
          <c:idx val="1"/>
          <c:order val="1"/>
          <c:tx>
            <c:strRef>
              <c:f>'Sheet352 (18)'!$C$8</c:f>
              <c:strCache>
                <c:ptCount val="1"/>
                <c:pt idx="0">
                  <c:v>Somewhat agree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(18)'!$D$6:$G$6</c:f>
              <c:strCache>
                <c:ptCount val="4"/>
                <c:pt idx="0">
                  <c:v>African American</c:v>
                </c:pt>
                <c:pt idx="1">
                  <c:v>Asian American</c:v>
                </c:pt>
                <c:pt idx="2">
                  <c:v>Latinx</c:v>
                </c:pt>
                <c:pt idx="3">
                  <c:v>White</c:v>
                </c:pt>
              </c:strCache>
            </c:strRef>
          </c:cat>
          <c:val>
            <c:numRef>
              <c:f>'Sheet352 (18)'!$D$8:$G$8</c:f>
              <c:numCache>
                <c:formatCode>General</c:formatCode>
                <c:ptCount val="4"/>
                <c:pt idx="0">
                  <c:v>38</c:v>
                </c:pt>
                <c:pt idx="1">
                  <c:v>44</c:v>
                </c:pt>
                <c:pt idx="2">
                  <c:v>39</c:v>
                </c:pt>
                <c:pt idx="3">
                  <c:v>39</c:v>
                </c:pt>
              </c:numCache>
            </c:numRef>
          </c:val>
          <c:extLst>
            <c:ext xmlns:c16="http://schemas.microsoft.com/office/drawing/2014/chart" uri="{C3380CC4-5D6E-409C-BE32-E72D297353CC}">
              <c16:uniqueId val="{00000001-9A63-5143-BFA9-2782FECB22A8}"/>
            </c:ext>
          </c:extLst>
        </c:ser>
        <c:ser>
          <c:idx val="2"/>
          <c:order val="2"/>
          <c:tx>
            <c:strRef>
              <c:f>'Sheet352 (18)'!$C$9</c:f>
              <c:strCache>
                <c:ptCount val="1"/>
                <c:pt idx="0">
                  <c:v>Somewhat disagree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(18)'!$D$6:$G$6</c:f>
              <c:strCache>
                <c:ptCount val="4"/>
                <c:pt idx="0">
                  <c:v>African American</c:v>
                </c:pt>
                <c:pt idx="1">
                  <c:v>Asian American</c:v>
                </c:pt>
                <c:pt idx="2">
                  <c:v>Latinx</c:v>
                </c:pt>
                <c:pt idx="3">
                  <c:v>White</c:v>
                </c:pt>
              </c:strCache>
            </c:strRef>
          </c:cat>
          <c:val>
            <c:numRef>
              <c:f>'Sheet352 (18)'!$D$9:$G$9</c:f>
              <c:numCache>
                <c:formatCode>General</c:formatCode>
                <c:ptCount val="4"/>
                <c:pt idx="0">
                  <c:v>12</c:v>
                </c:pt>
                <c:pt idx="1">
                  <c:v>9</c:v>
                </c:pt>
                <c:pt idx="2">
                  <c:v>9</c:v>
                </c:pt>
                <c:pt idx="3">
                  <c:v>13</c:v>
                </c:pt>
              </c:numCache>
            </c:numRef>
          </c:val>
          <c:extLst>
            <c:ext xmlns:c16="http://schemas.microsoft.com/office/drawing/2014/chart" uri="{C3380CC4-5D6E-409C-BE32-E72D297353CC}">
              <c16:uniqueId val="{00000002-9A63-5143-BFA9-2782FECB22A8}"/>
            </c:ext>
          </c:extLst>
        </c:ser>
        <c:ser>
          <c:idx val="3"/>
          <c:order val="3"/>
          <c:tx>
            <c:strRef>
              <c:f>'Sheet352 (18)'!$C$10</c:f>
              <c:strCache>
                <c:ptCount val="1"/>
                <c:pt idx="0">
                  <c:v>Strongly disagree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(18)'!$D$6:$G$6</c:f>
              <c:strCache>
                <c:ptCount val="4"/>
                <c:pt idx="0">
                  <c:v>African American</c:v>
                </c:pt>
                <c:pt idx="1">
                  <c:v>Asian American</c:v>
                </c:pt>
                <c:pt idx="2">
                  <c:v>Latinx</c:v>
                </c:pt>
                <c:pt idx="3">
                  <c:v>White</c:v>
                </c:pt>
              </c:strCache>
            </c:strRef>
          </c:cat>
          <c:val>
            <c:numRef>
              <c:f>'Sheet352 (18)'!$D$10:$G$10</c:f>
              <c:numCache>
                <c:formatCode>General</c:formatCode>
                <c:ptCount val="4"/>
                <c:pt idx="0">
                  <c:v>6</c:v>
                </c:pt>
                <c:pt idx="1">
                  <c:v>2</c:v>
                </c:pt>
                <c:pt idx="2">
                  <c:v>6</c:v>
                </c:pt>
                <c:pt idx="3">
                  <c:v>5</c:v>
                </c:pt>
              </c:numCache>
            </c:numRef>
          </c:val>
          <c:extLst>
            <c:ext xmlns:c16="http://schemas.microsoft.com/office/drawing/2014/chart" uri="{C3380CC4-5D6E-409C-BE32-E72D297353CC}">
              <c16:uniqueId val="{00000003-9A63-5143-BFA9-2782FECB22A8}"/>
            </c:ext>
          </c:extLst>
        </c:ser>
        <c:dLbls>
          <c:dLblPos val="outEnd"/>
          <c:showLegendKey val="0"/>
          <c:showVal val="1"/>
          <c:showCatName val="0"/>
          <c:showSerName val="0"/>
          <c:showPercent val="0"/>
          <c:showBubbleSize val="0"/>
        </c:dLbls>
        <c:gapWidth val="219"/>
        <c:overlap val="-27"/>
        <c:axId val="1592974272"/>
        <c:axId val="1593614496"/>
      </c:barChart>
      <c:catAx>
        <c:axId val="15929742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93614496"/>
        <c:crosses val="autoZero"/>
        <c:auto val="1"/>
        <c:lblAlgn val="ctr"/>
        <c:lblOffset val="100"/>
        <c:noMultiLvlLbl val="0"/>
      </c:catAx>
      <c:valAx>
        <c:axId val="1593614496"/>
        <c:scaling>
          <c:orientation val="minMax"/>
        </c:scaling>
        <c:delete val="1"/>
        <c:axPos val="l"/>
        <c:numFmt formatCode="General" sourceLinked="1"/>
        <c:majorTickMark val="none"/>
        <c:minorTickMark val="none"/>
        <c:tickLblPos val="nextTo"/>
        <c:crossAx val="15929742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(19)'!$C$7</c:f>
              <c:strCache>
                <c:ptCount val="1"/>
                <c:pt idx="0">
                  <c:v>A few weeks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(19)'!$D$6:$G$6</c:f>
              <c:strCache>
                <c:ptCount val="4"/>
                <c:pt idx="0">
                  <c:v>African American</c:v>
                </c:pt>
                <c:pt idx="1">
                  <c:v>Asian American</c:v>
                </c:pt>
                <c:pt idx="2">
                  <c:v>Latinx</c:v>
                </c:pt>
                <c:pt idx="3">
                  <c:v>White</c:v>
                </c:pt>
              </c:strCache>
            </c:strRef>
          </c:cat>
          <c:val>
            <c:numRef>
              <c:f>'Sheet352 (19)'!$D$7:$G$7</c:f>
              <c:numCache>
                <c:formatCode>General</c:formatCode>
                <c:ptCount val="4"/>
                <c:pt idx="0">
                  <c:v>7</c:v>
                </c:pt>
                <c:pt idx="1">
                  <c:v>1</c:v>
                </c:pt>
                <c:pt idx="2">
                  <c:v>5</c:v>
                </c:pt>
                <c:pt idx="3">
                  <c:v>2</c:v>
                </c:pt>
              </c:numCache>
            </c:numRef>
          </c:val>
          <c:extLst>
            <c:ext xmlns:c16="http://schemas.microsoft.com/office/drawing/2014/chart" uri="{C3380CC4-5D6E-409C-BE32-E72D297353CC}">
              <c16:uniqueId val="{00000000-74A8-D643-9B66-C70BAFDDDC35}"/>
            </c:ext>
          </c:extLst>
        </c:ser>
        <c:ser>
          <c:idx val="1"/>
          <c:order val="1"/>
          <c:tx>
            <c:strRef>
              <c:f>'Sheet352 (19)'!$C$8</c:f>
              <c:strCache>
                <c:ptCount val="1"/>
                <c:pt idx="0">
                  <c:v>1-2 months</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(19)'!$D$6:$G$6</c:f>
              <c:strCache>
                <c:ptCount val="4"/>
                <c:pt idx="0">
                  <c:v>African American</c:v>
                </c:pt>
                <c:pt idx="1">
                  <c:v>Asian American</c:v>
                </c:pt>
                <c:pt idx="2">
                  <c:v>Latinx</c:v>
                </c:pt>
                <c:pt idx="3">
                  <c:v>White</c:v>
                </c:pt>
              </c:strCache>
            </c:strRef>
          </c:cat>
          <c:val>
            <c:numRef>
              <c:f>'Sheet352 (19)'!$D$8:$G$8</c:f>
              <c:numCache>
                <c:formatCode>General</c:formatCode>
                <c:ptCount val="4"/>
                <c:pt idx="0">
                  <c:v>22</c:v>
                </c:pt>
                <c:pt idx="1">
                  <c:v>17</c:v>
                </c:pt>
                <c:pt idx="2">
                  <c:v>23</c:v>
                </c:pt>
                <c:pt idx="3">
                  <c:v>24</c:v>
                </c:pt>
              </c:numCache>
            </c:numRef>
          </c:val>
          <c:extLst>
            <c:ext xmlns:c16="http://schemas.microsoft.com/office/drawing/2014/chart" uri="{C3380CC4-5D6E-409C-BE32-E72D297353CC}">
              <c16:uniqueId val="{00000001-74A8-D643-9B66-C70BAFDDDC35}"/>
            </c:ext>
          </c:extLst>
        </c:ser>
        <c:ser>
          <c:idx val="2"/>
          <c:order val="2"/>
          <c:tx>
            <c:strRef>
              <c:f>'Sheet352 (19)'!$C$9</c:f>
              <c:strCache>
                <c:ptCount val="1"/>
                <c:pt idx="0">
                  <c:v>3 months to a year</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(19)'!$D$6:$G$6</c:f>
              <c:strCache>
                <c:ptCount val="4"/>
                <c:pt idx="0">
                  <c:v>African American</c:v>
                </c:pt>
                <c:pt idx="1">
                  <c:v>Asian American</c:v>
                </c:pt>
                <c:pt idx="2">
                  <c:v>Latinx</c:v>
                </c:pt>
                <c:pt idx="3">
                  <c:v>White</c:v>
                </c:pt>
              </c:strCache>
            </c:strRef>
          </c:cat>
          <c:val>
            <c:numRef>
              <c:f>'Sheet352 (19)'!$D$9:$G$9</c:f>
              <c:numCache>
                <c:formatCode>General</c:formatCode>
                <c:ptCount val="4"/>
                <c:pt idx="0">
                  <c:v>42</c:v>
                </c:pt>
                <c:pt idx="1">
                  <c:v>57</c:v>
                </c:pt>
                <c:pt idx="2">
                  <c:v>44</c:v>
                </c:pt>
                <c:pt idx="3">
                  <c:v>51</c:v>
                </c:pt>
              </c:numCache>
            </c:numRef>
          </c:val>
          <c:extLst>
            <c:ext xmlns:c16="http://schemas.microsoft.com/office/drawing/2014/chart" uri="{C3380CC4-5D6E-409C-BE32-E72D297353CC}">
              <c16:uniqueId val="{00000002-74A8-D643-9B66-C70BAFDDDC35}"/>
            </c:ext>
          </c:extLst>
        </c:ser>
        <c:ser>
          <c:idx val="3"/>
          <c:order val="3"/>
          <c:tx>
            <c:strRef>
              <c:f>'Sheet352 (19)'!$C$10</c:f>
              <c:strCache>
                <c:ptCount val="1"/>
                <c:pt idx="0">
                  <c:v>At least a year</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(19)'!$D$6:$G$6</c:f>
              <c:strCache>
                <c:ptCount val="4"/>
                <c:pt idx="0">
                  <c:v>African American</c:v>
                </c:pt>
                <c:pt idx="1">
                  <c:v>Asian American</c:v>
                </c:pt>
                <c:pt idx="2">
                  <c:v>Latinx</c:v>
                </c:pt>
                <c:pt idx="3">
                  <c:v>White</c:v>
                </c:pt>
              </c:strCache>
            </c:strRef>
          </c:cat>
          <c:val>
            <c:numRef>
              <c:f>'Sheet352 (19)'!$D$10:$G$10</c:f>
              <c:numCache>
                <c:formatCode>General</c:formatCode>
                <c:ptCount val="4"/>
                <c:pt idx="0">
                  <c:v>21</c:v>
                </c:pt>
                <c:pt idx="1">
                  <c:v>20</c:v>
                </c:pt>
                <c:pt idx="2">
                  <c:v>20</c:v>
                </c:pt>
                <c:pt idx="3">
                  <c:v>18</c:v>
                </c:pt>
              </c:numCache>
            </c:numRef>
          </c:val>
          <c:extLst>
            <c:ext xmlns:c16="http://schemas.microsoft.com/office/drawing/2014/chart" uri="{C3380CC4-5D6E-409C-BE32-E72D297353CC}">
              <c16:uniqueId val="{00000003-74A8-D643-9B66-C70BAFDDDC35}"/>
            </c:ext>
          </c:extLst>
        </c:ser>
        <c:ser>
          <c:idx val="4"/>
          <c:order val="4"/>
          <c:tx>
            <c:strRef>
              <c:f>'Sheet352 (19)'!$C$11</c:f>
              <c:strCache>
                <c:ptCount val="1"/>
                <c:pt idx="0">
                  <c:v>Never</c:v>
                </c:pt>
              </c:strCache>
            </c:strRef>
          </c:tx>
          <c:spPr>
            <a:solidFill>
              <a:srgbClr val="FF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(19)'!$D$6:$G$6</c:f>
              <c:strCache>
                <c:ptCount val="4"/>
                <c:pt idx="0">
                  <c:v>African American</c:v>
                </c:pt>
                <c:pt idx="1">
                  <c:v>Asian American</c:v>
                </c:pt>
                <c:pt idx="2">
                  <c:v>Latinx</c:v>
                </c:pt>
                <c:pt idx="3">
                  <c:v>White</c:v>
                </c:pt>
              </c:strCache>
            </c:strRef>
          </c:cat>
          <c:val>
            <c:numRef>
              <c:f>'Sheet352 (19)'!$D$11:$G$11</c:f>
              <c:numCache>
                <c:formatCode>General</c:formatCode>
                <c:ptCount val="4"/>
                <c:pt idx="0">
                  <c:v>7</c:v>
                </c:pt>
                <c:pt idx="1">
                  <c:v>3</c:v>
                </c:pt>
                <c:pt idx="2">
                  <c:v>6</c:v>
                </c:pt>
                <c:pt idx="3">
                  <c:v>5</c:v>
                </c:pt>
              </c:numCache>
            </c:numRef>
          </c:val>
          <c:extLst>
            <c:ext xmlns:c16="http://schemas.microsoft.com/office/drawing/2014/chart" uri="{C3380CC4-5D6E-409C-BE32-E72D297353CC}">
              <c16:uniqueId val="{00000004-74A8-D643-9B66-C70BAFDDDC35}"/>
            </c:ext>
          </c:extLst>
        </c:ser>
        <c:dLbls>
          <c:dLblPos val="outEnd"/>
          <c:showLegendKey val="0"/>
          <c:showVal val="1"/>
          <c:showCatName val="0"/>
          <c:showSerName val="0"/>
          <c:showPercent val="0"/>
          <c:showBubbleSize val="0"/>
        </c:dLbls>
        <c:gapWidth val="219"/>
        <c:overlap val="-27"/>
        <c:axId val="1089528352"/>
        <c:axId val="1591631888"/>
      </c:barChart>
      <c:catAx>
        <c:axId val="1089528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91631888"/>
        <c:crosses val="autoZero"/>
        <c:auto val="1"/>
        <c:lblAlgn val="ctr"/>
        <c:lblOffset val="100"/>
        <c:noMultiLvlLbl val="0"/>
      </c:catAx>
      <c:valAx>
        <c:axId val="1591631888"/>
        <c:scaling>
          <c:orientation val="minMax"/>
        </c:scaling>
        <c:delete val="1"/>
        <c:axPos val="l"/>
        <c:numFmt formatCode="General" sourceLinked="1"/>
        <c:majorTickMark val="none"/>
        <c:minorTickMark val="none"/>
        <c:tickLblPos val="nextTo"/>
        <c:crossAx val="108952835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(20)'!$C$7</c:f>
              <c:strCache>
                <c:ptCount val="1"/>
                <c:pt idx="0">
                  <c:v>Very concerned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(20)'!$D$6:$G$6</c:f>
              <c:strCache>
                <c:ptCount val="4"/>
                <c:pt idx="0">
                  <c:v>African American</c:v>
                </c:pt>
                <c:pt idx="1">
                  <c:v>Asian American</c:v>
                </c:pt>
                <c:pt idx="2">
                  <c:v>Latinx</c:v>
                </c:pt>
                <c:pt idx="3">
                  <c:v>White</c:v>
                </c:pt>
              </c:strCache>
            </c:strRef>
          </c:cat>
          <c:val>
            <c:numRef>
              <c:f>'Sheet352 (20)'!$D$7:$G$7</c:f>
              <c:numCache>
                <c:formatCode>General</c:formatCode>
                <c:ptCount val="4"/>
                <c:pt idx="0">
                  <c:v>34</c:v>
                </c:pt>
                <c:pt idx="1">
                  <c:v>28</c:v>
                </c:pt>
                <c:pt idx="2">
                  <c:v>30</c:v>
                </c:pt>
                <c:pt idx="3">
                  <c:v>25</c:v>
                </c:pt>
              </c:numCache>
            </c:numRef>
          </c:val>
          <c:extLst>
            <c:ext xmlns:c16="http://schemas.microsoft.com/office/drawing/2014/chart" uri="{C3380CC4-5D6E-409C-BE32-E72D297353CC}">
              <c16:uniqueId val="{00000000-BEE8-C948-9313-2F951095D0C7}"/>
            </c:ext>
          </c:extLst>
        </c:ser>
        <c:ser>
          <c:idx val="1"/>
          <c:order val="1"/>
          <c:tx>
            <c:strRef>
              <c:f>'Sheet352 (20)'!$C$8</c:f>
              <c:strCache>
                <c:ptCount val="1"/>
                <c:pt idx="0">
                  <c:v>Somewhat concerned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(20)'!$D$6:$G$6</c:f>
              <c:strCache>
                <c:ptCount val="4"/>
                <c:pt idx="0">
                  <c:v>African American</c:v>
                </c:pt>
                <c:pt idx="1">
                  <c:v>Asian American</c:v>
                </c:pt>
                <c:pt idx="2">
                  <c:v>Latinx</c:v>
                </c:pt>
                <c:pt idx="3">
                  <c:v>White</c:v>
                </c:pt>
              </c:strCache>
            </c:strRef>
          </c:cat>
          <c:val>
            <c:numRef>
              <c:f>'Sheet352 (20)'!$D$8:$G$8</c:f>
              <c:numCache>
                <c:formatCode>General</c:formatCode>
                <c:ptCount val="4"/>
                <c:pt idx="0">
                  <c:v>23</c:v>
                </c:pt>
                <c:pt idx="1">
                  <c:v>35</c:v>
                </c:pt>
                <c:pt idx="2">
                  <c:v>27</c:v>
                </c:pt>
                <c:pt idx="3">
                  <c:v>30</c:v>
                </c:pt>
              </c:numCache>
            </c:numRef>
          </c:val>
          <c:extLst>
            <c:ext xmlns:c16="http://schemas.microsoft.com/office/drawing/2014/chart" uri="{C3380CC4-5D6E-409C-BE32-E72D297353CC}">
              <c16:uniqueId val="{00000001-BEE8-C948-9313-2F951095D0C7}"/>
            </c:ext>
          </c:extLst>
        </c:ser>
        <c:ser>
          <c:idx val="2"/>
          <c:order val="2"/>
          <c:tx>
            <c:strRef>
              <c:f>'Sheet352 (20)'!$C$9</c:f>
              <c:strCache>
                <c:ptCount val="1"/>
                <c:pt idx="0">
                  <c:v>A little concerned</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(20)'!$D$6:$G$6</c:f>
              <c:strCache>
                <c:ptCount val="4"/>
                <c:pt idx="0">
                  <c:v>African American</c:v>
                </c:pt>
                <c:pt idx="1">
                  <c:v>Asian American</c:v>
                </c:pt>
                <c:pt idx="2">
                  <c:v>Latinx</c:v>
                </c:pt>
                <c:pt idx="3">
                  <c:v>White</c:v>
                </c:pt>
              </c:strCache>
            </c:strRef>
          </c:cat>
          <c:val>
            <c:numRef>
              <c:f>'Sheet352 (20)'!$D$9:$G$9</c:f>
              <c:numCache>
                <c:formatCode>General</c:formatCode>
                <c:ptCount val="4"/>
                <c:pt idx="0">
                  <c:v>23</c:v>
                </c:pt>
                <c:pt idx="1">
                  <c:v>26</c:v>
                </c:pt>
                <c:pt idx="2">
                  <c:v>23</c:v>
                </c:pt>
                <c:pt idx="3">
                  <c:v>27</c:v>
                </c:pt>
              </c:numCache>
            </c:numRef>
          </c:val>
          <c:extLst>
            <c:ext xmlns:c16="http://schemas.microsoft.com/office/drawing/2014/chart" uri="{C3380CC4-5D6E-409C-BE32-E72D297353CC}">
              <c16:uniqueId val="{00000002-BEE8-C948-9313-2F951095D0C7}"/>
            </c:ext>
          </c:extLst>
        </c:ser>
        <c:ser>
          <c:idx val="3"/>
          <c:order val="3"/>
          <c:tx>
            <c:strRef>
              <c:f>'Sheet352 (20)'!$C$10</c:f>
              <c:strCache>
                <c:ptCount val="1"/>
                <c:pt idx="0">
                  <c:v>Not concerned at all</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(20)'!$D$6:$G$6</c:f>
              <c:strCache>
                <c:ptCount val="4"/>
                <c:pt idx="0">
                  <c:v>African American</c:v>
                </c:pt>
                <c:pt idx="1">
                  <c:v>Asian American</c:v>
                </c:pt>
                <c:pt idx="2">
                  <c:v>Latinx</c:v>
                </c:pt>
                <c:pt idx="3">
                  <c:v>White</c:v>
                </c:pt>
              </c:strCache>
            </c:strRef>
          </c:cat>
          <c:val>
            <c:numRef>
              <c:f>'Sheet352 (20)'!$D$10:$G$10</c:f>
              <c:numCache>
                <c:formatCode>General</c:formatCode>
                <c:ptCount val="4"/>
                <c:pt idx="0">
                  <c:v>19</c:v>
                </c:pt>
                <c:pt idx="1">
                  <c:v>10</c:v>
                </c:pt>
                <c:pt idx="2">
                  <c:v>18</c:v>
                </c:pt>
                <c:pt idx="3">
                  <c:v>16</c:v>
                </c:pt>
              </c:numCache>
            </c:numRef>
          </c:val>
          <c:extLst>
            <c:ext xmlns:c16="http://schemas.microsoft.com/office/drawing/2014/chart" uri="{C3380CC4-5D6E-409C-BE32-E72D297353CC}">
              <c16:uniqueId val="{00000003-BEE8-C948-9313-2F951095D0C7}"/>
            </c:ext>
          </c:extLst>
        </c:ser>
        <c:dLbls>
          <c:dLblPos val="outEnd"/>
          <c:showLegendKey val="0"/>
          <c:showVal val="1"/>
          <c:showCatName val="0"/>
          <c:showSerName val="0"/>
          <c:showPercent val="0"/>
          <c:showBubbleSize val="0"/>
        </c:dLbls>
        <c:gapWidth val="219"/>
        <c:overlap val="-27"/>
        <c:axId val="1591494192"/>
        <c:axId val="1591413632"/>
      </c:barChart>
      <c:catAx>
        <c:axId val="1591494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91413632"/>
        <c:crosses val="autoZero"/>
        <c:auto val="1"/>
        <c:lblAlgn val="ctr"/>
        <c:lblOffset val="100"/>
        <c:noMultiLvlLbl val="0"/>
      </c:catAx>
      <c:valAx>
        <c:axId val="1591413632"/>
        <c:scaling>
          <c:orientation val="minMax"/>
        </c:scaling>
        <c:delete val="1"/>
        <c:axPos val="l"/>
        <c:numFmt formatCode="General" sourceLinked="1"/>
        <c:majorTickMark val="none"/>
        <c:minorTickMark val="none"/>
        <c:tickLblPos val="nextTo"/>
        <c:crossAx val="15914941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Sheet365!$B$6</c:f>
              <c:strCache>
                <c:ptCount val="1"/>
                <c:pt idx="0">
                  <c:v>More likely to impact poor people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Sheet365!$C$5:$F$5</c:f>
              <c:strCache>
                <c:ptCount val="4"/>
                <c:pt idx="0">
                  <c:v>African American</c:v>
                </c:pt>
                <c:pt idx="1">
                  <c:v>Asian American</c:v>
                </c:pt>
                <c:pt idx="2">
                  <c:v>Latinx</c:v>
                </c:pt>
                <c:pt idx="3">
                  <c:v>White</c:v>
                </c:pt>
              </c:strCache>
            </c:strRef>
          </c:cat>
          <c:val>
            <c:numRef>
              <c:f>Sheet365!$C$6:$F$6</c:f>
              <c:numCache>
                <c:formatCode>General</c:formatCode>
                <c:ptCount val="4"/>
                <c:pt idx="0">
                  <c:v>68</c:v>
                </c:pt>
                <c:pt idx="1">
                  <c:v>77</c:v>
                </c:pt>
                <c:pt idx="2">
                  <c:v>70</c:v>
                </c:pt>
                <c:pt idx="3">
                  <c:v>68</c:v>
                </c:pt>
              </c:numCache>
            </c:numRef>
          </c:val>
          <c:extLst>
            <c:ext xmlns:c16="http://schemas.microsoft.com/office/drawing/2014/chart" uri="{C3380CC4-5D6E-409C-BE32-E72D297353CC}">
              <c16:uniqueId val="{00000000-5CA9-7B42-AFE0-3E893A43F2B9}"/>
            </c:ext>
          </c:extLst>
        </c:ser>
        <c:ser>
          <c:idx val="1"/>
          <c:order val="1"/>
          <c:tx>
            <c:strRef>
              <c:f>Sheet365!$B$7</c:f>
              <c:strCache>
                <c:ptCount val="1"/>
                <c:pt idx="0">
                  <c:v>Less likely to impact poor people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Sheet365!$C$5:$F$5</c:f>
              <c:strCache>
                <c:ptCount val="4"/>
                <c:pt idx="0">
                  <c:v>African American</c:v>
                </c:pt>
                <c:pt idx="1">
                  <c:v>Asian American</c:v>
                </c:pt>
                <c:pt idx="2">
                  <c:v>Latinx</c:v>
                </c:pt>
                <c:pt idx="3">
                  <c:v>White</c:v>
                </c:pt>
              </c:strCache>
            </c:strRef>
          </c:cat>
          <c:val>
            <c:numRef>
              <c:f>Sheet365!$C$7:$F$7</c:f>
              <c:numCache>
                <c:formatCode>General</c:formatCode>
                <c:ptCount val="4"/>
                <c:pt idx="0">
                  <c:v>12</c:v>
                </c:pt>
                <c:pt idx="1">
                  <c:v>6</c:v>
                </c:pt>
                <c:pt idx="2">
                  <c:v>11</c:v>
                </c:pt>
                <c:pt idx="3">
                  <c:v>9</c:v>
                </c:pt>
              </c:numCache>
            </c:numRef>
          </c:val>
          <c:extLst>
            <c:ext xmlns:c16="http://schemas.microsoft.com/office/drawing/2014/chart" uri="{C3380CC4-5D6E-409C-BE32-E72D297353CC}">
              <c16:uniqueId val="{00000001-5CA9-7B42-AFE0-3E893A43F2B9}"/>
            </c:ext>
          </c:extLst>
        </c:ser>
        <c:ser>
          <c:idx val="2"/>
          <c:order val="2"/>
          <c:tx>
            <c:strRef>
              <c:f>Sheet365!$B$8</c:f>
              <c:strCache>
                <c:ptCount val="1"/>
                <c:pt idx="0">
                  <c:v>Impact poor people about the same as everyone else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Sheet365!$C$5:$F$5</c:f>
              <c:strCache>
                <c:ptCount val="4"/>
                <c:pt idx="0">
                  <c:v>African American</c:v>
                </c:pt>
                <c:pt idx="1">
                  <c:v>Asian American</c:v>
                </c:pt>
                <c:pt idx="2">
                  <c:v>Latinx</c:v>
                </c:pt>
                <c:pt idx="3">
                  <c:v>White</c:v>
                </c:pt>
              </c:strCache>
            </c:strRef>
          </c:cat>
          <c:val>
            <c:numRef>
              <c:f>Sheet365!$C$8:$F$8</c:f>
              <c:numCache>
                <c:formatCode>General</c:formatCode>
                <c:ptCount val="4"/>
                <c:pt idx="0">
                  <c:v>19</c:v>
                </c:pt>
                <c:pt idx="1">
                  <c:v>15</c:v>
                </c:pt>
                <c:pt idx="2">
                  <c:v>19</c:v>
                </c:pt>
                <c:pt idx="3">
                  <c:v>23</c:v>
                </c:pt>
              </c:numCache>
            </c:numRef>
          </c:val>
          <c:extLst>
            <c:ext xmlns:c16="http://schemas.microsoft.com/office/drawing/2014/chart" uri="{C3380CC4-5D6E-409C-BE32-E72D297353CC}">
              <c16:uniqueId val="{00000002-5CA9-7B42-AFE0-3E893A43F2B9}"/>
            </c:ext>
          </c:extLst>
        </c:ser>
        <c:dLbls>
          <c:dLblPos val="outEnd"/>
          <c:showLegendKey val="0"/>
          <c:showVal val="1"/>
          <c:showCatName val="0"/>
          <c:showSerName val="0"/>
          <c:showPercent val="0"/>
          <c:showBubbleSize val="0"/>
        </c:dLbls>
        <c:gapWidth val="219"/>
        <c:overlap val="-27"/>
        <c:axId val="1598603231"/>
        <c:axId val="1598540927"/>
      </c:barChart>
      <c:catAx>
        <c:axId val="15986032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98540927"/>
        <c:crosses val="autoZero"/>
        <c:auto val="1"/>
        <c:lblAlgn val="ctr"/>
        <c:lblOffset val="100"/>
        <c:noMultiLvlLbl val="0"/>
      </c:catAx>
      <c:valAx>
        <c:axId val="1598540927"/>
        <c:scaling>
          <c:orientation val="minMax"/>
        </c:scaling>
        <c:delete val="1"/>
        <c:axPos val="l"/>
        <c:numFmt formatCode="General" sourceLinked="1"/>
        <c:majorTickMark val="none"/>
        <c:minorTickMark val="none"/>
        <c:tickLblPos val="nextTo"/>
        <c:crossAx val="1598603231"/>
        <c:crosses val="autoZero"/>
        <c:crossBetween val="between"/>
      </c:valAx>
      <c:spPr>
        <a:noFill/>
        <a:ln>
          <a:noFill/>
        </a:ln>
        <a:effectLst/>
      </c:spPr>
    </c:plotArea>
    <c:legend>
      <c:legendPos val="b"/>
      <c:layout>
        <c:manualLayout>
          <c:xMode val="edge"/>
          <c:yMode val="edge"/>
          <c:x val="6.0386473429951688E-2"/>
          <c:y val="0.86532366027390617"/>
          <c:w val="0.93820742515881173"/>
          <c:h val="0.11789253570051048"/>
        </c:manualLayout>
      </c:layout>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85024154589372E-2"/>
          <c:y val="2.6374549183059193E-2"/>
          <c:w val="0.97342995169082125"/>
          <c:h val="0.77056369982251449"/>
        </c:manualLayout>
      </c:layout>
      <c:barChart>
        <c:barDir val="col"/>
        <c:grouping val="clustered"/>
        <c:varyColors val="0"/>
        <c:ser>
          <c:idx val="0"/>
          <c:order val="0"/>
          <c:tx>
            <c:strRef>
              <c:f>Sheet366!$B$6</c:f>
              <c:strCache>
                <c:ptCount val="1"/>
                <c:pt idx="0">
                  <c:v>More likely to impact people of color</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Sheet366!$C$5:$F$5</c:f>
              <c:strCache>
                <c:ptCount val="4"/>
                <c:pt idx="0">
                  <c:v>African American</c:v>
                </c:pt>
                <c:pt idx="1">
                  <c:v>Asian American</c:v>
                </c:pt>
                <c:pt idx="2">
                  <c:v>Latinx</c:v>
                </c:pt>
                <c:pt idx="3">
                  <c:v>White</c:v>
                </c:pt>
              </c:strCache>
            </c:strRef>
          </c:cat>
          <c:val>
            <c:numRef>
              <c:f>Sheet366!$C$6:$F$6</c:f>
              <c:numCache>
                <c:formatCode>General</c:formatCode>
                <c:ptCount val="4"/>
                <c:pt idx="0">
                  <c:v>36</c:v>
                </c:pt>
                <c:pt idx="1">
                  <c:v>56</c:v>
                </c:pt>
                <c:pt idx="2">
                  <c:v>31</c:v>
                </c:pt>
                <c:pt idx="3">
                  <c:v>27</c:v>
                </c:pt>
              </c:numCache>
            </c:numRef>
          </c:val>
          <c:extLst>
            <c:ext xmlns:c16="http://schemas.microsoft.com/office/drawing/2014/chart" uri="{C3380CC4-5D6E-409C-BE32-E72D297353CC}">
              <c16:uniqueId val="{00000000-EF6B-4C40-A32E-2A45ABBD1C75}"/>
            </c:ext>
          </c:extLst>
        </c:ser>
        <c:ser>
          <c:idx val="1"/>
          <c:order val="1"/>
          <c:tx>
            <c:strRef>
              <c:f>Sheet366!$B$7</c:f>
              <c:strCache>
                <c:ptCount val="1"/>
                <c:pt idx="0">
                  <c:v>Less likely to impact people of color</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Sheet366!$C$5:$F$5</c:f>
              <c:strCache>
                <c:ptCount val="4"/>
                <c:pt idx="0">
                  <c:v>African American</c:v>
                </c:pt>
                <c:pt idx="1">
                  <c:v>Asian American</c:v>
                </c:pt>
                <c:pt idx="2">
                  <c:v>Latinx</c:v>
                </c:pt>
                <c:pt idx="3">
                  <c:v>White</c:v>
                </c:pt>
              </c:strCache>
            </c:strRef>
          </c:cat>
          <c:val>
            <c:numRef>
              <c:f>Sheet366!$C$7:$F$7</c:f>
              <c:numCache>
                <c:formatCode>General</c:formatCode>
                <c:ptCount val="4"/>
                <c:pt idx="0">
                  <c:v>16</c:v>
                </c:pt>
                <c:pt idx="1">
                  <c:v>9</c:v>
                </c:pt>
                <c:pt idx="2">
                  <c:v>11</c:v>
                </c:pt>
                <c:pt idx="3">
                  <c:v>10</c:v>
                </c:pt>
              </c:numCache>
            </c:numRef>
          </c:val>
          <c:extLst>
            <c:ext xmlns:c16="http://schemas.microsoft.com/office/drawing/2014/chart" uri="{C3380CC4-5D6E-409C-BE32-E72D297353CC}">
              <c16:uniqueId val="{00000001-EF6B-4C40-A32E-2A45ABBD1C75}"/>
            </c:ext>
          </c:extLst>
        </c:ser>
        <c:ser>
          <c:idx val="2"/>
          <c:order val="2"/>
          <c:tx>
            <c:strRef>
              <c:f>Sheet366!$B$8</c:f>
              <c:strCache>
                <c:ptCount val="1"/>
                <c:pt idx="0">
                  <c:v>Impact people of color about the same as everyone else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Sheet366!$C$5:$F$5</c:f>
              <c:strCache>
                <c:ptCount val="4"/>
                <c:pt idx="0">
                  <c:v>African American</c:v>
                </c:pt>
                <c:pt idx="1">
                  <c:v>Asian American</c:v>
                </c:pt>
                <c:pt idx="2">
                  <c:v>Latinx</c:v>
                </c:pt>
                <c:pt idx="3">
                  <c:v>White</c:v>
                </c:pt>
              </c:strCache>
            </c:strRef>
          </c:cat>
          <c:val>
            <c:numRef>
              <c:f>Sheet366!$C$8:$F$8</c:f>
              <c:numCache>
                <c:formatCode>General</c:formatCode>
                <c:ptCount val="4"/>
                <c:pt idx="0">
                  <c:v>48</c:v>
                </c:pt>
                <c:pt idx="1">
                  <c:v>35</c:v>
                </c:pt>
                <c:pt idx="2">
                  <c:v>57</c:v>
                </c:pt>
                <c:pt idx="3">
                  <c:v>63</c:v>
                </c:pt>
              </c:numCache>
            </c:numRef>
          </c:val>
          <c:extLst>
            <c:ext xmlns:c16="http://schemas.microsoft.com/office/drawing/2014/chart" uri="{C3380CC4-5D6E-409C-BE32-E72D297353CC}">
              <c16:uniqueId val="{00000002-EF6B-4C40-A32E-2A45ABBD1C75}"/>
            </c:ext>
          </c:extLst>
        </c:ser>
        <c:dLbls>
          <c:dLblPos val="outEnd"/>
          <c:showLegendKey val="0"/>
          <c:showVal val="1"/>
          <c:showCatName val="0"/>
          <c:showSerName val="0"/>
          <c:showPercent val="0"/>
          <c:showBubbleSize val="0"/>
        </c:dLbls>
        <c:gapWidth val="219"/>
        <c:overlap val="-27"/>
        <c:axId val="1596480159"/>
        <c:axId val="1596481791"/>
      </c:barChart>
      <c:catAx>
        <c:axId val="15964801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96481791"/>
        <c:crosses val="autoZero"/>
        <c:auto val="1"/>
        <c:lblAlgn val="ctr"/>
        <c:lblOffset val="100"/>
        <c:noMultiLvlLbl val="0"/>
      </c:catAx>
      <c:valAx>
        <c:axId val="1596481791"/>
        <c:scaling>
          <c:orientation val="minMax"/>
        </c:scaling>
        <c:delete val="1"/>
        <c:axPos val="l"/>
        <c:numFmt formatCode="General" sourceLinked="1"/>
        <c:majorTickMark val="none"/>
        <c:minorTickMark val="none"/>
        <c:tickLblPos val="nextTo"/>
        <c:crossAx val="1596480159"/>
        <c:crosses val="autoZero"/>
        <c:crossBetween val="between"/>
      </c:valAx>
      <c:spPr>
        <a:noFill/>
        <a:ln>
          <a:noFill/>
        </a:ln>
        <a:effectLst/>
      </c:spPr>
    </c:plotArea>
    <c:legend>
      <c:legendPos val="b"/>
      <c:layout>
        <c:manualLayout>
          <c:xMode val="edge"/>
          <c:yMode val="edge"/>
          <c:x val="2.8147323975807371E-2"/>
          <c:y val="0.88610046154517097"/>
          <c:w val="0.95457482216896805"/>
          <c:h val="9.7115734429245884E-2"/>
        </c:manualLayout>
      </c:layout>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(21)'!$C$7</c:f>
              <c:strCache>
                <c:ptCount val="1"/>
                <c:pt idx="0">
                  <c:v>Yes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(21)'!$D$6:$G$6</c:f>
              <c:strCache>
                <c:ptCount val="4"/>
                <c:pt idx="0">
                  <c:v>African American</c:v>
                </c:pt>
                <c:pt idx="1">
                  <c:v>Asian American</c:v>
                </c:pt>
                <c:pt idx="2">
                  <c:v>Latinx</c:v>
                </c:pt>
                <c:pt idx="3">
                  <c:v>White</c:v>
                </c:pt>
              </c:strCache>
            </c:strRef>
          </c:cat>
          <c:val>
            <c:numRef>
              <c:f>'Sheet352 (21)'!$D$7:$G$7</c:f>
              <c:numCache>
                <c:formatCode>General</c:formatCode>
                <c:ptCount val="4"/>
                <c:pt idx="0">
                  <c:v>28</c:v>
                </c:pt>
                <c:pt idx="1">
                  <c:v>32</c:v>
                </c:pt>
                <c:pt idx="2">
                  <c:v>20</c:v>
                </c:pt>
                <c:pt idx="3">
                  <c:v>9</c:v>
                </c:pt>
              </c:numCache>
            </c:numRef>
          </c:val>
          <c:extLst>
            <c:ext xmlns:c16="http://schemas.microsoft.com/office/drawing/2014/chart" uri="{C3380CC4-5D6E-409C-BE32-E72D297353CC}">
              <c16:uniqueId val="{00000000-B790-6248-9628-D22D7ABCC7F9}"/>
            </c:ext>
          </c:extLst>
        </c:ser>
        <c:ser>
          <c:idx val="1"/>
          <c:order val="1"/>
          <c:tx>
            <c:strRef>
              <c:f>'Sheet352 (21)'!$C$8</c:f>
              <c:strCache>
                <c:ptCount val="1"/>
                <c:pt idx="0">
                  <c:v>No</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(21)'!$D$6:$G$6</c:f>
              <c:strCache>
                <c:ptCount val="4"/>
                <c:pt idx="0">
                  <c:v>African American</c:v>
                </c:pt>
                <c:pt idx="1">
                  <c:v>Asian American</c:v>
                </c:pt>
                <c:pt idx="2">
                  <c:v>Latinx</c:v>
                </c:pt>
                <c:pt idx="3">
                  <c:v>White</c:v>
                </c:pt>
              </c:strCache>
            </c:strRef>
          </c:cat>
          <c:val>
            <c:numRef>
              <c:f>'Sheet352 (21)'!$D$8:$G$8</c:f>
              <c:numCache>
                <c:formatCode>General</c:formatCode>
                <c:ptCount val="4"/>
                <c:pt idx="0">
                  <c:v>71</c:v>
                </c:pt>
                <c:pt idx="1">
                  <c:v>67</c:v>
                </c:pt>
                <c:pt idx="2">
                  <c:v>80</c:v>
                </c:pt>
                <c:pt idx="3">
                  <c:v>91</c:v>
                </c:pt>
              </c:numCache>
            </c:numRef>
          </c:val>
          <c:extLst>
            <c:ext xmlns:c16="http://schemas.microsoft.com/office/drawing/2014/chart" uri="{C3380CC4-5D6E-409C-BE32-E72D297353CC}">
              <c16:uniqueId val="{00000001-B790-6248-9628-D22D7ABCC7F9}"/>
            </c:ext>
          </c:extLst>
        </c:ser>
        <c:dLbls>
          <c:dLblPos val="outEnd"/>
          <c:showLegendKey val="0"/>
          <c:showVal val="1"/>
          <c:showCatName val="0"/>
          <c:showSerName val="0"/>
          <c:showPercent val="0"/>
          <c:showBubbleSize val="0"/>
        </c:dLbls>
        <c:gapWidth val="219"/>
        <c:overlap val="-27"/>
        <c:axId val="1087768944"/>
        <c:axId val="1088151184"/>
      </c:barChart>
      <c:catAx>
        <c:axId val="10877689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88151184"/>
        <c:crosses val="autoZero"/>
        <c:auto val="1"/>
        <c:lblAlgn val="ctr"/>
        <c:lblOffset val="100"/>
        <c:noMultiLvlLbl val="0"/>
      </c:catAx>
      <c:valAx>
        <c:axId val="1088151184"/>
        <c:scaling>
          <c:orientation val="minMax"/>
        </c:scaling>
        <c:delete val="1"/>
        <c:axPos val="l"/>
        <c:numFmt formatCode="General" sourceLinked="1"/>
        <c:majorTickMark val="none"/>
        <c:minorTickMark val="none"/>
        <c:tickLblPos val="nextTo"/>
        <c:crossAx val="10877689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(22)'!$C$7</c:f>
              <c:strCache>
                <c:ptCount val="1"/>
                <c:pt idx="0">
                  <c:v>Racist</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(22)'!$D$6:$G$6</c:f>
              <c:strCache>
                <c:ptCount val="4"/>
                <c:pt idx="0">
                  <c:v>African American</c:v>
                </c:pt>
                <c:pt idx="1">
                  <c:v>Asian American</c:v>
                </c:pt>
                <c:pt idx="2">
                  <c:v>Latinx</c:v>
                </c:pt>
                <c:pt idx="3">
                  <c:v>White</c:v>
                </c:pt>
              </c:strCache>
            </c:strRef>
          </c:cat>
          <c:val>
            <c:numRef>
              <c:f>'Sheet352 (22)'!$D$7:$G$7</c:f>
              <c:numCache>
                <c:formatCode>General</c:formatCode>
                <c:ptCount val="4"/>
                <c:pt idx="0">
                  <c:v>63</c:v>
                </c:pt>
                <c:pt idx="1">
                  <c:v>73</c:v>
                </c:pt>
                <c:pt idx="2">
                  <c:v>61</c:v>
                </c:pt>
                <c:pt idx="3">
                  <c:v>46</c:v>
                </c:pt>
              </c:numCache>
            </c:numRef>
          </c:val>
          <c:extLst>
            <c:ext xmlns:c16="http://schemas.microsoft.com/office/drawing/2014/chart" uri="{C3380CC4-5D6E-409C-BE32-E72D297353CC}">
              <c16:uniqueId val="{00000000-FF49-1648-B58F-B921D5CDB0CD}"/>
            </c:ext>
          </c:extLst>
        </c:ser>
        <c:ser>
          <c:idx val="1"/>
          <c:order val="1"/>
          <c:tx>
            <c:strRef>
              <c:f>'Sheet352 (22)'!$C$8</c:f>
              <c:strCache>
                <c:ptCount val="1"/>
                <c:pt idx="0">
                  <c:v>Not racist</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(22)'!$D$6:$G$6</c:f>
              <c:strCache>
                <c:ptCount val="4"/>
                <c:pt idx="0">
                  <c:v>African American</c:v>
                </c:pt>
                <c:pt idx="1">
                  <c:v>Asian American</c:v>
                </c:pt>
                <c:pt idx="2">
                  <c:v>Latinx</c:v>
                </c:pt>
                <c:pt idx="3">
                  <c:v>White</c:v>
                </c:pt>
              </c:strCache>
            </c:strRef>
          </c:cat>
          <c:val>
            <c:numRef>
              <c:f>'Sheet352 (22)'!$D$8:$G$8</c:f>
              <c:numCache>
                <c:formatCode>General</c:formatCode>
                <c:ptCount val="4"/>
                <c:pt idx="0">
                  <c:v>36</c:v>
                </c:pt>
                <c:pt idx="1">
                  <c:v>26</c:v>
                </c:pt>
                <c:pt idx="2">
                  <c:v>38</c:v>
                </c:pt>
                <c:pt idx="3">
                  <c:v>53</c:v>
                </c:pt>
              </c:numCache>
            </c:numRef>
          </c:val>
          <c:extLst>
            <c:ext xmlns:c16="http://schemas.microsoft.com/office/drawing/2014/chart" uri="{C3380CC4-5D6E-409C-BE32-E72D297353CC}">
              <c16:uniqueId val="{00000001-FF49-1648-B58F-B921D5CDB0CD}"/>
            </c:ext>
          </c:extLst>
        </c:ser>
        <c:dLbls>
          <c:dLblPos val="outEnd"/>
          <c:showLegendKey val="0"/>
          <c:showVal val="1"/>
          <c:showCatName val="0"/>
          <c:showSerName val="0"/>
          <c:showPercent val="0"/>
          <c:showBubbleSize val="0"/>
        </c:dLbls>
        <c:gapWidth val="219"/>
        <c:overlap val="-27"/>
        <c:axId val="1568598080"/>
        <c:axId val="1568658256"/>
      </c:barChart>
      <c:catAx>
        <c:axId val="1568598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68658256"/>
        <c:crosses val="autoZero"/>
        <c:auto val="1"/>
        <c:lblAlgn val="ctr"/>
        <c:lblOffset val="100"/>
        <c:noMultiLvlLbl val="0"/>
      </c:catAx>
      <c:valAx>
        <c:axId val="1568658256"/>
        <c:scaling>
          <c:orientation val="minMax"/>
        </c:scaling>
        <c:delete val="1"/>
        <c:axPos val="l"/>
        <c:numFmt formatCode="General" sourceLinked="1"/>
        <c:majorTickMark val="none"/>
        <c:minorTickMark val="none"/>
        <c:tickLblPos val="nextTo"/>
        <c:crossAx val="15685980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(23)'!$C$7</c:f>
              <c:strCache>
                <c:ptCount val="1"/>
                <c:pt idx="0">
                  <c:v>Workers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(23)'!$D$6:$G$6</c:f>
              <c:strCache>
                <c:ptCount val="4"/>
                <c:pt idx="0">
                  <c:v>African American</c:v>
                </c:pt>
                <c:pt idx="1">
                  <c:v>Asian American</c:v>
                </c:pt>
                <c:pt idx="2">
                  <c:v>Latinx</c:v>
                </c:pt>
                <c:pt idx="3">
                  <c:v>White</c:v>
                </c:pt>
              </c:strCache>
            </c:strRef>
          </c:cat>
          <c:val>
            <c:numRef>
              <c:f>'Sheet352 (23)'!$D$7:$G$7</c:f>
              <c:numCache>
                <c:formatCode>General</c:formatCode>
                <c:ptCount val="4"/>
                <c:pt idx="0">
                  <c:v>20</c:v>
                </c:pt>
                <c:pt idx="1">
                  <c:v>22</c:v>
                </c:pt>
                <c:pt idx="2">
                  <c:v>20</c:v>
                </c:pt>
                <c:pt idx="3">
                  <c:v>22</c:v>
                </c:pt>
              </c:numCache>
            </c:numRef>
          </c:val>
          <c:extLst>
            <c:ext xmlns:c16="http://schemas.microsoft.com/office/drawing/2014/chart" uri="{C3380CC4-5D6E-409C-BE32-E72D297353CC}">
              <c16:uniqueId val="{00000000-4B58-FB4F-8657-48FA6D352748}"/>
            </c:ext>
          </c:extLst>
        </c:ser>
        <c:ser>
          <c:idx val="1"/>
          <c:order val="1"/>
          <c:tx>
            <c:strRef>
              <c:f>'Sheet352 (23)'!$C$8</c:f>
              <c:strCache>
                <c:ptCount val="1"/>
                <c:pt idx="0">
                  <c:v>Small and medium businesses</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(23)'!$D$6:$G$6</c:f>
              <c:strCache>
                <c:ptCount val="4"/>
                <c:pt idx="0">
                  <c:v>African American</c:v>
                </c:pt>
                <c:pt idx="1">
                  <c:v>Asian American</c:v>
                </c:pt>
                <c:pt idx="2">
                  <c:v>Latinx</c:v>
                </c:pt>
                <c:pt idx="3">
                  <c:v>White</c:v>
                </c:pt>
              </c:strCache>
            </c:strRef>
          </c:cat>
          <c:val>
            <c:numRef>
              <c:f>'Sheet352 (23)'!$D$8:$G$8</c:f>
              <c:numCache>
                <c:formatCode>General</c:formatCode>
                <c:ptCount val="4"/>
                <c:pt idx="0">
                  <c:v>22</c:v>
                </c:pt>
                <c:pt idx="1">
                  <c:v>21</c:v>
                </c:pt>
                <c:pt idx="2">
                  <c:v>21</c:v>
                </c:pt>
                <c:pt idx="3">
                  <c:v>24</c:v>
                </c:pt>
              </c:numCache>
            </c:numRef>
          </c:val>
          <c:extLst>
            <c:ext xmlns:c16="http://schemas.microsoft.com/office/drawing/2014/chart" uri="{C3380CC4-5D6E-409C-BE32-E72D297353CC}">
              <c16:uniqueId val="{00000001-4B58-FB4F-8657-48FA6D352748}"/>
            </c:ext>
          </c:extLst>
        </c:ser>
        <c:ser>
          <c:idx val="2"/>
          <c:order val="2"/>
          <c:tx>
            <c:strRef>
              <c:f>'Sheet352 (23)'!$C$9</c:f>
              <c:strCache>
                <c:ptCount val="1"/>
                <c:pt idx="0">
                  <c:v>Corporations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(23)'!$D$6:$G$6</c:f>
              <c:strCache>
                <c:ptCount val="4"/>
                <c:pt idx="0">
                  <c:v>African American</c:v>
                </c:pt>
                <c:pt idx="1">
                  <c:v>Asian American</c:v>
                </c:pt>
                <c:pt idx="2">
                  <c:v>Latinx</c:v>
                </c:pt>
                <c:pt idx="3">
                  <c:v>White</c:v>
                </c:pt>
              </c:strCache>
            </c:strRef>
          </c:cat>
          <c:val>
            <c:numRef>
              <c:f>'Sheet352 (23)'!$D$9:$G$9</c:f>
              <c:numCache>
                <c:formatCode>General</c:formatCode>
                <c:ptCount val="4"/>
                <c:pt idx="0">
                  <c:v>37</c:v>
                </c:pt>
                <c:pt idx="1">
                  <c:v>44</c:v>
                </c:pt>
                <c:pt idx="2">
                  <c:v>39</c:v>
                </c:pt>
                <c:pt idx="3">
                  <c:v>40</c:v>
                </c:pt>
              </c:numCache>
            </c:numRef>
          </c:val>
          <c:extLst>
            <c:ext xmlns:c16="http://schemas.microsoft.com/office/drawing/2014/chart" uri="{C3380CC4-5D6E-409C-BE32-E72D297353CC}">
              <c16:uniqueId val="{00000002-4B58-FB4F-8657-48FA6D352748}"/>
            </c:ext>
          </c:extLst>
        </c:ser>
        <c:ser>
          <c:idx val="3"/>
          <c:order val="3"/>
          <c:tx>
            <c:strRef>
              <c:f>'Sheet352 (23)'!$C$10</c:f>
              <c:strCache>
                <c:ptCount val="1"/>
                <c:pt idx="0">
                  <c:v>Local and state governments</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(23)'!$D$6:$G$6</c:f>
              <c:strCache>
                <c:ptCount val="4"/>
                <c:pt idx="0">
                  <c:v>African American</c:v>
                </c:pt>
                <c:pt idx="1">
                  <c:v>Asian American</c:v>
                </c:pt>
                <c:pt idx="2">
                  <c:v>Latinx</c:v>
                </c:pt>
                <c:pt idx="3">
                  <c:v>White</c:v>
                </c:pt>
              </c:strCache>
            </c:strRef>
          </c:cat>
          <c:val>
            <c:numRef>
              <c:f>'Sheet352 (23)'!$D$10:$G$10</c:f>
              <c:numCache>
                <c:formatCode>General</c:formatCode>
                <c:ptCount val="4"/>
                <c:pt idx="0">
                  <c:v>9</c:v>
                </c:pt>
                <c:pt idx="1">
                  <c:v>7</c:v>
                </c:pt>
                <c:pt idx="2">
                  <c:v>10</c:v>
                </c:pt>
                <c:pt idx="3">
                  <c:v>6</c:v>
                </c:pt>
              </c:numCache>
            </c:numRef>
          </c:val>
          <c:extLst>
            <c:ext xmlns:c16="http://schemas.microsoft.com/office/drawing/2014/chart" uri="{C3380CC4-5D6E-409C-BE32-E72D297353CC}">
              <c16:uniqueId val="{00000003-4B58-FB4F-8657-48FA6D352748}"/>
            </c:ext>
          </c:extLst>
        </c:ser>
        <c:ser>
          <c:idx val="4"/>
          <c:order val="4"/>
          <c:tx>
            <c:strRef>
              <c:f>'Sheet352 (23)'!$C$11</c:f>
              <c:strCache>
                <c:ptCount val="1"/>
                <c:pt idx="0">
                  <c:v>Hospitals and healthcare entities</c:v>
                </c:pt>
              </c:strCache>
            </c:strRef>
          </c:tx>
          <c:spPr>
            <a:solidFill>
              <a:srgbClr val="FF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(23)'!$D$6:$G$6</c:f>
              <c:strCache>
                <c:ptCount val="4"/>
                <c:pt idx="0">
                  <c:v>African American</c:v>
                </c:pt>
                <c:pt idx="1">
                  <c:v>Asian American</c:v>
                </c:pt>
                <c:pt idx="2">
                  <c:v>Latinx</c:v>
                </c:pt>
                <c:pt idx="3">
                  <c:v>White</c:v>
                </c:pt>
              </c:strCache>
            </c:strRef>
          </c:cat>
          <c:val>
            <c:numRef>
              <c:f>'Sheet352 (23)'!$D$11:$G$11</c:f>
              <c:numCache>
                <c:formatCode>General</c:formatCode>
                <c:ptCount val="4"/>
                <c:pt idx="0">
                  <c:v>11</c:v>
                </c:pt>
                <c:pt idx="1">
                  <c:v>5</c:v>
                </c:pt>
                <c:pt idx="2">
                  <c:v>8</c:v>
                </c:pt>
                <c:pt idx="3">
                  <c:v>7</c:v>
                </c:pt>
              </c:numCache>
            </c:numRef>
          </c:val>
          <c:extLst>
            <c:ext xmlns:c16="http://schemas.microsoft.com/office/drawing/2014/chart" uri="{C3380CC4-5D6E-409C-BE32-E72D297353CC}">
              <c16:uniqueId val="{00000004-4B58-FB4F-8657-48FA6D352748}"/>
            </c:ext>
          </c:extLst>
        </c:ser>
        <c:dLbls>
          <c:dLblPos val="outEnd"/>
          <c:showLegendKey val="0"/>
          <c:showVal val="1"/>
          <c:showCatName val="0"/>
          <c:showSerName val="0"/>
          <c:showPercent val="0"/>
          <c:showBubbleSize val="0"/>
        </c:dLbls>
        <c:gapWidth val="219"/>
        <c:overlap val="-27"/>
        <c:axId val="1396082656"/>
        <c:axId val="1396234048"/>
      </c:barChart>
      <c:catAx>
        <c:axId val="13960826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396234048"/>
        <c:crosses val="autoZero"/>
        <c:auto val="1"/>
        <c:lblAlgn val="ctr"/>
        <c:lblOffset val="100"/>
        <c:noMultiLvlLbl val="0"/>
      </c:catAx>
      <c:valAx>
        <c:axId val="1396234048"/>
        <c:scaling>
          <c:orientation val="minMax"/>
        </c:scaling>
        <c:delete val="1"/>
        <c:axPos val="l"/>
        <c:numFmt formatCode="General" sourceLinked="1"/>
        <c:majorTickMark val="none"/>
        <c:minorTickMark val="none"/>
        <c:tickLblPos val="nextTo"/>
        <c:crossAx val="13960826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85024154589372E-2"/>
          <c:y val="2.6826465604515296E-2"/>
          <c:w val="0.97342995169082125"/>
          <c:h val="0.72353454910798642"/>
        </c:manualLayout>
      </c:layout>
      <c:barChart>
        <c:barDir val="col"/>
        <c:grouping val="clustered"/>
        <c:varyColors val="0"/>
        <c:ser>
          <c:idx val="0"/>
          <c:order val="0"/>
          <c:tx>
            <c:strRef>
              <c:f>Sheet367!$B$6</c:f>
              <c:strCache>
                <c:ptCount val="1"/>
                <c:pt idx="0">
                  <c:v>Strongly agree (no prompt)</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Sheet367!$C$5:$F$5</c:f>
              <c:strCache>
                <c:ptCount val="4"/>
                <c:pt idx="0">
                  <c:v>African American</c:v>
                </c:pt>
                <c:pt idx="1">
                  <c:v>Asian American</c:v>
                </c:pt>
                <c:pt idx="2">
                  <c:v>Latinx</c:v>
                </c:pt>
                <c:pt idx="3">
                  <c:v>White</c:v>
                </c:pt>
              </c:strCache>
            </c:strRef>
          </c:cat>
          <c:val>
            <c:numRef>
              <c:f>Sheet367!$C$6:$F$6</c:f>
              <c:numCache>
                <c:formatCode>General</c:formatCode>
                <c:ptCount val="4"/>
                <c:pt idx="0">
                  <c:v>62</c:v>
                </c:pt>
                <c:pt idx="1">
                  <c:v>59</c:v>
                </c:pt>
                <c:pt idx="2">
                  <c:v>52</c:v>
                </c:pt>
                <c:pt idx="3">
                  <c:v>45</c:v>
                </c:pt>
              </c:numCache>
            </c:numRef>
          </c:val>
          <c:extLst>
            <c:ext xmlns:c16="http://schemas.microsoft.com/office/drawing/2014/chart" uri="{C3380CC4-5D6E-409C-BE32-E72D297353CC}">
              <c16:uniqueId val="{00000000-5D2C-F74A-BE2A-4AA816C491F6}"/>
            </c:ext>
          </c:extLst>
        </c:ser>
        <c:ser>
          <c:idx val="1"/>
          <c:order val="1"/>
          <c:tx>
            <c:strRef>
              <c:f>Sheet367!$B$7</c:f>
              <c:strCache>
                <c:ptCount val="1"/>
                <c:pt idx="0">
                  <c:v>Somewhat agree (no prompt)</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Sheet367!$C$5:$F$5</c:f>
              <c:strCache>
                <c:ptCount val="4"/>
                <c:pt idx="0">
                  <c:v>African American</c:v>
                </c:pt>
                <c:pt idx="1">
                  <c:v>Asian American</c:v>
                </c:pt>
                <c:pt idx="2">
                  <c:v>Latinx</c:v>
                </c:pt>
                <c:pt idx="3">
                  <c:v>White</c:v>
                </c:pt>
              </c:strCache>
            </c:strRef>
          </c:cat>
          <c:val>
            <c:numRef>
              <c:f>Sheet367!$C$7:$F$7</c:f>
              <c:numCache>
                <c:formatCode>General</c:formatCode>
                <c:ptCount val="4"/>
                <c:pt idx="0">
                  <c:v>26</c:v>
                </c:pt>
                <c:pt idx="1">
                  <c:v>34</c:v>
                </c:pt>
                <c:pt idx="2">
                  <c:v>30</c:v>
                </c:pt>
                <c:pt idx="3">
                  <c:v>40</c:v>
                </c:pt>
              </c:numCache>
            </c:numRef>
          </c:val>
          <c:extLst>
            <c:ext xmlns:c16="http://schemas.microsoft.com/office/drawing/2014/chart" uri="{C3380CC4-5D6E-409C-BE32-E72D297353CC}">
              <c16:uniqueId val="{00000001-5D2C-F74A-BE2A-4AA816C491F6}"/>
            </c:ext>
          </c:extLst>
        </c:ser>
        <c:ser>
          <c:idx val="2"/>
          <c:order val="2"/>
          <c:tx>
            <c:strRef>
              <c:f>Sheet367!$B$8</c:f>
              <c:strCache>
                <c:ptCount val="1"/>
                <c:pt idx="0">
                  <c:v>Strongly agree (Even if that meant raising taxes substantially)</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Sheet367!$C$5:$F$5</c:f>
              <c:strCache>
                <c:ptCount val="4"/>
                <c:pt idx="0">
                  <c:v>African American</c:v>
                </c:pt>
                <c:pt idx="1">
                  <c:v>Asian American</c:v>
                </c:pt>
                <c:pt idx="2">
                  <c:v>Latinx</c:v>
                </c:pt>
                <c:pt idx="3">
                  <c:v>White</c:v>
                </c:pt>
              </c:strCache>
            </c:strRef>
          </c:cat>
          <c:val>
            <c:numRef>
              <c:f>Sheet367!$C$8:$F$8</c:f>
              <c:numCache>
                <c:formatCode>General</c:formatCode>
                <c:ptCount val="4"/>
                <c:pt idx="0">
                  <c:v>36</c:v>
                </c:pt>
                <c:pt idx="1">
                  <c:v>31</c:v>
                </c:pt>
                <c:pt idx="2">
                  <c:v>36</c:v>
                </c:pt>
                <c:pt idx="3">
                  <c:v>28</c:v>
                </c:pt>
              </c:numCache>
            </c:numRef>
          </c:val>
          <c:extLst>
            <c:ext xmlns:c16="http://schemas.microsoft.com/office/drawing/2014/chart" uri="{C3380CC4-5D6E-409C-BE32-E72D297353CC}">
              <c16:uniqueId val="{00000002-5D2C-F74A-BE2A-4AA816C491F6}"/>
            </c:ext>
          </c:extLst>
        </c:ser>
        <c:ser>
          <c:idx val="3"/>
          <c:order val="3"/>
          <c:tx>
            <c:strRef>
              <c:f>Sheet367!$B$9</c:f>
              <c:strCache>
                <c:ptCount val="1"/>
                <c:pt idx="0">
                  <c:v>Somewhat agree (Even if that meant raising taxes substantially)</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Sheet367!$C$5:$F$5</c:f>
              <c:strCache>
                <c:ptCount val="4"/>
                <c:pt idx="0">
                  <c:v>African American</c:v>
                </c:pt>
                <c:pt idx="1">
                  <c:v>Asian American</c:v>
                </c:pt>
                <c:pt idx="2">
                  <c:v>Latinx</c:v>
                </c:pt>
                <c:pt idx="3">
                  <c:v>White</c:v>
                </c:pt>
              </c:strCache>
            </c:strRef>
          </c:cat>
          <c:val>
            <c:numRef>
              <c:f>Sheet367!$C$9:$F$9</c:f>
              <c:numCache>
                <c:formatCode>General</c:formatCode>
                <c:ptCount val="4"/>
                <c:pt idx="0">
                  <c:v>39</c:v>
                </c:pt>
                <c:pt idx="1">
                  <c:v>41</c:v>
                </c:pt>
                <c:pt idx="2">
                  <c:v>40</c:v>
                </c:pt>
                <c:pt idx="3">
                  <c:v>42</c:v>
                </c:pt>
              </c:numCache>
            </c:numRef>
          </c:val>
          <c:extLst>
            <c:ext xmlns:c16="http://schemas.microsoft.com/office/drawing/2014/chart" uri="{C3380CC4-5D6E-409C-BE32-E72D297353CC}">
              <c16:uniqueId val="{00000003-5D2C-F74A-BE2A-4AA816C491F6}"/>
            </c:ext>
          </c:extLst>
        </c:ser>
        <c:dLbls>
          <c:dLblPos val="outEnd"/>
          <c:showLegendKey val="0"/>
          <c:showVal val="1"/>
          <c:showCatName val="0"/>
          <c:showSerName val="0"/>
          <c:showPercent val="0"/>
          <c:showBubbleSize val="0"/>
        </c:dLbls>
        <c:gapWidth val="219"/>
        <c:overlap val="-27"/>
        <c:axId val="1598852031"/>
        <c:axId val="1598853663"/>
      </c:barChart>
      <c:catAx>
        <c:axId val="15988520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98853663"/>
        <c:crosses val="autoZero"/>
        <c:auto val="1"/>
        <c:lblAlgn val="ctr"/>
        <c:lblOffset val="100"/>
        <c:noMultiLvlLbl val="0"/>
      </c:catAx>
      <c:valAx>
        <c:axId val="1598853663"/>
        <c:scaling>
          <c:orientation val="minMax"/>
        </c:scaling>
        <c:delete val="1"/>
        <c:axPos val="l"/>
        <c:numFmt formatCode="General" sourceLinked="1"/>
        <c:majorTickMark val="none"/>
        <c:minorTickMark val="none"/>
        <c:tickLblPos val="nextTo"/>
        <c:crossAx val="1598852031"/>
        <c:crosses val="autoZero"/>
        <c:crossBetween val="between"/>
      </c:valAx>
      <c:spPr>
        <a:noFill/>
        <a:ln>
          <a:noFill/>
        </a:ln>
        <a:effectLst/>
      </c:spPr>
    </c:plotArea>
    <c:legend>
      <c:legendPos val="b"/>
      <c:layout>
        <c:manualLayout>
          <c:xMode val="edge"/>
          <c:yMode val="edge"/>
          <c:x val="3.5024154589371984E-2"/>
          <c:y val="0.87113887083815311"/>
          <c:w val="0.92778148655331127"/>
          <c:h val="0.11422851155938385"/>
        </c:manualLayout>
      </c:layout>
      <c:overlay val="0"/>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(24)'!$C$7</c:f>
              <c:strCache>
                <c:ptCount val="1"/>
                <c:pt idx="0">
                  <c:v>Strongly support</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(24)'!$D$6:$G$6</c:f>
              <c:strCache>
                <c:ptCount val="4"/>
                <c:pt idx="0">
                  <c:v>African American</c:v>
                </c:pt>
                <c:pt idx="1">
                  <c:v>Asian American</c:v>
                </c:pt>
                <c:pt idx="2">
                  <c:v>Latinx</c:v>
                </c:pt>
                <c:pt idx="3">
                  <c:v>White</c:v>
                </c:pt>
              </c:strCache>
            </c:strRef>
          </c:cat>
          <c:val>
            <c:numRef>
              <c:f>'Sheet352 (24)'!$D$7:$G$7</c:f>
              <c:numCache>
                <c:formatCode>General</c:formatCode>
                <c:ptCount val="4"/>
                <c:pt idx="0">
                  <c:v>54</c:v>
                </c:pt>
                <c:pt idx="1">
                  <c:v>43</c:v>
                </c:pt>
                <c:pt idx="2">
                  <c:v>45</c:v>
                </c:pt>
                <c:pt idx="3">
                  <c:v>40</c:v>
                </c:pt>
              </c:numCache>
            </c:numRef>
          </c:val>
          <c:extLst>
            <c:ext xmlns:c16="http://schemas.microsoft.com/office/drawing/2014/chart" uri="{C3380CC4-5D6E-409C-BE32-E72D297353CC}">
              <c16:uniqueId val="{00000000-7A95-504C-B03D-D3D2C1B5980E}"/>
            </c:ext>
          </c:extLst>
        </c:ser>
        <c:ser>
          <c:idx val="1"/>
          <c:order val="1"/>
          <c:tx>
            <c:strRef>
              <c:f>'Sheet352 (24)'!$C$8</c:f>
              <c:strCache>
                <c:ptCount val="1"/>
                <c:pt idx="0">
                  <c:v>Somewhat support</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(24)'!$D$6:$G$6</c:f>
              <c:strCache>
                <c:ptCount val="4"/>
                <c:pt idx="0">
                  <c:v>African American</c:v>
                </c:pt>
                <c:pt idx="1">
                  <c:v>Asian American</c:v>
                </c:pt>
                <c:pt idx="2">
                  <c:v>Latinx</c:v>
                </c:pt>
                <c:pt idx="3">
                  <c:v>White</c:v>
                </c:pt>
              </c:strCache>
            </c:strRef>
          </c:cat>
          <c:val>
            <c:numRef>
              <c:f>'Sheet352 (24)'!$D$8:$G$8</c:f>
              <c:numCache>
                <c:formatCode>General</c:formatCode>
                <c:ptCount val="4"/>
                <c:pt idx="0">
                  <c:v>26</c:v>
                </c:pt>
                <c:pt idx="1">
                  <c:v>36</c:v>
                </c:pt>
                <c:pt idx="2">
                  <c:v>32</c:v>
                </c:pt>
                <c:pt idx="3">
                  <c:v>33</c:v>
                </c:pt>
              </c:numCache>
            </c:numRef>
          </c:val>
          <c:extLst>
            <c:ext xmlns:c16="http://schemas.microsoft.com/office/drawing/2014/chart" uri="{C3380CC4-5D6E-409C-BE32-E72D297353CC}">
              <c16:uniqueId val="{00000001-7A95-504C-B03D-D3D2C1B5980E}"/>
            </c:ext>
          </c:extLst>
        </c:ser>
        <c:ser>
          <c:idx val="2"/>
          <c:order val="2"/>
          <c:tx>
            <c:strRef>
              <c:f>'Sheet352 (24)'!$C$9</c:f>
              <c:strCache>
                <c:ptCount val="1"/>
                <c:pt idx="0">
                  <c:v>Somewhat oppose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(24)'!$D$6:$G$6</c:f>
              <c:strCache>
                <c:ptCount val="4"/>
                <c:pt idx="0">
                  <c:v>African American</c:v>
                </c:pt>
                <c:pt idx="1">
                  <c:v>Asian American</c:v>
                </c:pt>
                <c:pt idx="2">
                  <c:v>Latinx</c:v>
                </c:pt>
                <c:pt idx="3">
                  <c:v>White</c:v>
                </c:pt>
              </c:strCache>
            </c:strRef>
          </c:cat>
          <c:val>
            <c:numRef>
              <c:f>'Sheet352 (24)'!$D$9:$G$9</c:f>
              <c:numCache>
                <c:formatCode>General</c:formatCode>
                <c:ptCount val="4"/>
                <c:pt idx="0">
                  <c:v>14</c:v>
                </c:pt>
                <c:pt idx="1">
                  <c:v>14</c:v>
                </c:pt>
                <c:pt idx="2">
                  <c:v>15</c:v>
                </c:pt>
                <c:pt idx="3">
                  <c:v>17</c:v>
                </c:pt>
              </c:numCache>
            </c:numRef>
          </c:val>
          <c:extLst>
            <c:ext xmlns:c16="http://schemas.microsoft.com/office/drawing/2014/chart" uri="{C3380CC4-5D6E-409C-BE32-E72D297353CC}">
              <c16:uniqueId val="{00000002-7A95-504C-B03D-D3D2C1B5980E}"/>
            </c:ext>
          </c:extLst>
        </c:ser>
        <c:ser>
          <c:idx val="3"/>
          <c:order val="3"/>
          <c:tx>
            <c:strRef>
              <c:f>'Sheet352 (24)'!$C$10</c:f>
              <c:strCache>
                <c:ptCount val="1"/>
                <c:pt idx="0">
                  <c:v>Strongly oppose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(24)'!$D$6:$G$6</c:f>
              <c:strCache>
                <c:ptCount val="4"/>
                <c:pt idx="0">
                  <c:v>African American</c:v>
                </c:pt>
                <c:pt idx="1">
                  <c:v>Asian American</c:v>
                </c:pt>
                <c:pt idx="2">
                  <c:v>Latinx</c:v>
                </c:pt>
                <c:pt idx="3">
                  <c:v>White</c:v>
                </c:pt>
              </c:strCache>
            </c:strRef>
          </c:cat>
          <c:val>
            <c:numRef>
              <c:f>'Sheet352 (24)'!$D$10:$G$10</c:f>
              <c:numCache>
                <c:formatCode>General</c:formatCode>
                <c:ptCount val="4"/>
                <c:pt idx="0">
                  <c:v>6</c:v>
                </c:pt>
                <c:pt idx="1">
                  <c:v>6</c:v>
                </c:pt>
                <c:pt idx="2">
                  <c:v>6</c:v>
                </c:pt>
                <c:pt idx="3">
                  <c:v>9</c:v>
                </c:pt>
              </c:numCache>
            </c:numRef>
          </c:val>
          <c:extLst>
            <c:ext xmlns:c16="http://schemas.microsoft.com/office/drawing/2014/chart" uri="{C3380CC4-5D6E-409C-BE32-E72D297353CC}">
              <c16:uniqueId val="{00000003-7A95-504C-B03D-D3D2C1B5980E}"/>
            </c:ext>
          </c:extLst>
        </c:ser>
        <c:dLbls>
          <c:dLblPos val="outEnd"/>
          <c:showLegendKey val="0"/>
          <c:showVal val="1"/>
          <c:showCatName val="0"/>
          <c:showSerName val="0"/>
          <c:showPercent val="0"/>
          <c:showBubbleSize val="0"/>
        </c:dLbls>
        <c:gapWidth val="219"/>
        <c:overlap val="-27"/>
        <c:axId val="1089241104"/>
        <c:axId val="1089242736"/>
      </c:barChart>
      <c:catAx>
        <c:axId val="10892411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89242736"/>
        <c:crosses val="autoZero"/>
        <c:auto val="1"/>
        <c:lblAlgn val="ctr"/>
        <c:lblOffset val="100"/>
        <c:noMultiLvlLbl val="0"/>
      </c:catAx>
      <c:valAx>
        <c:axId val="1089242736"/>
        <c:scaling>
          <c:orientation val="minMax"/>
        </c:scaling>
        <c:delete val="1"/>
        <c:axPos val="l"/>
        <c:numFmt formatCode="General" sourceLinked="1"/>
        <c:majorTickMark val="none"/>
        <c:minorTickMark val="none"/>
        <c:tickLblPos val="nextTo"/>
        <c:crossAx val="10892411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(25)'!$C$7</c:f>
              <c:strCache>
                <c:ptCount val="1"/>
                <c:pt idx="0">
                  <c:v>Keep and build on the existing Affordable Care Act</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(25)'!$D$6:$G$6</c:f>
              <c:strCache>
                <c:ptCount val="4"/>
                <c:pt idx="0">
                  <c:v>African American</c:v>
                </c:pt>
                <c:pt idx="1">
                  <c:v>Asian American</c:v>
                </c:pt>
                <c:pt idx="2">
                  <c:v>Latinx</c:v>
                </c:pt>
                <c:pt idx="3">
                  <c:v>White</c:v>
                </c:pt>
              </c:strCache>
            </c:strRef>
          </c:cat>
          <c:val>
            <c:numRef>
              <c:f>'Sheet352 (25)'!$D$7:$G$7</c:f>
              <c:numCache>
                <c:formatCode>General</c:formatCode>
                <c:ptCount val="4"/>
                <c:pt idx="0">
                  <c:v>30</c:v>
                </c:pt>
                <c:pt idx="1">
                  <c:v>29</c:v>
                </c:pt>
                <c:pt idx="2">
                  <c:v>22</c:v>
                </c:pt>
                <c:pt idx="3">
                  <c:v>21</c:v>
                </c:pt>
              </c:numCache>
            </c:numRef>
          </c:val>
          <c:extLst>
            <c:ext xmlns:c16="http://schemas.microsoft.com/office/drawing/2014/chart" uri="{C3380CC4-5D6E-409C-BE32-E72D297353CC}">
              <c16:uniqueId val="{00000000-4591-D847-8C7F-45646634F24C}"/>
            </c:ext>
          </c:extLst>
        </c:ser>
        <c:ser>
          <c:idx val="1"/>
          <c:order val="1"/>
          <c:tx>
            <c:strRef>
              <c:f>'Sheet352 (25)'!$C$8</c:f>
              <c:strCache>
                <c:ptCount val="1"/>
                <c:pt idx="0">
                  <c:v>Establish a public option like Medicare-for-all but let people stay on their private insurance if they want to</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(25)'!$D$6:$G$6</c:f>
              <c:strCache>
                <c:ptCount val="4"/>
                <c:pt idx="0">
                  <c:v>African American</c:v>
                </c:pt>
                <c:pt idx="1">
                  <c:v>Asian American</c:v>
                </c:pt>
                <c:pt idx="2">
                  <c:v>Latinx</c:v>
                </c:pt>
                <c:pt idx="3">
                  <c:v>White</c:v>
                </c:pt>
              </c:strCache>
            </c:strRef>
          </c:cat>
          <c:val>
            <c:numRef>
              <c:f>'Sheet352 (25)'!$D$8:$G$8</c:f>
              <c:numCache>
                <c:formatCode>General</c:formatCode>
                <c:ptCount val="4"/>
                <c:pt idx="0">
                  <c:v>25</c:v>
                </c:pt>
                <c:pt idx="1">
                  <c:v>34</c:v>
                </c:pt>
                <c:pt idx="2">
                  <c:v>33</c:v>
                </c:pt>
                <c:pt idx="3">
                  <c:v>33</c:v>
                </c:pt>
              </c:numCache>
            </c:numRef>
          </c:val>
          <c:extLst>
            <c:ext xmlns:c16="http://schemas.microsoft.com/office/drawing/2014/chart" uri="{C3380CC4-5D6E-409C-BE32-E72D297353CC}">
              <c16:uniqueId val="{00000001-4591-D847-8C7F-45646634F24C}"/>
            </c:ext>
          </c:extLst>
        </c:ser>
        <c:dLbls>
          <c:dLblPos val="outEnd"/>
          <c:showLegendKey val="0"/>
          <c:showVal val="1"/>
          <c:showCatName val="0"/>
          <c:showSerName val="0"/>
          <c:showPercent val="0"/>
          <c:showBubbleSize val="0"/>
        </c:dLbls>
        <c:gapWidth val="219"/>
        <c:overlap val="-27"/>
        <c:axId val="1096916816"/>
        <c:axId val="1096918448"/>
      </c:barChart>
      <c:catAx>
        <c:axId val="1096916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96918448"/>
        <c:crosses val="autoZero"/>
        <c:auto val="1"/>
        <c:lblAlgn val="ctr"/>
        <c:lblOffset val="100"/>
        <c:noMultiLvlLbl val="0"/>
      </c:catAx>
      <c:valAx>
        <c:axId val="1096918448"/>
        <c:scaling>
          <c:orientation val="minMax"/>
        </c:scaling>
        <c:delete val="1"/>
        <c:axPos val="l"/>
        <c:numFmt formatCode="General" sourceLinked="1"/>
        <c:majorTickMark val="none"/>
        <c:minorTickMark val="none"/>
        <c:tickLblPos val="nextTo"/>
        <c:crossAx val="10969168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(26)'!$C$7</c:f>
              <c:strCache>
                <c:ptCount val="1"/>
                <c:pt idx="0">
                  <c:v>Agree with this policy only during the pandemic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(26)'!$D$6:$G$6</c:f>
              <c:strCache>
                <c:ptCount val="4"/>
                <c:pt idx="0">
                  <c:v>African American</c:v>
                </c:pt>
                <c:pt idx="1">
                  <c:v>Asian American</c:v>
                </c:pt>
                <c:pt idx="2">
                  <c:v>Latinx</c:v>
                </c:pt>
                <c:pt idx="3">
                  <c:v>White</c:v>
                </c:pt>
              </c:strCache>
            </c:strRef>
          </c:cat>
          <c:val>
            <c:numRef>
              <c:f>'Sheet352 (26)'!$D$7:$G$7</c:f>
              <c:numCache>
                <c:formatCode>General</c:formatCode>
                <c:ptCount val="4"/>
                <c:pt idx="0">
                  <c:v>55</c:v>
                </c:pt>
                <c:pt idx="1">
                  <c:v>68</c:v>
                </c:pt>
                <c:pt idx="2">
                  <c:v>59</c:v>
                </c:pt>
                <c:pt idx="3">
                  <c:v>72</c:v>
                </c:pt>
              </c:numCache>
            </c:numRef>
          </c:val>
          <c:extLst>
            <c:ext xmlns:c16="http://schemas.microsoft.com/office/drawing/2014/chart" uri="{C3380CC4-5D6E-409C-BE32-E72D297353CC}">
              <c16:uniqueId val="{00000000-7BE2-454B-9AC4-389DE9EC1C1D}"/>
            </c:ext>
          </c:extLst>
        </c:ser>
        <c:ser>
          <c:idx val="1"/>
          <c:order val="1"/>
          <c:tx>
            <c:strRef>
              <c:f>'Sheet352 (26)'!$C$8</c:f>
              <c:strCache>
                <c:ptCount val="1"/>
                <c:pt idx="0">
                  <c:v>Agree with this policy and think it should stay in place even after the pandemic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(26)'!$D$6:$G$6</c:f>
              <c:strCache>
                <c:ptCount val="4"/>
                <c:pt idx="0">
                  <c:v>African American</c:v>
                </c:pt>
                <c:pt idx="1">
                  <c:v>Asian American</c:v>
                </c:pt>
                <c:pt idx="2">
                  <c:v>Latinx</c:v>
                </c:pt>
                <c:pt idx="3">
                  <c:v>White</c:v>
                </c:pt>
              </c:strCache>
            </c:strRef>
          </c:cat>
          <c:val>
            <c:numRef>
              <c:f>'Sheet352 (26)'!$D$8:$G$8</c:f>
              <c:numCache>
                <c:formatCode>General</c:formatCode>
                <c:ptCount val="4"/>
                <c:pt idx="0">
                  <c:v>30</c:v>
                </c:pt>
                <c:pt idx="1">
                  <c:v>20</c:v>
                </c:pt>
                <c:pt idx="2">
                  <c:v>26</c:v>
                </c:pt>
                <c:pt idx="3">
                  <c:v>16</c:v>
                </c:pt>
              </c:numCache>
            </c:numRef>
          </c:val>
          <c:extLst>
            <c:ext xmlns:c16="http://schemas.microsoft.com/office/drawing/2014/chart" uri="{C3380CC4-5D6E-409C-BE32-E72D297353CC}">
              <c16:uniqueId val="{00000001-7BE2-454B-9AC4-389DE9EC1C1D}"/>
            </c:ext>
          </c:extLst>
        </c:ser>
        <c:dLbls>
          <c:dLblPos val="outEnd"/>
          <c:showLegendKey val="0"/>
          <c:showVal val="1"/>
          <c:showCatName val="0"/>
          <c:showSerName val="0"/>
          <c:showPercent val="0"/>
          <c:showBubbleSize val="0"/>
        </c:dLbls>
        <c:gapWidth val="219"/>
        <c:overlap val="-27"/>
        <c:axId val="1568267232"/>
        <c:axId val="1568268864"/>
      </c:barChart>
      <c:catAx>
        <c:axId val="15682672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68268864"/>
        <c:crosses val="autoZero"/>
        <c:auto val="1"/>
        <c:lblAlgn val="ctr"/>
        <c:lblOffset val="100"/>
        <c:noMultiLvlLbl val="0"/>
      </c:catAx>
      <c:valAx>
        <c:axId val="1568268864"/>
        <c:scaling>
          <c:orientation val="minMax"/>
        </c:scaling>
        <c:delete val="1"/>
        <c:axPos val="l"/>
        <c:numFmt formatCode="General" sourceLinked="1"/>
        <c:majorTickMark val="none"/>
        <c:minorTickMark val="none"/>
        <c:tickLblPos val="nextTo"/>
        <c:crossAx val="15682672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(27)'!$C$7</c:f>
              <c:strCache>
                <c:ptCount val="1"/>
                <c:pt idx="0">
                  <c:v>Agree with this policy only during the pandemic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(27)'!$D$6:$G$6</c:f>
              <c:strCache>
                <c:ptCount val="4"/>
                <c:pt idx="0">
                  <c:v>African American</c:v>
                </c:pt>
                <c:pt idx="1">
                  <c:v>Asian American</c:v>
                </c:pt>
                <c:pt idx="2">
                  <c:v>Latinx</c:v>
                </c:pt>
                <c:pt idx="3">
                  <c:v>White</c:v>
                </c:pt>
              </c:strCache>
            </c:strRef>
          </c:cat>
          <c:val>
            <c:numRef>
              <c:f>'Sheet352 (27)'!$D$7:$G$7</c:f>
              <c:numCache>
                <c:formatCode>General</c:formatCode>
                <c:ptCount val="4"/>
                <c:pt idx="0">
                  <c:v>43</c:v>
                </c:pt>
                <c:pt idx="1">
                  <c:v>56</c:v>
                </c:pt>
                <c:pt idx="2">
                  <c:v>50</c:v>
                </c:pt>
                <c:pt idx="3">
                  <c:v>59</c:v>
                </c:pt>
              </c:numCache>
            </c:numRef>
          </c:val>
          <c:extLst>
            <c:ext xmlns:c16="http://schemas.microsoft.com/office/drawing/2014/chart" uri="{C3380CC4-5D6E-409C-BE32-E72D297353CC}">
              <c16:uniqueId val="{00000000-8383-AB4F-9026-7BFDF920B3A8}"/>
            </c:ext>
          </c:extLst>
        </c:ser>
        <c:ser>
          <c:idx val="1"/>
          <c:order val="1"/>
          <c:tx>
            <c:strRef>
              <c:f>'Sheet352 (27)'!$C$8</c:f>
              <c:strCache>
                <c:ptCount val="1"/>
                <c:pt idx="0">
                  <c:v>Agree with this policy and think it should stay in place even after the pandemic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(27)'!$D$6:$G$6</c:f>
              <c:strCache>
                <c:ptCount val="4"/>
                <c:pt idx="0">
                  <c:v>African American</c:v>
                </c:pt>
                <c:pt idx="1">
                  <c:v>Asian American</c:v>
                </c:pt>
                <c:pt idx="2">
                  <c:v>Latinx</c:v>
                </c:pt>
                <c:pt idx="3">
                  <c:v>White</c:v>
                </c:pt>
              </c:strCache>
            </c:strRef>
          </c:cat>
          <c:val>
            <c:numRef>
              <c:f>'Sheet352 (27)'!$D$8:$G$8</c:f>
              <c:numCache>
                <c:formatCode>General</c:formatCode>
                <c:ptCount val="4"/>
                <c:pt idx="0">
                  <c:v>42</c:v>
                </c:pt>
                <c:pt idx="1">
                  <c:v>32</c:v>
                </c:pt>
                <c:pt idx="2">
                  <c:v>35</c:v>
                </c:pt>
                <c:pt idx="3">
                  <c:v>29</c:v>
                </c:pt>
              </c:numCache>
            </c:numRef>
          </c:val>
          <c:extLst>
            <c:ext xmlns:c16="http://schemas.microsoft.com/office/drawing/2014/chart" uri="{C3380CC4-5D6E-409C-BE32-E72D297353CC}">
              <c16:uniqueId val="{00000001-8383-AB4F-9026-7BFDF920B3A8}"/>
            </c:ext>
          </c:extLst>
        </c:ser>
        <c:dLbls>
          <c:dLblPos val="outEnd"/>
          <c:showLegendKey val="0"/>
          <c:showVal val="1"/>
          <c:showCatName val="0"/>
          <c:showSerName val="0"/>
          <c:showPercent val="0"/>
          <c:showBubbleSize val="0"/>
        </c:dLbls>
        <c:gapWidth val="219"/>
        <c:overlap val="-27"/>
        <c:axId val="1095054192"/>
        <c:axId val="1095055824"/>
      </c:barChart>
      <c:catAx>
        <c:axId val="1095054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95055824"/>
        <c:crosses val="autoZero"/>
        <c:auto val="1"/>
        <c:lblAlgn val="ctr"/>
        <c:lblOffset val="100"/>
        <c:noMultiLvlLbl val="0"/>
      </c:catAx>
      <c:valAx>
        <c:axId val="1095055824"/>
        <c:scaling>
          <c:orientation val="minMax"/>
        </c:scaling>
        <c:delete val="1"/>
        <c:axPos val="l"/>
        <c:numFmt formatCode="General" sourceLinked="1"/>
        <c:majorTickMark val="none"/>
        <c:minorTickMark val="none"/>
        <c:tickLblPos val="nextTo"/>
        <c:crossAx val="10950541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(28)'!$C$7</c:f>
              <c:strCache>
                <c:ptCount val="1"/>
                <c:pt idx="0">
                  <c:v>Agree with this policy only during the pandemic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(28)'!$D$6:$G$6</c:f>
              <c:strCache>
                <c:ptCount val="4"/>
                <c:pt idx="0">
                  <c:v>African American</c:v>
                </c:pt>
                <c:pt idx="1">
                  <c:v>Asian American</c:v>
                </c:pt>
                <c:pt idx="2">
                  <c:v>Latinx</c:v>
                </c:pt>
                <c:pt idx="3">
                  <c:v>White</c:v>
                </c:pt>
              </c:strCache>
            </c:strRef>
          </c:cat>
          <c:val>
            <c:numRef>
              <c:f>'Sheet352 (28)'!$D$7:$G$7</c:f>
              <c:numCache>
                <c:formatCode>General</c:formatCode>
                <c:ptCount val="4"/>
                <c:pt idx="0">
                  <c:v>39</c:v>
                </c:pt>
                <c:pt idx="1">
                  <c:v>35</c:v>
                </c:pt>
                <c:pt idx="2">
                  <c:v>31</c:v>
                </c:pt>
                <c:pt idx="3">
                  <c:v>32</c:v>
                </c:pt>
              </c:numCache>
            </c:numRef>
          </c:val>
          <c:extLst>
            <c:ext xmlns:c16="http://schemas.microsoft.com/office/drawing/2014/chart" uri="{C3380CC4-5D6E-409C-BE32-E72D297353CC}">
              <c16:uniqueId val="{00000000-6ECE-0148-9AB8-9226DC0397A2}"/>
            </c:ext>
          </c:extLst>
        </c:ser>
        <c:ser>
          <c:idx val="1"/>
          <c:order val="1"/>
          <c:tx>
            <c:strRef>
              <c:f>'Sheet352 (28)'!$C$8</c:f>
              <c:strCache>
                <c:ptCount val="1"/>
                <c:pt idx="0">
                  <c:v>Agree with this policy and think it should stay in place even after the pandemic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(28)'!$D$6:$G$6</c:f>
              <c:strCache>
                <c:ptCount val="4"/>
                <c:pt idx="0">
                  <c:v>African American</c:v>
                </c:pt>
                <c:pt idx="1">
                  <c:v>Asian American</c:v>
                </c:pt>
                <c:pt idx="2">
                  <c:v>Latinx</c:v>
                </c:pt>
                <c:pt idx="3">
                  <c:v>White</c:v>
                </c:pt>
              </c:strCache>
            </c:strRef>
          </c:cat>
          <c:val>
            <c:numRef>
              <c:f>'Sheet352 (28)'!$D$8:$G$8</c:f>
              <c:numCache>
                <c:formatCode>General</c:formatCode>
                <c:ptCount val="4"/>
                <c:pt idx="0">
                  <c:v>33</c:v>
                </c:pt>
                <c:pt idx="1">
                  <c:v>26</c:v>
                </c:pt>
                <c:pt idx="2">
                  <c:v>23</c:v>
                </c:pt>
                <c:pt idx="3">
                  <c:v>24</c:v>
                </c:pt>
              </c:numCache>
            </c:numRef>
          </c:val>
          <c:extLst>
            <c:ext xmlns:c16="http://schemas.microsoft.com/office/drawing/2014/chart" uri="{C3380CC4-5D6E-409C-BE32-E72D297353CC}">
              <c16:uniqueId val="{00000001-6ECE-0148-9AB8-9226DC0397A2}"/>
            </c:ext>
          </c:extLst>
        </c:ser>
        <c:dLbls>
          <c:dLblPos val="outEnd"/>
          <c:showLegendKey val="0"/>
          <c:showVal val="1"/>
          <c:showCatName val="0"/>
          <c:showSerName val="0"/>
          <c:showPercent val="0"/>
          <c:showBubbleSize val="0"/>
        </c:dLbls>
        <c:gapWidth val="219"/>
        <c:overlap val="-27"/>
        <c:axId val="1088477120"/>
        <c:axId val="1097302768"/>
      </c:barChart>
      <c:catAx>
        <c:axId val="10884771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97302768"/>
        <c:crosses val="autoZero"/>
        <c:auto val="1"/>
        <c:lblAlgn val="ctr"/>
        <c:lblOffset val="100"/>
        <c:noMultiLvlLbl val="0"/>
      </c:catAx>
      <c:valAx>
        <c:axId val="1097302768"/>
        <c:scaling>
          <c:orientation val="minMax"/>
        </c:scaling>
        <c:delete val="1"/>
        <c:axPos val="l"/>
        <c:numFmt formatCode="General" sourceLinked="1"/>
        <c:majorTickMark val="none"/>
        <c:minorTickMark val="none"/>
        <c:tickLblPos val="nextTo"/>
        <c:crossAx val="10884771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(29)'!$C$7</c:f>
              <c:strCache>
                <c:ptCount val="1"/>
                <c:pt idx="0">
                  <c:v>Agree with this policy only during the pandemic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(29)'!$D$6:$G$6</c:f>
              <c:strCache>
                <c:ptCount val="4"/>
                <c:pt idx="0">
                  <c:v>African American</c:v>
                </c:pt>
                <c:pt idx="1">
                  <c:v>Asian American</c:v>
                </c:pt>
                <c:pt idx="2">
                  <c:v>Latinx</c:v>
                </c:pt>
                <c:pt idx="3">
                  <c:v>White</c:v>
                </c:pt>
              </c:strCache>
            </c:strRef>
          </c:cat>
          <c:val>
            <c:numRef>
              <c:f>'Sheet352 (29)'!$D$7:$G$7</c:f>
              <c:numCache>
                <c:formatCode>General</c:formatCode>
                <c:ptCount val="4"/>
                <c:pt idx="0">
                  <c:v>48</c:v>
                </c:pt>
                <c:pt idx="1">
                  <c:v>57</c:v>
                </c:pt>
                <c:pt idx="2">
                  <c:v>53</c:v>
                </c:pt>
                <c:pt idx="3">
                  <c:v>64</c:v>
                </c:pt>
              </c:numCache>
            </c:numRef>
          </c:val>
          <c:extLst>
            <c:ext xmlns:c16="http://schemas.microsoft.com/office/drawing/2014/chart" uri="{C3380CC4-5D6E-409C-BE32-E72D297353CC}">
              <c16:uniqueId val="{00000000-1DA3-5D4A-ACC2-85DED65EF6EC}"/>
            </c:ext>
          </c:extLst>
        </c:ser>
        <c:ser>
          <c:idx val="1"/>
          <c:order val="1"/>
          <c:tx>
            <c:strRef>
              <c:f>'Sheet352 (29)'!$C$8</c:f>
              <c:strCache>
                <c:ptCount val="1"/>
                <c:pt idx="0">
                  <c:v>Agree with this policy and think it should stay in place even after the pandemic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(29)'!$D$6:$G$6</c:f>
              <c:strCache>
                <c:ptCount val="4"/>
                <c:pt idx="0">
                  <c:v>African American</c:v>
                </c:pt>
                <c:pt idx="1">
                  <c:v>Asian American</c:v>
                </c:pt>
                <c:pt idx="2">
                  <c:v>Latinx</c:v>
                </c:pt>
                <c:pt idx="3">
                  <c:v>White</c:v>
                </c:pt>
              </c:strCache>
            </c:strRef>
          </c:cat>
          <c:val>
            <c:numRef>
              <c:f>'Sheet352 (29)'!$D$8:$G$8</c:f>
              <c:numCache>
                <c:formatCode>General</c:formatCode>
                <c:ptCount val="4"/>
                <c:pt idx="0">
                  <c:v>35</c:v>
                </c:pt>
                <c:pt idx="1">
                  <c:v>27</c:v>
                </c:pt>
                <c:pt idx="2">
                  <c:v>27</c:v>
                </c:pt>
                <c:pt idx="3">
                  <c:v>23</c:v>
                </c:pt>
              </c:numCache>
            </c:numRef>
          </c:val>
          <c:extLst>
            <c:ext xmlns:c16="http://schemas.microsoft.com/office/drawing/2014/chart" uri="{C3380CC4-5D6E-409C-BE32-E72D297353CC}">
              <c16:uniqueId val="{00000001-1DA3-5D4A-ACC2-85DED65EF6EC}"/>
            </c:ext>
          </c:extLst>
        </c:ser>
        <c:dLbls>
          <c:dLblPos val="outEnd"/>
          <c:showLegendKey val="0"/>
          <c:showVal val="1"/>
          <c:showCatName val="0"/>
          <c:showSerName val="0"/>
          <c:showPercent val="0"/>
          <c:showBubbleSize val="0"/>
        </c:dLbls>
        <c:gapWidth val="219"/>
        <c:overlap val="-27"/>
        <c:axId val="1096449072"/>
        <c:axId val="1096304128"/>
      </c:barChart>
      <c:catAx>
        <c:axId val="10964490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96304128"/>
        <c:crosses val="autoZero"/>
        <c:auto val="1"/>
        <c:lblAlgn val="ctr"/>
        <c:lblOffset val="100"/>
        <c:noMultiLvlLbl val="0"/>
      </c:catAx>
      <c:valAx>
        <c:axId val="1096304128"/>
        <c:scaling>
          <c:orientation val="minMax"/>
        </c:scaling>
        <c:delete val="1"/>
        <c:axPos val="l"/>
        <c:numFmt formatCode="General" sourceLinked="1"/>
        <c:majorTickMark val="none"/>
        <c:minorTickMark val="none"/>
        <c:tickLblPos val="nextTo"/>
        <c:crossAx val="10964490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Sheet368!$B$6</c:f>
              <c:strCache>
                <c:ptCount val="1"/>
                <c:pt idx="0">
                  <c:v>Agree with this policy only during the pandemic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Sheet368!$C$5:$F$5</c:f>
              <c:strCache>
                <c:ptCount val="4"/>
                <c:pt idx="0">
                  <c:v>African American</c:v>
                </c:pt>
                <c:pt idx="1">
                  <c:v>Asian American</c:v>
                </c:pt>
                <c:pt idx="2">
                  <c:v>Latinx</c:v>
                </c:pt>
                <c:pt idx="3">
                  <c:v>White</c:v>
                </c:pt>
              </c:strCache>
            </c:strRef>
          </c:cat>
          <c:val>
            <c:numRef>
              <c:f>Sheet368!$C$6:$F$6</c:f>
              <c:numCache>
                <c:formatCode>General</c:formatCode>
                <c:ptCount val="4"/>
                <c:pt idx="0">
                  <c:v>32</c:v>
                </c:pt>
                <c:pt idx="1">
                  <c:v>32</c:v>
                </c:pt>
                <c:pt idx="2">
                  <c:v>32</c:v>
                </c:pt>
                <c:pt idx="3">
                  <c:v>27</c:v>
                </c:pt>
              </c:numCache>
            </c:numRef>
          </c:val>
          <c:extLst>
            <c:ext xmlns:c16="http://schemas.microsoft.com/office/drawing/2014/chart" uri="{C3380CC4-5D6E-409C-BE32-E72D297353CC}">
              <c16:uniqueId val="{00000000-9677-EC41-B542-FD2A5AC4D680}"/>
            </c:ext>
          </c:extLst>
        </c:ser>
        <c:ser>
          <c:idx val="1"/>
          <c:order val="1"/>
          <c:tx>
            <c:strRef>
              <c:f>Sheet368!$B$7</c:f>
              <c:strCache>
                <c:ptCount val="1"/>
                <c:pt idx="0">
                  <c:v>Agree with this policy and think it should stay in place even after the pandemic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Sheet368!$C$5:$F$5</c:f>
              <c:strCache>
                <c:ptCount val="4"/>
                <c:pt idx="0">
                  <c:v>African American</c:v>
                </c:pt>
                <c:pt idx="1">
                  <c:v>Asian American</c:v>
                </c:pt>
                <c:pt idx="2">
                  <c:v>Latinx</c:v>
                </c:pt>
                <c:pt idx="3">
                  <c:v>White</c:v>
                </c:pt>
              </c:strCache>
            </c:strRef>
          </c:cat>
          <c:val>
            <c:numRef>
              <c:f>Sheet368!$C$7:$F$7</c:f>
              <c:numCache>
                <c:formatCode>General</c:formatCode>
                <c:ptCount val="4"/>
                <c:pt idx="0">
                  <c:v>39</c:v>
                </c:pt>
                <c:pt idx="1">
                  <c:v>40</c:v>
                </c:pt>
                <c:pt idx="2">
                  <c:v>38</c:v>
                </c:pt>
                <c:pt idx="3">
                  <c:v>31</c:v>
                </c:pt>
              </c:numCache>
            </c:numRef>
          </c:val>
          <c:extLst>
            <c:ext xmlns:c16="http://schemas.microsoft.com/office/drawing/2014/chart" uri="{C3380CC4-5D6E-409C-BE32-E72D297353CC}">
              <c16:uniqueId val="{00000001-9677-EC41-B542-FD2A5AC4D680}"/>
            </c:ext>
          </c:extLst>
        </c:ser>
        <c:dLbls>
          <c:dLblPos val="outEnd"/>
          <c:showLegendKey val="0"/>
          <c:showVal val="1"/>
          <c:showCatName val="0"/>
          <c:showSerName val="0"/>
          <c:showPercent val="0"/>
          <c:showBubbleSize val="0"/>
        </c:dLbls>
        <c:gapWidth val="219"/>
        <c:overlap val="-27"/>
        <c:axId val="1582027711"/>
        <c:axId val="1582118719"/>
      </c:barChart>
      <c:catAx>
        <c:axId val="15820277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582118719"/>
        <c:crosses val="autoZero"/>
        <c:auto val="1"/>
        <c:lblAlgn val="ctr"/>
        <c:lblOffset val="100"/>
        <c:noMultiLvlLbl val="0"/>
      </c:catAx>
      <c:valAx>
        <c:axId val="1582118719"/>
        <c:scaling>
          <c:orientation val="minMax"/>
        </c:scaling>
        <c:delete val="1"/>
        <c:axPos val="l"/>
        <c:numFmt formatCode="General" sourceLinked="1"/>
        <c:majorTickMark val="none"/>
        <c:minorTickMark val="none"/>
        <c:tickLblPos val="nextTo"/>
        <c:crossAx val="15820277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Sheet369!$B$6</c:f>
              <c:strCache>
                <c:ptCount val="1"/>
                <c:pt idx="0">
                  <c:v>Agree with this policy only during the pandemic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Sheet369!$C$5:$F$5</c:f>
              <c:strCache>
                <c:ptCount val="4"/>
                <c:pt idx="0">
                  <c:v>African American</c:v>
                </c:pt>
                <c:pt idx="1">
                  <c:v>Asian American</c:v>
                </c:pt>
                <c:pt idx="2">
                  <c:v>Latinx</c:v>
                </c:pt>
                <c:pt idx="3">
                  <c:v>White</c:v>
                </c:pt>
              </c:strCache>
            </c:strRef>
          </c:cat>
          <c:val>
            <c:numRef>
              <c:f>Sheet369!$C$6:$F$6</c:f>
              <c:numCache>
                <c:formatCode>General</c:formatCode>
                <c:ptCount val="4"/>
                <c:pt idx="0">
                  <c:v>41</c:v>
                </c:pt>
                <c:pt idx="1">
                  <c:v>37</c:v>
                </c:pt>
                <c:pt idx="2">
                  <c:v>32</c:v>
                </c:pt>
                <c:pt idx="3">
                  <c:v>35</c:v>
                </c:pt>
              </c:numCache>
            </c:numRef>
          </c:val>
          <c:extLst>
            <c:ext xmlns:c16="http://schemas.microsoft.com/office/drawing/2014/chart" uri="{C3380CC4-5D6E-409C-BE32-E72D297353CC}">
              <c16:uniqueId val="{00000000-864D-224E-82F5-0196561960F1}"/>
            </c:ext>
          </c:extLst>
        </c:ser>
        <c:ser>
          <c:idx val="1"/>
          <c:order val="1"/>
          <c:tx>
            <c:strRef>
              <c:f>Sheet369!$B$7</c:f>
              <c:strCache>
                <c:ptCount val="1"/>
                <c:pt idx="0">
                  <c:v>Agree with this policy and think it should stay in place even after the pandemic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Sheet369!$C$5:$F$5</c:f>
              <c:strCache>
                <c:ptCount val="4"/>
                <c:pt idx="0">
                  <c:v>African American</c:v>
                </c:pt>
                <c:pt idx="1">
                  <c:v>Asian American</c:v>
                </c:pt>
                <c:pt idx="2">
                  <c:v>Latinx</c:v>
                </c:pt>
                <c:pt idx="3">
                  <c:v>White</c:v>
                </c:pt>
              </c:strCache>
            </c:strRef>
          </c:cat>
          <c:val>
            <c:numRef>
              <c:f>Sheet369!$C$7:$F$7</c:f>
              <c:numCache>
                <c:formatCode>General</c:formatCode>
                <c:ptCount val="4"/>
                <c:pt idx="0">
                  <c:v>35</c:v>
                </c:pt>
                <c:pt idx="1">
                  <c:v>36</c:v>
                </c:pt>
                <c:pt idx="2">
                  <c:v>35</c:v>
                </c:pt>
                <c:pt idx="3">
                  <c:v>23</c:v>
                </c:pt>
              </c:numCache>
            </c:numRef>
          </c:val>
          <c:extLst>
            <c:ext xmlns:c16="http://schemas.microsoft.com/office/drawing/2014/chart" uri="{C3380CC4-5D6E-409C-BE32-E72D297353CC}">
              <c16:uniqueId val="{00000001-864D-224E-82F5-0196561960F1}"/>
            </c:ext>
          </c:extLst>
        </c:ser>
        <c:dLbls>
          <c:dLblPos val="outEnd"/>
          <c:showLegendKey val="0"/>
          <c:showVal val="1"/>
          <c:showCatName val="0"/>
          <c:showSerName val="0"/>
          <c:showPercent val="0"/>
          <c:showBubbleSize val="0"/>
        </c:dLbls>
        <c:gapWidth val="219"/>
        <c:overlap val="-27"/>
        <c:axId val="1598497999"/>
        <c:axId val="1601351695"/>
      </c:barChart>
      <c:catAx>
        <c:axId val="1598497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601351695"/>
        <c:crosses val="autoZero"/>
        <c:auto val="1"/>
        <c:lblAlgn val="ctr"/>
        <c:lblOffset val="100"/>
        <c:noMultiLvlLbl val="0"/>
      </c:catAx>
      <c:valAx>
        <c:axId val="1601351695"/>
        <c:scaling>
          <c:orientation val="minMax"/>
        </c:scaling>
        <c:delete val="1"/>
        <c:axPos val="l"/>
        <c:numFmt formatCode="General" sourceLinked="1"/>
        <c:majorTickMark val="none"/>
        <c:minorTickMark val="none"/>
        <c:tickLblPos val="nextTo"/>
        <c:crossAx val="1598497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(32)'!$C$7</c:f>
              <c:strCache>
                <c:ptCount val="1"/>
                <c:pt idx="0">
                  <c:v>Strongly agree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(32)'!$D$6:$G$6</c:f>
              <c:strCache>
                <c:ptCount val="4"/>
                <c:pt idx="0">
                  <c:v>African American</c:v>
                </c:pt>
                <c:pt idx="1">
                  <c:v>Asian American</c:v>
                </c:pt>
                <c:pt idx="2">
                  <c:v>Latinx</c:v>
                </c:pt>
                <c:pt idx="3">
                  <c:v>White</c:v>
                </c:pt>
              </c:strCache>
            </c:strRef>
          </c:cat>
          <c:val>
            <c:numRef>
              <c:f>'Sheet352 (32)'!$D$7:$G$7</c:f>
              <c:numCache>
                <c:formatCode>General</c:formatCode>
                <c:ptCount val="4"/>
                <c:pt idx="0">
                  <c:v>27</c:v>
                </c:pt>
                <c:pt idx="1">
                  <c:v>31</c:v>
                </c:pt>
                <c:pt idx="2">
                  <c:v>34</c:v>
                </c:pt>
                <c:pt idx="3">
                  <c:v>45</c:v>
                </c:pt>
              </c:numCache>
            </c:numRef>
          </c:val>
          <c:extLst>
            <c:ext xmlns:c16="http://schemas.microsoft.com/office/drawing/2014/chart" uri="{C3380CC4-5D6E-409C-BE32-E72D297353CC}">
              <c16:uniqueId val="{00000000-2E1A-A84B-B225-F217436EAEEC}"/>
            </c:ext>
          </c:extLst>
        </c:ser>
        <c:ser>
          <c:idx val="1"/>
          <c:order val="1"/>
          <c:tx>
            <c:strRef>
              <c:f>'Sheet352 (32)'!$C$8</c:f>
              <c:strCache>
                <c:ptCount val="1"/>
                <c:pt idx="0">
                  <c:v>Somewhat agree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(32)'!$D$6:$G$6</c:f>
              <c:strCache>
                <c:ptCount val="4"/>
                <c:pt idx="0">
                  <c:v>African American</c:v>
                </c:pt>
                <c:pt idx="1">
                  <c:v>Asian American</c:v>
                </c:pt>
                <c:pt idx="2">
                  <c:v>Latinx</c:v>
                </c:pt>
                <c:pt idx="3">
                  <c:v>White</c:v>
                </c:pt>
              </c:strCache>
            </c:strRef>
          </c:cat>
          <c:val>
            <c:numRef>
              <c:f>'Sheet352 (32)'!$D$8:$G$8</c:f>
              <c:numCache>
                <c:formatCode>General</c:formatCode>
                <c:ptCount val="4"/>
                <c:pt idx="0">
                  <c:v>37</c:v>
                </c:pt>
                <c:pt idx="1">
                  <c:v>48</c:v>
                </c:pt>
                <c:pt idx="2">
                  <c:v>40</c:v>
                </c:pt>
                <c:pt idx="3">
                  <c:v>35</c:v>
                </c:pt>
              </c:numCache>
            </c:numRef>
          </c:val>
          <c:extLst>
            <c:ext xmlns:c16="http://schemas.microsoft.com/office/drawing/2014/chart" uri="{C3380CC4-5D6E-409C-BE32-E72D297353CC}">
              <c16:uniqueId val="{00000001-2E1A-A84B-B225-F217436EAEEC}"/>
            </c:ext>
          </c:extLst>
        </c:ser>
        <c:ser>
          <c:idx val="2"/>
          <c:order val="2"/>
          <c:tx>
            <c:strRef>
              <c:f>'Sheet352 (32)'!$C$9</c:f>
              <c:strCache>
                <c:ptCount val="1"/>
                <c:pt idx="0">
                  <c:v>Somewhat disagree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(32)'!$D$6:$G$6</c:f>
              <c:strCache>
                <c:ptCount val="4"/>
                <c:pt idx="0">
                  <c:v>African American</c:v>
                </c:pt>
                <c:pt idx="1">
                  <c:v>Asian American</c:v>
                </c:pt>
                <c:pt idx="2">
                  <c:v>Latinx</c:v>
                </c:pt>
                <c:pt idx="3">
                  <c:v>White</c:v>
                </c:pt>
              </c:strCache>
            </c:strRef>
          </c:cat>
          <c:val>
            <c:numRef>
              <c:f>'Sheet352 (32)'!$D$9:$G$9</c:f>
              <c:numCache>
                <c:formatCode>General</c:formatCode>
                <c:ptCount val="4"/>
                <c:pt idx="0">
                  <c:v>22</c:v>
                </c:pt>
                <c:pt idx="1">
                  <c:v>16</c:v>
                </c:pt>
                <c:pt idx="2">
                  <c:v>16</c:v>
                </c:pt>
                <c:pt idx="3">
                  <c:v>14</c:v>
                </c:pt>
              </c:numCache>
            </c:numRef>
          </c:val>
          <c:extLst>
            <c:ext xmlns:c16="http://schemas.microsoft.com/office/drawing/2014/chart" uri="{C3380CC4-5D6E-409C-BE32-E72D297353CC}">
              <c16:uniqueId val="{00000002-2E1A-A84B-B225-F217436EAEEC}"/>
            </c:ext>
          </c:extLst>
        </c:ser>
        <c:ser>
          <c:idx val="3"/>
          <c:order val="3"/>
          <c:tx>
            <c:strRef>
              <c:f>'Sheet352 (32)'!$C$10</c:f>
              <c:strCache>
                <c:ptCount val="1"/>
                <c:pt idx="0">
                  <c:v>Strongly disagree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(32)'!$D$6:$G$6</c:f>
              <c:strCache>
                <c:ptCount val="4"/>
                <c:pt idx="0">
                  <c:v>African American</c:v>
                </c:pt>
                <c:pt idx="1">
                  <c:v>Asian American</c:v>
                </c:pt>
                <c:pt idx="2">
                  <c:v>Latinx</c:v>
                </c:pt>
                <c:pt idx="3">
                  <c:v>White</c:v>
                </c:pt>
              </c:strCache>
            </c:strRef>
          </c:cat>
          <c:val>
            <c:numRef>
              <c:f>'Sheet352 (32)'!$D$10:$G$10</c:f>
              <c:numCache>
                <c:formatCode>General</c:formatCode>
                <c:ptCount val="4"/>
                <c:pt idx="0">
                  <c:v>13</c:v>
                </c:pt>
                <c:pt idx="1">
                  <c:v>4</c:v>
                </c:pt>
                <c:pt idx="2">
                  <c:v>8</c:v>
                </c:pt>
                <c:pt idx="3">
                  <c:v>5</c:v>
                </c:pt>
              </c:numCache>
            </c:numRef>
          </c:val>
          <c:extLst>
            <c:ext xmlns:c16="http://schemas.microsoft.com/office/drawing/2014/chart" uri="{C3380CC4-5D6E-409C-BE32-E72D297353CC}">
              <c16:uniqueId val="{00000003-2E1A-A84B-B225-F217436EAEEC}"/>
            </c:ext>
          </c:extLst>
        </c:ser>
        <c:dLbls>
          <c:dLblPos val="outEnd"/>
          <c:showLegendKey val="0"/>
          <c:showVal val="1"/>
          <c:showCatName val="0"/>
          <c:showSerName val="0"/>
          <c:showPercent val="0"/>
          <c:showBubbleSize val="0"/>
        </c:dLbls>
        <c:gapWidth val="219"/>
        <c:overlap val="-27"/>
        <c:axId val="1097406960"/>
        <c:axId val="1097408592"/>
      </c:barChart>
      <c:catAx>
        <c:axId val="1097406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97408592"/>
        <c:crosses val="autoZero"/>
        <c:auto val="1"/>
        <c:lblAlgn val="ctr"/>
        <c:lblOffset val="100"/>
        <c:noMultiLvlLbl val="0"/>
      </c:catAx>
      <c:valAx>
        <c:axId val="1097408592"/>
        <c:scaling>
          <c:orientation val="minMax"/>
        </c:scaling>
        <c:delete val="1"/>
        <c:axPos val="l"/>
        <c:numFmt formatCode="General" sourceLinked="1"/>
        <c:majorTickMark val="none"/>
        <c:minorTickMark val="none"/>
        <c:tickLblPos val="nextTo"/>
        <c:crossAx val="10974069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(33)'!$C$7</c:f>
              <c:strCache>
                <c:ptCount val="1"/>
                <c:pt idx="0">
                  <c:v>Strongly agree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(33)'!$D$6:$G$6</c:f>
              <c:strCache>
                <c:ptCount val="4"/>
                <c:pt idx="0">
                  <c:v>African American</c:v>
                </c:pt>
                <c:pt idx="1">
                  <c:v>Asian American</c:v>
                </c:pt>
                <c:pt idx="2">
                  <c:v>Latinx</c:v>
                </c:pt>
                <c:pt idx="3">
                  <c:v>White</c:v>
                </c:pt>
              </c:strCache>
            </c:strRef>
          </c:cat>
          <c:val>
            <c:numRef>
              <c:f>'Sheet352 (33)'!$D$7:$G$7</c:f>
              <c:numCache>
                <c:formatCode>General</c:formatCode>
                <c:ptCount val="4"/>
                <c:pt idx="0">
                  <c:v>16</c:v>
                </c:pt>
                <c:pt idx="1">
                  <c:v>19</c:v>
                </c:pt>
                <c:pt idx="2">
                  <c:v>27</c:v>
                </c:pt>
                <c:pt idx="3">
                  <c:v>28</c:v>
                </c:pt>
              </c:numCache>
            </c:numRef>
          </c:val>
          <c:extLst>
            <c:ext xmlns:c16="http://schemas.microsoft.com/office/drawing/2014/chart" uri="{C3380CC4-5D6E-409C-BE32-E72D297353CC}">
              <c16:uniqueId val="{00000000-9E0B-824D-9688-ED6067049D3C}"/>
            </c:ext>
          </c:extLst>
        </c:ser>
        <c:ser>
          <c:idx val="1"/>
          <c:order val="1"/>
          <c:tx>
            <c:strRef>
              <c:f>'Sheet352 (33)'!$C$8</c:f>
              <c:strCache>
                <c:ptCount val="1"/>
                <c:pt idx="0">
                  <c:v>Somewhat agree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(33)'!$D$6:$G$6</c:f>
              <c:strCache>
                <c:ptCount val="4"/>
                <c:pt idx="0">
                  <c:v>African American</c:v>
                </c:pt>
                <c:pt idx="1">
                  <c:v>Asian American</c:v>
                </c:pt>
                <c:pt idx="2">
                  <c:v>Latinx</c:v>
                </c:pt>
                <c:pt idx="3">
                  <c:v>White</c:v>
                </c:pt>
              </c:strCache>
            </c:strRef>
          </c:cat>
          <c:val>
            <c:numRef>
              <c:f>'Sheet352 (33)'!$D$8:$G$8</c:f>
              <c:numCache>
                <c:formatCode>General</c:formatCode>
                <c:ptCount val="4"/>
                <c:pt idx="0">
                  <c:v>25</c:v>
                </c:pt>
                <c:pt idx="1">
                  <c:v>33</c:v>
                </c:pt>
                <c:pt idx="2">
                  <c:v>32</c:v>
                </c:pt>
                <c:pt idx="3">
                  <c:v>30</c:v>
                </c:pt>
              </c:numCache>
            </c:numRef>
          </c:val>
          <c:extLst>
            <c:ext xmlns:c16="http://schemas.microsoft.com/office/drawing/2014/chart" uri="{C3380CC4-5D6E-409C-BE32-E72D297353CC}">
              <c16:uniqueId val="{00000001-9E0B-824D-9688-ED6067049D3C}"/>
            </c:ext>
          </c:extLst>
        </c:ser>
        <c:ser>
          <c:idx val="2"/>
          <c:order val="2"/>
          <c:tx>
            <c:strRef>
              <c:f>'Sheet352 (33)'!$C$9</c:f>
              <c:strCache>
                <c:ptCount val="1"/>
                <c:pt idx="0">
                  <c:v>Somewhat disagree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(33)'!$D$6:$G$6</c:f>
              <c:strCache>
                <c:ptCount val="4"/>
                <c:pt idx="0">
                  <c:v>African American</c:v>
                </c:pt>
                <c:pt idx="1">
                  <c:v>Asian American</c:v>
                </c:pt>
                <c:pt idx="2">
                  <c:v>Latinx</c:v>
                </c:pt>
                <c:pt idx="3">
                  <c:v>White</c:v>
                </c:pt>
              </c:strCache>
            </c:strRef>
          </c:cat>
          <c:val>
            <c:numRef>
              <c:f>'Sheet352 (33)'!$D$9:$G$9</c:f>
              <c:numCache>
                <c:formatCode>General</c:formatCode>
                <c:ptCount val="4"/>
                <c:pt idx="0">
                  <c:v>22</c:v>
                </c:pt>
                <c:pt idx="1">
                  <c:v>29</c:v>
                </c:pt>
                <c:pt idx="2">
                  <c:v>24</c:v>
                </c:pt>
                <c:pt idx="3">
                  <c:v>24</c:v>
                </c:pt>
              </c:numCache>
            </c:numRef>
          </c:val>
          <c:extLst>
            <c:ext xmlns:c16="http://schemas.microsoft.com/office/drawing/2014/chart" uri="{C3380CC4-5D6E-409C-BE32-E72D297353CC}">
              <c16:uniqueId val="{00000002-9E0B-824D-9688-ED6067049D3C}"/>
            </c:ext>
          </c:extLst>
        </c:ser>
        <c:ser>
          <c:idx val="3"/>
          <c:order val="3"/>
          <c:tx>
            <c:strRef>
              <c:f>'Sheet352 (33)'!$C$10</c:f>
              <c:strCache>
                <c:ptCount val="1"/>
                <c:pt idx="0">
                  <c:v>Strongly disagree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(33)'!$D$6:$G$6</c:f>
              <c:strCache>
                <c:ptCount val="4"/>
                <c:pt idx="0">
                  <c:v>African American</c:v>
                </c:pt>
                <c:pt idx="1">
                  <c:v>Asian American</c:v>
                </c:pt>
                <c:pt idx="2">
                  <c:v>Latinx</c:v>
                </c:pt>
                <c:pt idx="3">
                  <c:v>White</c:v>
                </c:pt>
              </c:strCache>
            </c:strRef>
          </c:cat>
          <c:val>
            <c:numRef>
              <c:f>'Sheet352 (33)'!$D$10:$G$10</c:f>
              <c:numCache>
                <c:formatCode>General</c:formatCode>
                <c:ptCount val="4"/>
                <c:pt idx="0">
                  <c:v>36</c:v>
                </c:pt>
                <c:pt idx="1">
                  <c:v>18</c:v>
                </c:pt>
                <c:pt idx="2">
                  <c:v>16</c:v>
                </c:pt>
                <c:pt idx="3">
                  <c:v>17</c:v>
                </c:pt>
              </c:numCache>
            </c:numRef>
          </c:val>
          <c:extLst>
            <c:ext xmlns:c16="http://schemas.microsoft.com/office/drawing/2014/chart" uri="{C3380CC4-5D6E-409C-BE32-E72D297353CC}">
              <c16:uniqueId val="{00000003-9E0B-824D-9688-ED6067049D3C}"/>
            </c:ext>
          </c:extLst>
        </c:ser>
        <c:dLbls>
          <c:dLblPos val="outEnd"/>
          <c:showLegendKey val="0"/>
          <c:showVal val="1"/>
          <c:showCatName val="0"/>
          <c:showSerName val="0"/>
          <c:showPercent val="0"/>
          <c:showBubbleSize val="0"/>
        </c:dLbls>
        <c:gapWidth val="219"/>
        <c:overlap val="-27"/>
        <c:axId val="1094090480"/>
        <c:axId val="1094092112"/>
      </c:barChart>
      <c:catAx>
        <c:axId val="10940904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94092112"/>
        <c:crosses val="autoZero"/>
        <c:auto val="1"/>
        <c:lblAlgn val="ctr"/>
        <c:lblOffset val="100"/>
        <c:noMultiLvlLbl val="0"/>
      </c:catAx>
      <c:valAx>
        <c:axId val="1094092112"/>
        <c:scaling>
          <c:orientation val="minMax"/>
        </c:scaling>
        <c:delete val="1"/>
        <c:axPos val="l"/>
        <c:numFmt formatCode="General" sourceLinked="1"/>
        <c:majorTickMark val="none"/>
        <c:minorTickMark val="none"/>
        <c:tickLblPos val="nextTo"/>
        <c:crossAx val="10940904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(34)'!$C$7</c:f>
              <c:strCache>
                <c:ptCount val="1"/>
                <c:pt idx="0">
                  <c:v>Strongly agree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(34)'!$D$6:$G$6</c:f>
              <c:strCache>
                <c:ptCount val="4"/>
                <c:pt idx="0">
                  <c:v>African American</c:v>
                </c:pt>
                <c:pt idx="1">
                  <c:v>Asian American</c:v>
                </c:pt>
                <c:pt idx="2">
                  <c:v>Latinx</c:v>
                </c:pt>
                <c:pt idx="3">
                  <c:v>White</c:v>
                </c:pt>
              </c:strCache>
            </c:strRef>
          </c:cat>
          <c:val>
            <c:numRef>
              <c:f>'Sheet352 (34)'!$D$7:$G$7</c:f>
              <c:numCache>
                <c:formatCode>General</c:formatCode>
                <c:ptCount val="4"/>
                <c:pt idx="0">
                  <c:v>49</c:v>
                </c:pt>
                <c:pt idx="1">
                  <c:v>28</c:v>
                </c:pt>
                <c:pt idx="2">
                  <c:v>26</c:v>
                </c:pt>
                <c:pt idx="3">
                  <c:v>24</c:v>
                </c:pt>
              </c:numCache>
            </c:numRef>
          </c:val>
          <c:extLst>
            <c:ext xmlns:c16="http://schemas.microsoft.com/office/drawing/2014/chart" uri="{C3380CC4-5D6E-409C-BE32-E72D297353CC}">
              <c16:uniqueId val="{00000000-6488-B84F-A2D5-3B00C8385581}"/>
            </c:ext>
          </c:extLst>
        </c:ser>
        <c:ser>
          <c:idx val="1"/>
          <c:order val="1"/>
          <c:tx>
            <c:strRef>
              <c:f>'Sheet352 (34)'!$C$8</c:f>
              <c:strCache>
                <c:ptCount val="1"/>
                <c:pt idx="0">
                  <c:v>Somewhat agree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(34)'!$D$6:$G$6</c:f>
              <c:strCache>
                <c:ptCount val="4"/>
                <c:pt idx="0">
                  <c:v>African American</c:v>
                </c:pt>
                <c:pt idx="1">
                  <c:v>Asian American</c:v>
                </c:pt>
                <c:pt idx="2">
                  <c:v>Latinx</c:v>
                </c:pt>
                <c:pt idx="3">
                  <c:v>White</c:v>
                </c:pt>
              </c:strCache>
            </c:strRef>
          </c:cat>
          <c:val>
            <c:numRef>
              <c:f>'Sheet352 (34)'!$D$8:$G$8</c:f>
              <c:numCache>
                <c:formatCode>General</c:formatCode>
                <c:ptCount val="4"/>
                <c:pt idx="0">
                  <c:v>30</c:v>
                </c:pt>
                <c:pt idx="1">
                  <c:v>47</c:v>
                </c:pt>
                <c:pt idx="2">
                  <c:v>36</c:v>
                </c:pt>
                <c:pt idx="3">
                  <c:v>30</c:v>
                </c:pt>
              </c:numCache>
            </c:numRef>
          </c:val>
          <c:extLst>
            <c:ext xmlns:c16="http://schemas.microsoft.com/office/drawing/2014/chart" uri="{C3380CC4-5D6E-409C-BE32-E72D297353CC}">
              <c16:uniqueId val="{00000001-6488-B84F-A2D5-3B00C8385581}"/>
            </c:ext>
          </c:extLst>
        </c:ser>
        <c:ser>
          <c:idx val="2"/>
          <c:order val="2"/>
          <c:tx>
            <c:strRef>
              <c:f>'Sheet352 (34)'!$C$9</c:f>
              <c:strCache>
                <c:ptCount val="1"/>
                <c:pt idx="0">
                  <c:v>Somewhat disagree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(34)'!$D$6:$G$6</c:f>
              <c:strCache>
                <c:ptCount val="4"/>
                <c:pt idx="0">
                  <c:v>African American</c:v>
                </c:pt>
                <c:pt idx="1">
                  <c:v>Asian American</c:v>
                </c:pt>
                <c:pt idx="2">
                  <c:v>Latinx</c:v>
                </c:pt>
                <c:pt idx="3">
                  <c:v>White</c:v>
                </c:pt>
              </c:strCache>
            </c:strRef>
          </c:cat>
          <c:val>
            <c:numRef>
              <c:f>'Sheet352 (34)'!$D$9:$G$9</c:f>
              <c:numCache>
                <c:formatCode>General</c:formatCode>
                <c:ptCount val="4"/>
                <c:pt idx="0">
                  <c:v>11</c:v>
                </c:pt>
                <c:pt idx="1">
                  <c:v>17</c:v>
                </c:pt>
                <c:pt idx="2">
                  <c:v>20</c:v>
                </c:pt>
                <c:pt idx="3">
                  <c:v>25</c:v>
                </c:pt>
              </c:numCache>
            </c:numRef>
          </c:val>
          <c:extLst>
            <c:ext xmlns:c16="http://schemas.microsoft.com/office/drawing/2014/chart" uri="{C3380CC4-5D6E-409C-BE32-E72D297353CC}">
              <c16:uniqueId val="{00000002-6488-B84F-A2D5-3B00C8385581}"/>
            </c:ext>
          </c:extLst>
        </c:ser>
        <c:ser>
          <c:idx val="3"/>
          <c:order val="3"/>
          <c:tx>
            <c:strRef>
              <c:f>'Sheet352 (34)'!$C$10</c:f>
              <c:strCache>
                <c:ptCount val="1"/>
                <c:pt idx="0">
                  <c:v>Strongly disagree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(34)'!$D$6:$G$6</c:f>
              <c:strCache>
                <c:ptCount val="4"/>
                <c:pt idx="0">
                  <c:v>African American</c:v>
                </c:pt>
                <c:pt idx="1">
                  <c:v>Asian American</c:v>
                </c:pt>
                <c:pt idx="2">
                  <c:v>Latinx</c:v>
                </c:pt>
                <c:pt idx="3">
                  <c:v>White</c:v>
                </c:pt>
              </c:strCache>
            </c:strRef>
          </c:cat>
          <c:val>
            <c:numRef>
              <c:f>'Sheet352 (34)'!$D$10:$G$10</c:f>
              <c:numCache>
                <c:formatCode>General</c:formatCode>
                <c:ptCount val="4"/>
                <c:pt idx="0">
                  <c:v>8</c:v>
                </c:pt>
                <c:pt idx="1">
                  <c:v>8</c:v>
                </c:pt>
                <c:pt idx="2">
                  <c:v>17</c:v>
                </c:pt>
                <c:pt idx="3">
                  <c:v>21</c:v>
                </c:pt>
              </c:numCache>
            </c:numRef>
          </c:val>
          <c:extLst>
            <c:ext xmlns:c16="http://schemas.microsoft.com/office/drawing/2014/chart" uri="{C3380CC4-5D6E-409C-BE32-E72D297353CC}">
              <c16:uniqueId val="{00000003-6488-B84F-A2D5-3B00C8385581}"/>
            </c:ext>
          </c:extLst>
        </c:ser>
        <c:dLbls>
          <c:dLblPos val="outEnd"/>
          <c:showLegendKey val="0"/>
          <c:showVal val="1"/>
          <c:showCatName val="0"/>
          <c:showSerName val="0"/>
          <c:showPercent val="0"/>
          <c:showBubbleSize val="0"/>
        </c:dLbls>
        <c:gapWidth val="219"/>
        <c:overlap val="-27"/>
        <c:axId val="1094681456"/>
        <c:axId val="1094683088"/>
      </c:barChart>
      <c:catAx>
        <c:axId val="10946814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94683088"/>
        <c:crosses val="autoZero"/>
        <c:auto val="1"/>
        <c:lblAlgn val="ctr"/>
        <c:lblOffset val="100"/>
        <c:noMultiLvlLbl val="0"/>
      </c:catAx>
      <c:valAx>
        <c:axId val="1094683088"/>
        <c:scaling>
          <c:orientation val="minMax"/>
        </c:scaling>
        <c:delete val="1"/>
        <c:axPos val="l"/>
        <c:numFmt formatCode="General" sourceLinked="1"/>
        <c:majorTickMark val="none"/>
        <c:minorTickMark val="none"/>
        <c:tickLblPos val="nextTo"/>
        <c:crossAx val="10946814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(35)'!$C$7</c:f>
              <c:strCache>
                <c:ptCount val="1"/>
                <c:pt idx="0">
                  <c:v>Strongly agree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(35)'!$D$6:$G$6</c:f>
              <c:strCache>
                <c:ptCount val="4"/>
                <c:pt idx="0">
                  <c:v>African American</c:v>
                </c:pt>
                <c:pt idx="1">
                  <c:v>Asian American</c:v>
                </c:pt>
                <c:pt idx="2">
                  <c:v>Latinx</c:v>
                </c:pt>
                <c:pt idx="3">
                  <c:v>White</c:v>
                </c:pt>
              </c:strCache>
            </c:strRef>
          </c:cat>
          <c:val>
            <c:numRef>
              <c:f>'Sheet352 (35)'!$D$7:$G$7</c:f>
              <c:numCache>
                <c:formatCode>General</c:formatCode>
                <c:ptCount val="4"/>
                <c:pt idx="0">
                  <c:v>14</c:v>
                </c:pt>
                <c:pt idx="1">
                  <c:v>7</c:v>
                </c:pt>
                <c:pt idx="2">
                  <c:v>10</c:v>
                </c:pt>
                <c:pt idx="3">
                  <c:v>12</c:v>
                </c:pt>
              </c:numCache>
            </c:numRef>
          </c:val>
          <c:extLst>
            <c:ext xmlns:c16="http://schemas.microsoft.com/office/drawing/2014/chart" uri="{C3380CC4-5D6E-409C-BE32-E72D297353CC}">
              <c16:uniqueId val="{00000000-1CA2-1D49-8DC7-8AF1D8727155}"/>
            </c:ext>
          </c:extLst>
        </c:ser>
        <c:ser>
          <c:idx val="1"/>
          <c:order val="1"/>
          <c:tx>
            <c:strRef>
              <c:f>'Sheet352 (35)'!$C$8</c:f>
              <c:strCache>
                <c:ptCount val="1"/>
                <c:pt idx="0">
                  <c:v>Somewhat agree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(35)'!$D$6:$G$6</c:f>
              <c:strCache>
                <c:ptCount val="4"/>
                <c:pt idx="0">
                  <c:v>African American</c:v>
                </c:pt>
                <c:pt idx="1">
                  <c:v>Asian American</c:v>
                </c:pt>
                <c:pt idx="2">
                  <c:v>Latinx</c:v>
                </c:pt>
                <c:pt idx="3">
                  <c:v>White</c:v>
                </c:pt>
              </c:strCache>
            </c:strRef>
          </c:cat>
          <c:val>
            <c:numRef>
              <c:f>'Sheet352 (35)'!$D$8:$G$8</c:f>
              <c:numCache>
                <c:formatCode>General</c:formatCode>
                <c:ptCount val="4"/>
                <c:pt idx="0">
                  <c:v>23</c:v>
                </c:pt>
                <c:pt idx="1">
                  <c:v>24</c:v>
                </c:pt>
                <c:pt idx="2">
                  <c:v>25</c:v>
                </c:pt>
                <c:pt idx="3">
                  <c:v>27</c:v>
                </c:pt>
              </c:numCache>
            </c:numRef>
          </c:val>
          <c:extLst>
            <c:ext xmlns:c16="http://schemas.microsoft.com/office/drawing/2014/chart" uri="{C3380CC4-5D6E-409C-BE32-E72D297353CC}">
              <c16:uniqueId val="{00000001-1CA2-1D49-8DC7-8AF1D8727155}"/>
            </c:ext>
          </c:extLst>
        </c:ser>
        <c:ser>
          <c:idx val="2"/>
          <c:order val="2"/>
          <c:tx>
            <c:strRef>
              <c:f>'Sheet352 (35)'!$C$9</c:f>
              <c:strCache>
                <c:ptCount val="1"/>
                <c:pt idx="0">
                  <c:v>Somewhat disagree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(35)'!$D$6:$G$6</c:f>
              <c:strCache>
                <c:ptCount val="4"/>
                <c:pt idx="0">
                  <c:v>African American</c:v>
                </c:pt>
                <c:pt idx="1">
                  <c:v>Asian American</c:v>
                </c:pt>
                <c:pt idx="2">
                  <c:v>Latinx</c:v>
                </c:pt>
                <c:pt idx="3">
                  <c:v>White</c:v>
                </c:pt>
              </c:strCache>
            </c:strRef>
          </c:cat>
          <c:val>
            <c:numRef>
              <c:f>'Sheet352 (35)'!$D$9:$G$9</c:f>
              <c:numCache>
                <c:formatCode>General</c:formatCode>
                <c:ptCount val="4"/>
                <c:pt idx="0">
                  <c:v>25</c:v>
                </c:pt>
                <c:pt idx="1">
                  <c:v>38</c:v>
                </c:pt>
                <c:pt idx="2">
                  <c:v>37</c:v>
                </c:pt>
                <c:pt idx="3">
                  <c:v>39</c:v>
                </c:pt>
              </c:numCache>
            </c:numRef>
          </c:val>
          <c:extLst>
            <c:ext xmlns:c16="http://schemas.microsoft.com/office/drawing/2014/chart" uri="{C3380CC4-5D6E-409C-BE32-E72D297353CC}">
              <c16:uniqueId val="{00000002-1CA2-1D49-8DC7-8AF1D8727155}"/>
            </c:ext>
          </c:extLst>
        </c:ser>
        <c:ser>
          <c:idx val="3"/>
          <c:order val="3"/>
          <c:tx>
            <c:strRef>
              <c:f>'Sheet352 (35)'!$C$10</c:f>
              <c:strCache>
                <c:ptCount val="1"/>
                <c:pt idx="0">
                  <c:v>Strongly disagree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(35)'!$D$6:$G$6</c:f>
              <c:strCache>
                <c:ptCount val="4"/>
                <c:pt idx="0">
                  <c:v>African American</c:v>
                </c:pt>
                <c:pt idx="1">
                  <c:v>Asian American</c:v>
                </c:pt>
                <c:pt idx="2">
                  <c:v>Latinx</c:v>
                </c:pt>
                <c:pt idx="3">
                  <c:v>White</c:v>
                </c:pt>
              </c:strCache>
            </c:strRef>
          </c:cat>
          <c:val>
            <c:numRef>
              <c:f>'Sheet352 (35)'!$D$10:$G$10</c:f>
              <c:numCache>
                <c:formatCode>General</c:formatCode>
                <c:ptCount val="4"/>
                <c:pt idx="0">
                  <c:v>35</c:v>
                </c:pt>
                <c:pt idx="1">
                  <c:v>29</c:v>
                </c:pt>
                <c:pt idx="2">
                  <c:v>25</c:v>
                </c:pt>
                <c:pt idx="3">
                  <c:v>21</c:v>
                </c:pt>
              </c:numCache>
            </c:numRef>
          </c:val>
          <c:extLst>
            <c:ext xmlns:c16="http://schemas.microsoft.com/office/drawing/2014/chart" uri="{C3380CC4-5D6E-409C-BE32-E72D297353CC}">
              <c16:uniqueId val="{00000003-1CA2-1D49-8DC7-8AF1D8727155}"/>
            </c:ext>
          </c:extLst>
        </c:ser>
        <c:dLbls>
          <c:dLblPos val="outEnd"/>
          <c:showLegendKey val="0"/>
          <c:showVal val="1"/>
          <c:showCatName val="0"/>
          <c:showSerName val="0"/>
          <c:showPercent val="0"/>
          <c:showBubbleSize val="0"/>
        </c:dLbls>
        <c:gapWidth val="219"/>
        <c:overlap val="-27"/>
        <c:axId val="1094544720"/>
        <c:axId val="1094643232"/>
      </c:barChart>
      <c:catAx>
        <c:axId val="10945447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94643232"/>
        <c:crosses val="autoZero"/>
        <c:auto val="1"/>
        <c:lblAlgn val="ctr"/>
        <c:lblOffset val="100"/>
        <c:noMultiLvlLbl val="0"/>
      </c:catAx>
      <c:valAx>
        <c:axId val="1094643232"/>
        <c:scaling>
          <c:orientation val="minMax"/>
        </c:scaling>
        <c:delete val="1"/>
        <c:axPos val="l"/>
        <c:numFmt formatCode="General" sourceLinked="1"/>
        <c:majorTickMark val="none"/>
        <c:minorTickMark val="none"/>
        <c:tickLblPos val="nextTo"/>
        <c:crossAx val="10945447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'Sheet352 (36)'!$C$7</c:f>
              <c:strCache>
                <c:ptCount val="1"/>
                <c:pt idx="0">
                  <c:v>Strongly agree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(36)'!$D$6:$G$6</c:f>
              <c:strCache>
                <c:ptCount val="4"/>
                <c:pt idx="0">
                  <c:v>African American</c:v>
                </c:pt>
                <c:pt idx="1">
                  <c:v>Asian American</c:v>
                </c:pt>
                <c:pt idx="2">
                  <c:v>Latinx</c:v>
                </c:pt>
                <c:pt idx="3">
                  <c:v>White</c:v>
                </c:pt>
              </c:strCache>
            </c:strRef>
          </c:cat>
          <c:val>
            <c:numRef>
              <c:f>'Sheet352 (36)'!$D$7:$G$7</c:f>
              <c:numCache>
                <c:formatCode>General</c:formatCode>
                <c:ptCount val="4"/>
                <c:pt idx="0">
                  <c:v>13</c:v>
                </c:pt>
                <c:pt idx="1">
                  <c:v>8</c:v>
                </c:pt>
                <c:pt idx="2">
                  <c:v>14</c:v>
                </c:pt>
                <c:pt idx="3">
                  <c:v>18</c:v>
                </c:pt>
              </c:numCache>
            </c:numRef>
          </c:val>
          <c:extLst>
            <c:ext xmlns:c16="http://schemas.microsoft.com/office/drawing/2014/chart" uri="{C3380CC4-5D6E-409C-BE32-E72D297353CC}">
              <c16:uniqueId val="{00000000-C789-7C42-B482-C94082F9BA94}"/>
            </c:ext>
          </c:extLst>
        </c:ser>
        <c:ser>
          <c:idx val="1"/>
          <c:order val="1"/>
          <c:tx>
            <c:strRef>
              <c:f>'Sheet352 (36)'!$C$8</c:f>
              <c:strCache>
                <c:ptCount val="1"/>
                <c:pt idx="0">
                  <c:v>Somewhat agree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(36)'!$D$6:$G$6</c:f>
              <c:strCache>
                <c:ptCount val="4"/>
                <c:pt idx="0">
                  <c:v>African American</c:v>
                </c:pt>
                <c:pt idx="1">
                  <c:v>Asian American</c:v>
                </c:pt>
                <c:pt idx="2">
                  <c:v>Latinx</c:v>
                </c:pt>
                <c:pt idx="3">
                  <c:v>White</c:v>
                </c:pt>
              </c:strCache>
            </c:strRef>
          </c:cat>
          <c:val>
            <c:numRef>
              <c:f>'Sheet352 (36)'!$D$8:$G$8</c:f>
              <c:numCache>
                <c:formatCode>General</c:formatCode>
                <c:ptCount val="4"/>
                <c:pt idx="0">
                  <c:v>18</c:v>
                </c:pt>
                <c:pt idx="1">
                  <c:v>22</c:v>
                </c:pt>
                <c:pt idx="2">
                  <c:v>23</c:v>
                </c:pt>
                <c:pt idx="3">
                  <c:v>28</c:v>
                </c:pt>
              </c:numCache>
            </c:numRef>
          </c:val>
          <c:extLst>
            <c:ext xmlns:c16="http://schemas.microsoft.com/office/drawing/2014/chart" uri="{C3380CC4-5D6E-409C-BE32-E72D297353CC}">
              <c16:uniqueId val="{00000001-C789-7C42-B482-C94082F9BA94}"/>
            </c:ext>
          </c:extLst>
        </c:ser>
        <c:ser>
          <c:idx val="2"/>
          <c:order val="2"/>
          <c:tx>
            <c:strRef>
              <c:f>'Sheet352 (36)'!$C$9</c:f>
              <c:strCache>
                <c:ptCount val="1"/>
                <c:pt idx="0">
                  <c:v>Somewhat disagree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(36)'!$D$6:$G$6</c:f>
              <c:strCache>
                <c:ptCount val="4"/>
                <c:pt idx="0">
                  <c:v>African American</c:v>
                </c:pt>
                <c:pt idx="1">
                  <c:v>Asian American</c:v>
                </c:pt>
                <c:pt idx="2">
                  <c:v>Latinx</c:v>
                </c:pt>
                <c:pt idx="3">
                  <c:v>White</c:v>
                </c:pt>
              </c:strCache>
            </c:strRef>
          </c:cat>
          <c:val>
            <c:numRef>
              <c:f>'Sheet352 (36)'!$D$9:$G$9</c:f>
              <c:numCache>
                <c:formatCode>General</c:formatCode>
                <c:ptCount val="4"/>
                <c:pt idx="0">
                  <c:v>18</c:v>
                </c:pt>
                <c:pt idx="1">
                  <c:v>25</c:v>
                </c:pt>
                <c:pt idx="2">
                  <c:v>25</c:v>
                </c:pt>
                <c:pt idx="3">
                  <c:v>27</c:v>
                </c:pt>
              </c:numCache>
            </c:numRef>
          </c:val>
          <c:extLst>
            <c:ext xmlns:c16="http://schemas.microsoft.com/office/drawing/2014/chart" uri="{C3380CC4-5D6E-409C-BE32-E72D297353CC}">
              <c16:uniqueId val="{00000002-C789-7C42-B482-C94082F9BA94}"/>
            </c:ext>
          </c:extLst>
        </c:ser>
        <c:ser>
          <c:idx val="3"/>
          <c:order val="3"/>
          <c:tx>
            <c:strRef>
              <c:f>'Sheet352 (36)'!$C$10</c:f>
              <c:strCache>
                <c:ptCount val="1"/>
                <c:pt idx="0">
                  <c:v>Strongly disagree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'Sheet352 (36)'!$D$6:$G$6</c:f>
              <c:strCache>
                <c:ptCount val="4"/>
                <c:pt idx="0">
                  <c:v>African American</c:v>
                </c:pt>
                <c:pt idx="1">
                  <c:v>Asian American</c:v>
                </c:pt>
                <c:pt idx="2">
                  <c:v>Latinx</c:v>
                </c:pt>
                <c:pt idx="3">
                  <c:v>White</c:v>
                </c:pt>
              </c:strCache>
            </c:strRef>
          </c:cat>
          <c:val>
            <c:numRef>
              <c:f>'Sheet352 (36)'!$D$10:$G$10</c:f>
              <c:numCache>
                <c:formatCode>General</c:formatCode>
                <c:ptCount val="4"/>
                <c:pt idx="0">
                  <c:v>49</c:v>
                </c:pt>
                <c:pt idx="1">
                  <c:v>44</c:v>
                </c:pt>
                <c:pt idx="2">
                  <c:v>37</c:v>
                </c:pt>
                <c:pt idx="3">
                  <c:v>26</c:v>
                </c:pt>
              </c:numCache>
            </c:numRef>
          </c:val>
          <c:extLst>
            <c:ext xmlns:c16="http://schemas.microsoft.com/office/drawing/2014/chart" uri="{C3380CC4-5D6E-409C-BE32-E72D297353CC}">
              <c16:uniqueId val="{00000003-C789-7C42-B482-C94082F9BA94}"/>
            </c:ext>
          </c:extLst>
        </c:ser>
        <c:dLbls>
          <c:dLblPos val="outEnd"/>
          <c:showLegendKey val="0"/>
          <c:showVal val="1"/>
          <c:showCatName val="0"/>
          <c:showSerName val="0"/>
          <c:showPercent val="0"/>
          <c:showBubbleSize val="0"/>
        </c:dLbls>
        <c:gapWidth val="219"/>
        <c:overlap val="-27"/>
        <c:axId val="1096591696"/>
        <c:axId val="1096503984"/>
      </c:barChart>
      <c:catAx>
        <c:axId val="10965916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096503984"/>
        <c:crosses val="autoZero"/>
        <c:auto val="1"/>
        <c:lblAlgn val="ctr"/>
        <c:lblOffset val="100"/>
        <c:noMultiLvlLbl val="0"/>
      </c:catAx>
      <c:valAx>
        <c:axId val="1096503984"/>
        <c:scaling>
          <c:orientation val="minMax"/>
        </c:scaling>
        <c:delete val="1"/>
        <c:axPos val="l"/>
        <c:numFmt formatCode="General" sourceLinked="1"/>
        <c:majorTickMark val="none"/>
        <c:minorTickMark val="none"/>
        <c:tickLblPos val="nextTo"/>
        <c:crossAx val="10965916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Sheet370!$B$6</c:f>
              <c:strCache>
                <c:ptCount val="1"/>
                <c:pt idx="0">
                  <c:v>Strongly approve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Sheet370!$C$5:$F$5</c:f>
              <c:strCache>
                <c:ptCount val="4"/>
                <c:pt idx="0">
                  <c:v>African American</c:v>
                </c:pt>
                <c:pt idx="1">
                  <c:v>Asian American</c:v>
                </c:pt>
                <c:pt idx="2">
                  <c:v>Latinx</c:v>
                </c:pt>
                <c:pt idx="3">
                  <c:v>White</c:v>
                </c:pt>
              </c:strCache>
            </c:strRef>
          </c:cat>
          <c:val>
            <c:numRef>
              <c:f>Sheet370!$C$6:$F$6</c:f>
              <c:numCache>
                <c:formatCode>General</c:formatCode>
                <c:ptCount val="4"/>
                <c:pt idx="0">
                  <c:v>8</c:v>
                </c:pt>
                <c:pt idx="1">
                  <c:v>6</c:v>
                </c:pt>
                <c:pt idx="2">
                  <c:v>9</c:v>
                </c:pt>
                <c:pt idx="3">
                  <c:v>14</c:v>
                </c:pt>
              </c:numCache>
            </c:numRef>
          </c:val>
          <c:extLst>
            <c:ext xmlns:c16="http://schemas.microsoft.com/office/drawing/2014/chart" uri="{C3380CC4-5D6E-409C-BE32-E72D297353CC}">
              <c16:uniqueId val="{00000000-D140-B54A-A4C6-AA6D9E85AC40}"/>
            </c:ext>
          </c:extLst>
        </c:ser>
        <c:ser>
          <c:idx val="1"/>
          <c:order val="1"/>
          <c:tx>
            <c:strRef>
              <c:f>Sheet370!$B$7</c:f>
              <c:strCache>
                <c:ptCount val="1"/>
                <c:pt idx="0">
                  <c:v>Somewhat approve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Sheet370!$C$5:$F$5</c:f>
              <c:strCache>
                <c:ptCount val="4"/>
                <c:pt idx="0">
                  <c:v>African American</c:v>
                </c:pt>
                <c:pt idx="1">
                  <c:v>Asian American</c:v>
                </c:pt>
                <c:pt idx="2">
                  <c:v>Latinx</c:v>
                </c:pt>
                <c:pt idx="3">
                  <c:v>White</c:v>
                </c:pt>
              </c:strCache>
            </c:strRef>
          </c:cat>
          <c:val>
            <c:numRef>
              <c:f>Sheet370!$C$7:$F$7</c:f>
              <c:numCache>
                <c:formatCode>General</c:formatCode>
                <c:ptCount val="4"/>
                <c:pt idx="0">
                  <c:v>12</c:v>
                </c:pt>
                <c:pt idx="1">
                  <c:v>12</c:v>
                </c:pt>
                <c:pt idx="2">
                  <c:v>16</c:v>
                </c:pt>
                <c:pt idx="3">
                  <c:v>23</c:v>
                </c:pt>
              </c:numCache>
            </c:numRef>
          </c:val>
          <c:extLst>
            <c:ext xmlns:c16="http://schemas.microsoft.com/office/drawing/2014/chart" uri="{C3380CC4-5D6E-409C-BE32-E72D297353CC}">
              <c16:uniqueId val="{00000001-D140-B54A-A4C6-AA6D9E85AC40}"/>
            </c:ext>
          </c:extLst>
        </c:ser>
        <c:ser>
          <c:idx val="2"/>
          <c:order val="2"/>
          <c:tx>
            <c:strRef>
              <c:f>Sheet370!$B$8</c:f>
              <c:strCache>
                <c:ptCount val="1"/>
                <c:pt idx="0">
                  <c:v>Neither approve nor disapprove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Sheet370!$C$5:$F$5</c:f>
              <c:strCache>
                <c:ptCount val="4"/>
                <c:pt idx="0">
                  <c:v>African American</c:v>
                </c:pt>
                <c:pt idx="1">
                  <c:v>Asian American</c:v>
                </c:pt>
                <c:pt idx="2">
                  <c:v>Latinx</c:v>
                </c:pt>
                <c:pt idx="3">
                  <c:v>White</c:v>
                </c:pt>
              </c:strCache>
            </c:strRef>
          </c:cat>
          <c:val>
            <c:numRef>
              <c:f>Sheet370!$C$8:$F$8</c:f>
              <c:numCache>
                <c:formatCode>General</c:formatCode>
                <c:ptCount val="4"/>
                <c:pt idx="0">
                  <c:v>20</c:v>
                </c:pt>
                <c:pt idx="1">
                  <c:v>16</c:v>
                </c:pt>
                <c:pt idx="2">
                  <c:v>25</c:v>
                </c:pt>
                <c:pt idx="3">
                  <c:v>17</c:v>
                </c:pt>
              </c:numCache>
            </c:numRef>
          </c:val>
          <c:extLst>
            <c:ext xmlns:c16="http://schemas.microsoft.com/office/drawing/2014/chart" uri="{C3380CC4-5D6E-409C-BE32-E72D297353CC}">
              <c16:uniqueId val="{00000002-D140-B54A-A4C6-AA6D9E85AC40}"/>
            </c:ext>
          </c:extLst>
        </c:ser>
        <c:ser>
          <c:idx val="3"/>
          <c:order val="3"/>
          <c:tx>
            <c:strRef>
              <c:f>Sheet370!$B$9</c:f>
              <c:strCache>
                <c:ptCount val="1"/>
                <c:pt idx="0">
                  <c:v>Somewhat disapprove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Sheet370!$C$5:$F$5</c:f>
              <c:strCache>
                <c:ptCount val="4"/>
                <c:pt idx="0">
                  <c:v>African American</c:v>
                </c:pt>
                <c:pt idx="1">
                  <c:v>Asian American</c:v>
                </c:pt>
                <c:pt idx="2">
                  <c:v>Latinx</c:v>
                </c:pt>
                <c:pt idx="3">
                  <c:v>White</c:v>
                </c:pt>
              </c:strCache>
            </c:strRef>
          </c:cat>
          <c:val>
            <c:numRef>
              <c:f>Sheet370!$C$9:$F$9</c:f>
              <c:numCache>
                <c:formatCode>General</c:formatCode>
                <c:ptCount val="4"/>
                <c:pt idx="0">
                  <c:v>15</c:v>
                </c:pt>
                <c:pt idx="1">
                  <c:v>22</c:v>
                </c:pt>
                <c:pt idx="2">
                  <c:v>14</c:v>
                </c:pt>
                <c:pt idx="3">
                  <c:v>13</c:v>
                </c:pt>
              </c:numCache>
            </c:numRef>
          </c:val>
          <c:extLst>
            <c:ext xmlns:c16="http://schemas.microsoft.com/office/drawing/2014/chart" uri="{C3380CC4-5D6E-409C-BE32-E72D297353CC}">
              <c16:uniqueId val="{00000003-D140-B54A-A4C6-AA6D9E85AC40}"/>
            </c:ext>
          </c:extLst>
        </c:ser>
        <c:ser>
          <c:idx val="4"/>
          <c:order val="4"/>
          <c:tx>
            <c:strRef>
              <c:f>Sheet370!$B$10</c:f>
              <c:strCache>
                <c:ptCount val="1"/>
                <c:pt idx="0">
                  <c:v>Strongly disapprove</c:v>
                </c:pt>
              </c:strCache>
            </c:strRef>
          </c:tx>
          <c:spPr>
            <a:solidFill>
              <a:srgbClr val="FF0000"/>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Sheet370!$C$5:$F$5</c:f>
              <c:strCache>
                <c:ptCount val="4"/>
                <c:pt idx="0">
                  <c:v>African American</c:v>
                </c:pt>
                <c:pt idx="1">
                  <c:v>Asian American</c:v>
                </c:pt>
                <c:pt idx="2">
                  <c:v>Latinx</c:v>
                </c:pt>
                <c:pt idx="3">
                  <c:v>White</c:v>
                </c:pt>
              </c:strCache>
            </c:strRef>
          </c:cat>
          <c:val>
            <c:numRef>
              <c:f>Sheet370!$C$10:$F$10</c:f>
              <c:numCache>
                <c:formatCode>General</c:formatCode>
                <c:ptCount val="4"/>
                <c:pt idx="0">
                  <c:v>44</c:v>
                </c:pt>
                <c:pt idx="1">
                  <c:v>43</c:v>
                </c:pt>
                <c:pt idx="2">
                  <c:v>35</c:v>
                </c:pt>
                <c:pt idx="3">
                  <c:v>33</c:v>
                </c:pt>
              </c:numCache>
            </c:numRef>
          </c:val>
          <c:extLst>
            <c:ext xmlns:c16="http://schemas.microsoft.com/office/drawing/2014/chart" uri="{C3380CC4-5D6E-409C-BE32-E72D297353CC}">
              <c16:uniqueId val="{00000004-D140-B54A-A4C6-AA6D9E85AC40}"/>
            </c:ext>
          </c:extLst>
        </c:ser>
        <c:dLbls>
          <c:dLblPos val="outEnd"/>
          <c:showLegendKey val="0"/>
          <c:showVal val="1"/>
          <c:showCatName val="0"/>
          <c:showSerName val="0"/>
          <c:showPercent val="0"/>
          <c:showBubbleSize val="0"/>
        </c:dLbls>
        <c:gapWidth val="219"/>
        <c:overlap val="-27"/>
        <c:axId val="1601231407"/>
        <c:axId val="1601233039"/>
      </c:barChart>
      <c:catAx>
        <c:axId val="16012314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1601233039"/>
        <c:crosses val="autoZero"/>
        <c:auto val="1"/>
        <c:lblAlgn val="ctr"/>
        <c:lblOffset val="100"/>
        <c:noMultiLvlLbl val="0"/>
      </c:catAx>
      <c:valAx>
        <c:axId val="1601233039"/>
        <c:scaling>
          <c:orientation val="minMax"/>
        </c:scaling>
        <c:delete val="1"/>
        <c:axPos val="l"/>
        <c:numFmt formatCode="General" sourceLinked="1"/>
        <c:majorTickMark val="none"/>
        <c:minorTickMark val="none"/>
        <c:tickLblPos val="nextTo"/>
        <c:crossAx val="160123140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BC1943-1EB2-294D-9D47-B5EDA287FEFE}" type="datetimeFigureOut">
              <a:rPr lang="en-US" smtClean="0"/>
              <a:t>6/9/20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D3FF24-EE5E-0040-A2C5-15F14E621E8D}" type="slidenum">
              <a:rPr lang="en-US" smtClean="0"/>
              <a:t>‹#›</a:t>
            </a:fld>
            <a:endParaRPr lang="en-US" dirty="0"/>
          </a:p>
        </p:txBody>
      </p:sp>
    </p:spTree>
    <p:extLst>
      <p:ext uri="{BB962C8B-B14F-4D97-AF65-F5344CB8AC3E}">
        <p14:creationId xmlns:p14="http://schemas.microsoft.com/office/powerpoint/2010/main" val="1907868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a:t>
            </a:fld>
            <a:endParaRPr lang="en-US" dirty="0"/>
          </a:p>
        </p:txBody>
      </p:sp>
    </p:spTree>
    <p:extLst>
      <p:ext uri="{BB962C8B-B14F-4D97-AF65-F5344CB8AC3E}">
        <p14:creationId xmlns:p14="http://schemas.microsoft.com/office/powerpoint/2010/main" val="1716090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a:t>
            </a:fld>
            <a:endParaRPr lang="en-US" dirty="0"/>
          </a:p>
        </p:txBody>
      </p:sp>
    </p:spTree>
    <p:extLst>
      <p:ext uri="{BB962C8B-B14F-4D97-AF65-F5344CB8AC3E}">
        <p14:creationId xmlns:p14="http://schemas.microsoft.com/office/powerpoint/2010/main" val="3100596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a:t>
            </a:fld>
            <a:endParaRPr lang="en-US" dirty="0"/>
          </a:p>
        </p:txBody>
      </p:sp>
    </p:spTree>
    <p:extLst>
      <p:ext uri="{BB962C8B-B14F-4D97-AF65-F5344CB8AC3E}">
        <p14:creationId xmlns:p14="http://schemas.microsoft.com/office/powerpoint/2010/main" val="845836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a:t>
            </a:fld>
            <a:endParaRPr lang="en-US" dirty="0"/>
          </a:p>
        </p:txBody>
      </p:sp>
    </p:spTree>
    <p:extLst>
      <p:ext uri="{BB962C8B-B14F-4D97-AF65-F5344CB8AC3E}">
        <p14:creationId xmlns:p14="http://schemas.microsoft.com/office/powerpoint/2010/main" val="3601082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a:t>
            </a:fld>
            <a:endParaRPr lang="en-US" dirty="0"/>
          </a:p>
        </p:txBody>
      </p:sp>
    </p:spTree>
    <p:extLst>
      <p:ext uri="{BB962C8B-B14F-4D97-AF65-F5344CB8AC3E}">
        <p14:creationId xmlns:p14="http://schemas.microsoft.com/office/powerpoint/2010/main" val="28194229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7</a:t>
            </a:fld>
            <a:endParaRPr lang="en-US" dirty="0"/>
          </a:p>
        </p:txBody>
      </p:sp>
    </p:spTree>
    <p:extLst>
      <p:ext uri="{BB962C8B-B14F-4D97-AF65-F5344CB8AC3E}">
        <p14:creationId xmlns:p14="http://schemas.microsoft.com/office/powerpoint/2010/main" val="32986579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8</a:t>
            </a:fld>
            <a:endParaRPr lang="en-US" dirty="0"/>
          </a:p>
        </p:txBody>
      </p:sp>
    </p:spTree>
    <p:extLst>
      <p:ext uri="{BB962C8B-B14F-4D97-AF65-F5344CB8AC3E}">
        <p14:creationId xmlns:p14="http://schemas.microsoft.com/office/powerpoint/2010/main" val="26471086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9</a:t>
            </a:fld>
            <a:endParaRPr lang="en-US" dirty="0"/>
          </a:p>
        </p:txBody>
      </p:sp>
    </p:spTree>
    <p:extLst>
      <p:ext uri="{BB962C8B-B14F-4D97-AF65-F5344CB8AC3E}">
        <p14:creationId xmlns:p14="http://schemas.microsoft.com/office/powerpoint/2010/main" val="24627065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10</a:t>
            </a:fld>
            <a:endParaRPr lang="en-US" dirty="0"/>
          </a:p>
        </p:txBody>
      </p:sp>
    </p:spTree>
    <p:extLst>
      <p:ext uri="{BB962C8B-B14F-4D97-AF65-F5344CB8AC3E}">
        <p14:creationId xmlns:p14="http://schemas.microsoft.com/office/powerpoint/2010/main" val="2288522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11</a:t>
            </a:fld>
            <a:endParaRPr lang="en-US" dirty="0"/>
          </a:p>
        </p:txBody>
      </p:sp>
    </p:spTree>
    <p:extLst>
      <p:ext uri="{BB962C8B-B14F-4D97-AF65-F5344CB8AC3E}">
        <p14:creationId xmlns:p14="http://schemas.microsoft.com/office/powerpoint/2010/main" val="2470129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12</a:t>
            </a:fld>
            <a:endParaRPr lang="en-US" dirty="0"/>
          </a:p>
        </p:txBody>
      </p:sp>
    </p:spTree>
    <p:extLst>
      <p:ext uri="{BB962C8B-B14F-4D97-AF65-F5344CB8AC3E}">
        <p14:creationId xmlns:p14="http://schemas.microsoft.com/office/powerpoint/2010/main" val="35995080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13</a:t>
            </a:fld>
            <a:endParaRPr lang="en-US" dirty="0"/>
          </a:p>
        </p:txBody>
      </p:sp>
    </p:spTree>
    <p:extLst>
      <p:ext uri="{BB962C8B-B14F-4D97-AF65-F5344CB8AC3E}">
        <p14:creationId xmlns:p14="http://schemas.microsoft.com/office/powerpoint/2010/main" val="149752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14</a:t>
            </a:fld>
            <a:endParaRPr lang="en-US" dirty="0"/>
          </a:p>
        </p:txBody>
      </p:sp>
    </p:spTree>
    <p:extLst>
      <p:ext uri="{BB962C8B-B14F-4D97-AF65-F5344CB8AC3E}">
        <p14:creationId xmlns:p14="http://schemas.microsoft.com/office/powerpoint/2010/main" val="9818519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15</a:t>
            </a:fld>
            <a:endParaRPr lang="en-US" dirty="0"/>
          </a:p>
        </p:txBody>
      </p:sp>
    </p:spTree>
    <p:extLst>
      <p:ext uri="{BB962C8B-B14F-4D97-AF65-F5344CB8AC3E}">
        <p14:creationId xmlns:p14="http://schemas.microsoft.com/office/powerpoint/2010/main" val="2969592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16</a:t>
            </a:fld>
            <a:endParaRPr lang="en-US" dirty="0"/>
          </a:p>
        </p:txBody>
      </p:sp>
    </p:spTree>
    <p:extLst>
      <p:ext uri="{BB962C8B-B14F-4D97-AF65-F5344CB8AC3E}">
        <p14:creationId xmlns:p14="http://schemas.microsoft.com/office/powerpoint/2010/main" val="26317500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17</a:t>
            </a:fld>
            <a:endParaRPr lang="en-US" dirty="0"/>
          </a:p>
        </p:txBody>
      </p:sp>
    </p:spTree>
    <p:extLst>
      <p:ext uri="{BB962C8B-B14F-4D97-AF65-F5344CB8AC3E}">
        <p14:creationId xmlns:p14="http://schemas.microsoft.com/office/powerpoint/2010/main" val="920639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18</a:t>
            </a:fld>
            <a:endParaRPr lang="en-US" dirty="0"/>
          </a:p>
        </p:txBody>
      </p:sp>
    </p:spTree>
    <p:extLst>
      <p:ext uri="{BB962C8B-B14F-4D97-AF65-F5344CB8AC3E}">
        <p14:creationId xmlns:p14="http://schemas.microsoft.com/office/powerpoint/2010/main" val="6440525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19</a:t>
            </a:fld>
            <a:endParaRPr lang="en-US" dirty="0"/>
          </a:p>
        </p:txBody>
      </p:sp>
    </p:spTree>
    <p:extLst>
      <p:ext uri="{BB962C8B-B14F-4D97-AF65-F5344CB8AC3E}">
        <p14:creationId xmlns:p14="http://schemas.microsoft.com/office/powerpoint/2010/main" val="28083669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20</a:t>
            </a:fld>
            <a:endParaRPr lang="en-US" dirty="0"/>
          </a:p>
        </p:txBody>
      </p:sp>
    </p:spTree>
    <p:extLst>
      <p:ext uri="{BB962C8B-B14F-4D97-AF65-F5344CB8AC3E}">
        <p14:creationId xmlns:p14="http://schemas.microsoft.com/office/powerpoint/2010/main" val="1701827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21</a:t>
            </a:fld>
            <a:endParaRPr lang="en-US" dirty="0"/>
          </a:p>
        </p:txBody>
      </p:sp>
    </p:spTree>
    <p:extLst>
      <p:ext uri="{BB962C8B-B14F-4D97-AF65-F5344CB8AC3E}">
        <p14:creationId xmlns:p14="http://schemas.microsoft.com/office/powerpoint/2010/main" val="837987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22</a:t>
            </a:fld>
            <a:endParaRPr lang="en-US" dirty="0"/>
          </a:p>
        </p:txBody>
      </p:sp>
    </p:spTree>
    <p:extLst>
      <p:ext uri="{BB962C8B-B14F-4D97-AF65-F5344CB8AC3E}">
        <p14:creationId xmlns:p14="http://schemas.microsoft.com/office/powerpoint/2010/main" val="29613257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23</a:t>
            </a:fld>
            <a:endParaRPr lang="en-US" dirty="0"/>
          </a:p>
        </p:txBody>
      </p:sp>
    </p:spTree>
    <p:extLst>
      <p:ext uri="{BB962C8B-B14F-4D97-AF65-F5344CB8AC3E}">
        <p14:creationId xmlns:p14="http://schemas.microsoft.com/office/powerpoint/2010/main" val="6550870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24</a:t>
            </a:fld>
            <a:endParaRPr lang="en-US" dirty="0"/>
          </a:p>
        </p:txBody>
      </p:sp>
    </p:spTree>
    <p:extLst>
      <p:ext uri="{BB962C8B-B14F-4D97-AF65-F5344CB8AC3E}">
        <p14:creationId xmlns:p14="http://schemas.microsoft.com/office/powerpoint/2010/main" val="7310176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25</a:t>
            </a:fld>
            <a:endParaRPr lang="en-US" dirty="0"/>
          </a:p>
        </p:txBody>
      </p:sp>
    </p:spTree>
    <p:extLst>
      <p:ext uri="{BB962C8B-B14F-4D97-AF65-F5344CB8AC3E}">
        <p14:creationId xmlns:p14="http://schemas.microsoft.com/office/powerpoint/2010/main" val="1657991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26</a:t>
            </a:fld>
            <a:endParaRPr lang="en-US" dirty="0"/>
          </a:p>
        </p:txBody>
      </p:sp>
    </p:spTree>
    <p:extLst>
      <p:ext uri="{BB962C8B-B14F-4D97-AF65-F5344CB8AC3E}">
        <p14:creationId xmlns:p14="http://schemas.microsoft.com/office/powerpoint/2010/main" val="35529920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27</a:t>
            </a:fld>
            <a:endParaRPr lang="en-US" dirty="0"/>
          </a:p>
        </p:txBody>
      </p:sp>
    </p:spTree>
    <p:extLst>
      <p:ext uri="{BB962C8B-B14F-4D97-AF65-F5344CB8AC3E}">
        <p14:creationId xmlns:p14="http://schemas.microsoft.com/office/powerpoint/2010/main" val="1073140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28</a:t>
            </a:fld>
            <a:endParaRPr lang="en-US" dirty="0"/>
          </a:p>
        </p:txBody>
      </p:sp>
    </p:spTree>
    <p:extLst>
      <p:ext uri="{BB962C8B-B14F-4D97-AF65-F5344CB8AC3E}">
        <p14:creationId xmlns:p14="http://schemas.microsoft.com/office/powerpoint/2010/main" val="7508387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29</a:t>
            </a:fld>
            <a:endParaRPr lang="en-US" dirty="0"/>
          </a:p>
        </p:txBody>
      </p:sp>
    </p:spTree>
    <p:extLst>
      <p:ext uri="{BB962C8B-B14F-4D97-AF65-F5344CB8AC3E}">
        <p14:creationId xmlns:p14="http://schemas.microsoft.com/office/powerpoint/2010/main" val="27514085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30</a:t>
            </a:fld>
            <a:endParaRPr lang="en-US" dirty="0"/>
          </a:p>
        </p:txBody>
      </p:sp>
    </p:spTree>
    <p:extLst>
      <p:ext uri="{BB962C8B-B14F-4D97-AF65-F5344CB8AC3E}">
        <p14:creationId xmlns:p14="http://schemas.microsoft.com/office/powerpoint/2010/main" val="9512074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31</a:t>
            </a:fld>
            <a:endParaRPr lang="en-US" dirty="0"/>
          </a:p>
        </p:txBody>
      </p:sp>
    </p:spTree>
    <p:extLst>
      <p:ext uri="{BB962C8B-B14F-4D97-AF65-F5344CB8AC3E}">
        <p14:creationId xmlns:p14="http://schemas.microsoft.com/office/powerpoint/2010/main" val="4430853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32</a:t>
            </a:fld>
            <a:endParaRPr lang="en-US" dirty="0"/>
          </a:p>
        </p:txBody>
      </p:sp>
    </p:spTree>
    <p:extLst>
      <p:ext uri="{BB962C8B-B14F-4D97-AF65-F5344CB8AC3E}">
        <p14:creationId xmlns:p14="http://schemas.microsoft.com/office/powerpoint/2010/main" val="511285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33</a:t>
            </a:fld>
            <a:endParaRPr lang="en-US" dirty="0"/>
          </a:p>
        </p:txBody>
      </p:sp>
    </p:spTree>
    <p:extLst>
      <p:ext uri="{BB962C8B-B14F-4D97-AF65-F5344CB8AC3E}">
        <p14:creationId xmlns:p14="http://schemas.microsoft.com/office/powerpoint/2010/main" val="21545462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34</a:t>
            </a:fld>
            <a:endParaRPr lang="en-US" dirty="0"/>
          </a:p>
        </p:txBody>
      </p:sp>
    </p:spTree>
    <p:extLst>
      <p:ext uri="{BB962C8B-B14F-4D97-AF65-F5344CB8AC3E}">
        <p14:creationId xmlns:p14="http://schemas.microsoft.com/office/powerpoint/2010/main" val="21608024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35</a:t>
            </a:fld>
            <a:endParaRPr lang="en-US" dirty="0"/>
          </a:p>
        </p:txBody>
      </p:sp>
    </p:spTree>
    <p:extLst>
      <p:ext uri="{BB962C8B-B14F-4D97-AF65-F5344CB8AC3E}">
        <p14:creationId xmlns:p14="http://schemas.microsoft.com/office/powerpoint/2010/main" val="33206835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36</a:t>
            </a:fld>
            <a:endParaRPr lang="en-US" dirty="0"/>
          </a:p>
        </p:txBody>
      </p:sp>
    </p:spTree>
    <p:extLst>
      <p:ext uri="{BB962C8B-B14F-4D97-AF65-F5344CB8AC3E}">
        <p14:creationId xmlns:p14="http://schemas.microsoft.com/office/powerpoint/2010/main" val="38222709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37</a:t>
            </a:fld>
            <a:endParaRPr lang="en-US" dirty="0"/>
          </a:p>
        </p:txBody>
      </p:sp>
    </p:spTree>
    <p:extLst>
      <p:ext uri="{BB962C8B-B14F-4D97-AF65-F5344CB8AC3E}">
        <p14:creationId xmlns:p14="http://schemas.microsoft.com/office/powerpoint/2010/main" val="18996834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38</a:t>
            </a:fld>
            <a:endParaRPr lang="en-US" dirty="0"/>
          </a:p>
        </p:txBody>
      </p:sp>
    </p:spTree>
    <p:extLst>
      <p:ext uri="{BB962C8B-B14F-4D97-AF65-F5344CB8AC3E}">
        <p14:creationId xmlns:p14="http://schemas.microsoft.com/office/powerpoint/2010/main" val="29668923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39</a:t>
            </a:fld>
            <a:endParaRPr lang="en-US" dirty="0"/>
          </a:p>
        </p:txBody>
      </p:sp>
    </p:spTree>
    <p:extLst>
      <p:ext uri="{BB962C8B-B14F-4D97-AF65-F5344CB8AC3E}">
        <p14:creationId xmlns:p14="http://schemas.microsoft.com/office/powerpoint/2010/main" val="16674992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40</a:t>
            </a:fld>
            <a:endParaRPr lang="en-US" dirty="0"/>
          </a:p>
        </p:txBody>
      </p:sp>
    </p:spTree>
    <p:extLst>
      <p:ext uri="{BB962C8B-B14F-4D97-AF65-F5344CB8AC3E}">
        <p14:creationId xmlns:p14="http://schemas.microsoft.com/office/powerpoint/2010/main" val="198353637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41</a:t>
            </a:fld>
            <a:endParaRPr lang="en-US" dirty="0"/>
          </a:p>
        </p:txBody>
      </p:sp>
    </p:spTree>
    <p:extLst>
      <p:ext uri="{BB962C8B-B14F-4D97-AF65-F5344CB8AC3E}">
        <p14:creationId xmlns:p14="http://schemas.microsoft.com/office/powerpoint/2010/main" val="4511743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42</a:t>
            </a:fld>
            <a:endParaRPr lang="en-US" dirty="0"/>
          </a:p>
        </p:txBody>
      </p:sp>
    </p:spTree>
    <p:extLst>
      <p:ext uri="{BB962C8B-B14F-4D97-AF65-F5344CB8AC3E}">
        <p14:creationId xmlns:p14="http://schemas.microsoft.com/office/powerpoint/2010/main" val="201765016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43</a:t>
            </a:fld>
            <a:endParaRPr lang="en-US" dirty="0"/>
          </a:p>
        </p:txBody>
      </p:sp>
    </p:spTree>
    <p:extLst>
      <p:ext uri="{BB962C8B-B14F-4D97-AF65-F5344CB8AC3E}">
        <p14:creationId xmlns:p14="http://schemas.microsoft.com/office/powerpoint/2010/main" val="26990845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44</a:t>
            </a:fld>
            <a:endParaRPr lang="en-US" dirty="0"/>
          </a:p>
        </p:txBody>
      </p:sp>
    </p:spTree>
    <p:extLst>
      <p:ext uri="{BB962C8B-B14F-4D97-AF65-F5344CB8AC3E}">
        <p14:creationId xmlns:p14="http://schemas.microsoft.com/office/powerpoint/2010/main" val="25724406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45</a:t>
            </a:fld>
            <a:endParaRPr lang="en-US" dirty="0"/>
          </a:p>
        </p:txBody>
      </p:sp>
    </p:spTree>
    <p:extLst>
      <p:ext uri="{BB962C8B-B14F-4D97-AF65-F5344CB8AC3E}">
        <p14:creationId xmlns:p14="http://schemas.microsoft.com/office/powerpoint/2010/main" val="3515547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46</a:t>
            </a:fld>
            <a:endParaRPr lang="en-US" dirty="0"/>
          </a:p>
        </p:txBody>
      </p:sp>
    </p:spTree>
    <p:extLst>
      <p:ext uri="{BB962C8B-B14F-4D97-AF65-F5344CB8AC3E}">
        <p14:creationId xmlns:p14="http://schemas.microsoft.com/office/powerpoint/2010/main" val="42634157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47</a:t>
            </a:fld>
            <a:endParaRPr lang="en-US" dirty="0"/>
          </a:p>
        </p:txBody>
      </p:sp>
    </p:spTree>
    <p:extLst>
      <p:ext uri="{BB962C8B-B14F-4D97-AF65-F5344CB8AC3E}">
        <p14:creationId xmlns:p14="http://schemas.microsoft.com/office/powerpoint/2010/main" val="21466604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48</a:t>
            </a:fld>
            <a:endParaRPr lang="en-US" dirty="0"/>
          </a:p>
        </p:txBody>
      </p:sp>
    </p:spTree>
    <p:extLst>
      <p:ext uri="{BB962C8B-B14F-4D97-AF65-F5344CB8AC3E}">
        <p14:creationId xmlns:p14="http://schemas.microsoft.com/office/powerpoint/2010/main" val="36528241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49</a:t>
            </a:fld>
            <a:endParaRPr lang="en-US" dirty="0"/>
          </a:p>
        </p:txBody>
      </p:sp>
    </p:spTree>
    <p:extLst>
      <p:ext uri="{BB962C8B-B14F-4D97-AF65-F5344CB8AC3E}">
        <p14:creationId xmlns:p14="http://schemas.microsoft.com/office/powerpoint/2010/main" val="241212143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50</a:t>
            </a:fld>
            <a:endParaRPr lang="en-US" dirty="0"/>
          </a:p>
        </p:txBody>
      </p:sp>
    </p:spTree>
    <p:extLst>
      <p:ext uri="{BB962C8B-B14F-4D97-AF65-F5344CB8AC3E}">
        <p14:creationId xmlns:p14="http://schemas.microsoft.com/office/powerpoint/2010/main" val="11783633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51</a:t>
            </a:fld>
            <a:endParaRPr lang="en-US" dirty="0"/>
          </a:p>
        </p:txBody>
      </p:sp>
    </p:spTree>
    <p:extLst>
      <p:ext uri="{BB962C8B-B14F-4D97-AF65-F5344CB8AC3E}">
        <p14:creationId xmlns:p14="http://schemas.microsoft.com/office/powerpoint/2010/main" val="142300155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52</a:t>
            </a:fld>
            <a:endParaRPr lang="en-US" dirty="0"/>
          </a:p>
        </p:txBody>
      </p:sp>
    </p:spTree>
    <p:extLst>
      <p:ext uri="{BB962C8B-B14F-4D97-AF65-F5344CB8AC3E}">
        <p14:creationId xmlns:p14="http://schemas.microsoft.com/office/powerpoint/2010/main" val="270471337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53</a:t>
            </a:fld>
            <a:endParaRPr lang="en-US" dirty="0"/>
          </a:p>
        </p:txBody>
      </p:sp>
    </p:spTree>
    <p:extLst>
      <p:ext uri="{BB962C8B-B14F-4D97-AF65-F5344CB8AC3E}">
        <p14:creationId xmlns:p14="http://schemas.microsoft.com/office/powerpoint/2010/main" val="26891257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54</a:t>
            </a:fld>
            <a:endParaRPr lang="en-US" dirty="0"/>
          </a:p>
        </p:txBody>
      </p:sp>
    </p:spTree>
    <p:extLst>
      <p:ext uri="{BB962C8B-B14F-4D97-AF65-F5344CB8AC3E}">
        <p14:creationId xmlns:p14="http://schemas.microsoft.com/office/powerpoint/2010/main" val="287783601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55</a:t>
            </a:fld>
            <a:endParaRPr lang="en-US" dirty="0"/>
          </a:p>
        </p:txBody>
      </p:sp>
    </p:spTree>
    <p:extLst>
      <p:ext uri="{BB962C8B-B14F-4D97-AF65-F5344CB8AC3E}">
        <p14:creationId xmlns:p14="http://schemas.microsoft.com/office/powerpoint/2010/main" val="87076037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56</a:t>
            </a:fld>
            <a:endParaRPr lang="en-US" dirty="0"/>
          </a:p>
        </p:txBody>
      </p:sp>
    </p:spTree>
    <p:extLst>
      <p:ext uri="{BB962C8B-B14F-4D97-AF65-F5344CB8AC3E}">
        <p14:creationId xmlns:p14="http://schemas.microsoft.com/office/powerpoint/2010/main" val="87069279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57</a:t>
            </a:fld>
            <a:endParaRPr lang="en-US" dirty="0"/>
          </a:p>
        </p:txBody>
      </p:sp>
    </p:spTree>
    <p:extLst>
      <p:ext uri="{BB962C8B-B14F-4D97-AF65-F5344CB8AC3E}">
        <p14:creationId xmlns:p14="http://schemas.microsoft.com/office/powerpoint/2010/main" val="98557476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58</a:t>
            </a:fld>
            <a:endParaRPr lang="en-US" dirty="0"/>
          </a:p>
        </p:txBody>
      </p:sp>
    </p:spTree>
    <p:extLst>
      <p:ext uri="{BB962C8B-B14F-4D97-AF65-F5344CB8AC3E}">
        <p14:creationId xmlns:p14="http://schemas.microsoft.com/office/powerpoint/2010/main" val="294919292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59</a:t>
            </a:fld>
            <a:endParaRPr lang="en-US" dirty="0"/>
          </a:p>
        </p:txBody>
      </p:sp>
    </p:spTree>
    <p:extLst>
      <p:ext uri="{BB962C8B-B14F-4D97-AF65-F5344CB8AC3E}">
        <p14:creationId xmlns:p14="http://schemas.microsoft.com/office/powerpoint/2010/main" val="2121750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60</a:t>
            </a:fld>
            <a:endParaRPr lang="en-US" dirty="0"/>
          </a:p>
        </p:txBody>
      </p:sp>
    </p:spTree>
    <p:extLst>
      <p:ext uri="{BB962C8B-B14F-4D97-AF65-F5344CB8AC3E}">
        <p14:creationId xmlns:p14="http://schemas.microsoft.com/office/powerpoint/2010/main" val="409094744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61</a:t>
            </a:fld>
            <a:endParaRPr lang="en-US" dirty="0"/>
          </a:p>
        </p:txBody>
      </p:sp>
    </p:spTree>
    <p:extLst>
      <p:ext uri="{BB962C8B-B14F-4D97-AF65-F5344CB8AC3E}">
        <p14:creationId xmlns:p14="http://schemas.microsoft.com/office/powerpoint/2010/main" val="422876393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62</a:t>
            </a:fld>
            <a:endParaRPr lang="en-US" dirty="0"/>
          </a:p>
        </p:txBody>
      </p:sp>
    </p:spTree>
    <p:extLst>
      <p:ext uri="{BB962C8B-B14F-4D97-AF65-F5344CB8AC3E}">
        <p14:creationId xmlns:p14="http://schemas.microsoft.com/office/powerpoint/2010/main" val="406386808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63</a:t>
            </a:fld>
            <a:endParaRPr lang="en-US" dirty="0"/>
          </a:p>
        </p:txBody>
      </p:sp>
    </p:spTree>
    <p:extLst>
      <p:ext uri="{BB962C8B-B14F-4D97-AF65-F5344CB8AC3E}">
        <p14:creationId xmlns:p14="http://schemas.microsoft.com/office/powerpoint/2010/main" val="321045828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64</a:t>
            </a:fld>
            <a:endParaRPr lang="en-US" dirty="0"/>
          </a:p>
        </p:txBody>
      </p:sp>
    </p:spTree>
    <p:extLst>
      <p:ext uri="{BB962C8B-B14F-4D97-AF65-F5344CB8AC3E}">
        <p14:creationId xmlns:p14="http://schemas.microsoft.com/office/powerpoint/2010/main" val="305216199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65</a:t>
            </a:fld>
            <a:endParaRPr lang="en-US" dirty="0"/>
          </a:p>
        </p:txBody>
      </p:sp>
    </p:spTree>
    <p:extLst>
      <p:ext uri="{BB962C8B-B14F-4D97-AF65-F5344CB8AC3E}">
        <p14:creationId xmlns:p14="http://schemas.microsoft.com/office/powerpoint/2010/main" val="126647727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66</a:t>
            </a:fld>
            <a:endParaRPr lang="en-US" dirty="0"/>
          </a:p>
        </p:txBody>
      </p:sp>
    </p:spTree>
    <p:extLst>
      <p:ext uri="{BB962C8B-B14F-4D97-AF65-F5344CB8AC3E}">
        <p14:creationId xmlns:p14="http://schemas.microsoft.com/office/powerpoint/2010/main" val="413863771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67</a:t>
            </a:fld>
            <a:endParaRPr lang="en-US" dirty="0"/>
          </a:p>
        </p:txBody>
      </p:sp>
    </p:spTree>
    <p:extLst>
      <p:ext uri="{BB962C8B-B14F-4D97-AF65-F5344CB8AC3E}">
        <p14:creationId xmlns:p14="http://schemas.microsoft.com/office/powerpoint/2010/main" val="107082608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68</a:t>
            </a:fld>
            <a:endParaRPr lang="en-US" dirty="0"/>
          </a:p>
        </p:txBody>
      </p:sp>
    </p:spTree>
    <p:extLst>
      <p:ext uri="{BB962C8B-B14F-4D97-AF65-F5344CB8AC3E}">
        <p14:creationId xmlns:p14="http://schemas.microsoft.com/office/powerpoint/2010/main" val="178666630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69</a:t>
            </a:fld>
            <a:endParaRPr lang="en-US" dirty="0"/>
          </a:p>
        </p:txBody>
      </p:sp>
    </p:spTree>
    <p:extLst>
      <p:ext uri="{BB962C8B-B14F-4D97-AF65-F5344CB8AC3E}">
        <p14:creationId xmlns:p14="http://schemas.microsoft.com/office/powerpoint/2010/main" val="393943049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70</a:t>
            </a:fld>
            <a:endParaRPr lang="en-US" dirty="0"/>
          </a:p>
        </p:txBody>
      </p:sp>
    </p:spTree>
    <p:extLst>
      <p:ext uri="{BB962C8B-B14F-4D97-AF65-F5344CB8AC3E}">
        <p14:creationId xmlns:p14="http://schemas.microsoft.com/office/powerpoint/2010/main" val="311019686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71</a:t>
            </a:fld>
            <a:endParaRPr lang="en-US" dirty="0"/>
          </a:p>
        </p:txBody>
      </p:sp>
    </p:spTree>
    <p:extLst>
      <p:ext uri="{BB962C8B-B14F-4D97-AF65-F5344CB8AC3E}">
        <p14:creationId xmlns:p14="http://schemas.microsoft.com/office/powerpoint/2010/main" val="262609574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72</a:t>
            </a:fld>
            <a:endParaRPr lang="en-US" dirty="0"/>
          </a:p>
        </p:txBody>
      </p:sp>
    </p:spTree>
    <p:extLst>
      <p:ext uri="{BB962C8B-B14F-4D97-AF65-F5344CB8AC3E}">
        <p14:creationId xmlns:p14="http://schemas.microsoft.com/office/powerpoint/2010/main" val="138088921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73</a:t>
            </a:fld>
            <a:endParaRPr lang="en-US" dirty="0"/>
          </a:p>
        </p:txBody>
      </p:sp>
    </p:spTree>
    <p:extLst>
      <p:ext uri="{BB962C8B-B14F-4D97-AF65-F5344CB8AC3E}">
        <p14:creationId xmlns:p14="http://schemas.microsoft.com/office/powerpoint/2010/main" val="36029078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74</a:t>
            </a:fld>
            <a:endParaRPr lang="en-US" dirty="0"/>
          </a:p>
        </p:txBody>
      </p:sp>
    </p:spTree>
    <p:extLst>
      <p:ext uri="{BB962C8B-B14F-4D97-AF65-F5344CB8AC3E}">
        <p14:creationId xmlns:p14="http://schemas.microsoft.com/office/powerpoint/2010/main" val="6792724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75</a:t>
            </a:fld>
            <a:endParaRPr lang="en-US" dirty="0"/>
          </a:p>
        </p:txBody>
      </p:sp>
    </p:spTree>
    <p:extLst>
      <p:ext uri="{BB962C8B-B14F-4D97-AF65-F5344CB8AC3E}">
        <p14:creationId xmlns:p14="http://schemas.microsoft.com/office/powerpoint/2010/main" val="201991016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76</a:t>
            </a:fld>
            <a:endParaRPr lang="en-US" dirty="0"/>
          </a:p>
        </p:txBody>
      </p:sp>
    </p:spTree>
    <p:extLst>
      <p:ext uri="{BB962C8B-B14F-4D97-AF65-F5344CB8AC3E}">
        <p14:creationId xmlns:p14="http://schemas.microsoft.com/office/powerpoint/2010/main" val="932401933"/>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23AC90-8D1B-E24F-9416-8F5382977E02}" type="slidenum">
              <a:rPr lang="en-US" smtClean="0"/>
              <a:t>77</a:t>
            </a:fld>
            <a:endParaRPr lang="en-US" dirty="0"/>
          </a:p>
        </p:txBody>
      </p:sp>
    </p:spTree>
    <p:extLst>
      <p:ext uri="{BB962C8B-B14F-4D97-AF65-F5344CB8AC3E}">
        <p14:creationId xmlns:p14="http://schemas.microsoft.com/office/powerpoint/2010/main" val="2384735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1122363"/>
            <a:ext cx="9144000" cy="2387600"/>
          </a:xfrm>
        </p:spPr>
        <p:txBody>
          <a:bodyPr anchor="b">
            <a:normAutofit/>
          </a:bodyPr>
          <a:lstStyle>
            <a:lvl1pPr algn="ctr">
              <a:defRPr sz="4600">
                <a:latin typeface="Tahoma" charset="0"/>
                <a:ea typeface="Tahoma" charset="0"/>
                <a:cs typeface="Tahoma" charset="0"/>
              </a:defRPr>
            </a:lvl1pPr>
          </a:lstStyle>
          <a:p>
            <a:r>
              <a:rPr lang="en-US" dirty="0"/>
              <a:t>Untitled Presentation</a:t>
            </a:r>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atin typeface="Tahoma" charset="0"/>
                <a:ea typeface="Tahoma" charset="0"/>
                <a:cs typeface="Tahoma"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Date Placeholder 3"/>
          <p:cNvSpPr>
            <a:spLocks noGrp="1"/>
          </p:cNvSpPr>
          <p:nvPr>
            <p:ph type="dt" sz="half" idx="10"/>
          </p:nvPr>
        </p:nvSpPr>
        <p:spPr/>
        <p:txBody>
          <a:bodyPr/>
          <a:lstStyle>
            <a:lvl1pPr>
              <a:defRPr>
                <a:latin typeface="Tahoma" charset="0"/>
                <a:ea typeface="Tahoma" charset="0"/>
                <a:cs typeface="Tahoma" charset="0"/>
              </a:defRPr>
            </a:lvl1pPr>
          </a:lstStyle>
          <a:p>
            <a:fld id="{DFAEE6BB-80B1-4144-8D1B-369A7FC11A67}" type="datetimeFigureOut">
              <a:rPr lang="en-US" smtClean="0"/>
              <a:pPr/>
              <a:t>6/9/20</a:t>
            </a:fld>
            <a:endParaRPr lang="en-US" dirty="0"/>
          </a:p>
        </p:txBody>
      </p:sp>
      <p:sp>
        <p:nvSpPr>
          <p:cNvPr id="5" name="Footer Placeholder 4"/>
          <p:cNvSpPr>
            <a:spLocks noGrp="1"/>
          </p:cNvSpPr>
          <p:nvPr>
            <p:ph type="ftr" sz="quarter" idx="11"/>
          </p:nvPr>
        </p:nvSpPr>
        <p:spPr/>
        <p:txBody>
          <a:bodyPr/>
          <a:lstStyle>
            <a:lvl1pPr>
              <a:defRPr>
                <a:latin typeface="Tahoma" charset="0"/>
                <a:ea typeface="Tahoma" charset="0"/>
                <a:cs typeface="Tahoma"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Tahoma" charset="0"/>
                <a:ea typeface="Tahoma" charset="0"/>
                <a:cs typeface="Tahoma" charset="0"/>
              </a:defRPr>
            </a:lvl1pPr>
          </a:lstStyle>
          <a:p>
            <a:fld id="{876A418D-EFF9-4346-996E-93F176034344}" type="slidenum">
              <a:rPr lang="en-US" smtClean="0"/>
              <a:pPr/>
              <a:t>‹#›</a:t>
            </a:fld>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00021" y="468092"/>
            <a:ext cx="7791958" cy="1488418"/>
          </a:xfrm>
          <a:prstGeom prst="rect">
            <a:avLst/>
          </a:prstGeom>
        </p:spPr>
      </p:pic>
      <p:sp>
        <p:nvSpPr>
          <p:cNvPr id="9" name="TextBox 8"/>
          <p:cNvSpPr txBox="1"/>
          <p:nvPr userDrawn="1"/>
        </p:nvSpPr>
        <p:spPr>
          <a:xfrm>
            <a:off x="4849792" y="1273215"/>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07633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665534" y="201837"/>
            <a:ext cx="9492322" cy="1325563"/>
          </a:xfrm>
        </p:spPr>
        <p:txBody>
          <a:bodyPr/>
          <a:lstStyle/>
          <a:p>
            <a:r>
              <a:rPr lang="en-US" dirty="0"/>
              <a:t>Slide Title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FAEE6BB-80B1-4144-8D1B-369A7FC11A67}" type="datetimeFigureOut">
              <a:rPr lang="en-US" smtClean="0"/>
              <a:t>6/9/20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76A418D-EFF9-4346-996E-93F176034344}" type="slidenum">
              <a:rPr lang="en-US" smtClean="0"/>
              <a:t>‹#›</a:t>
            </a:fld>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60158" y="443881"/>
            <a:ext cx="1374744" cy="1141037"/>
          </a:xfrm>
          <a:prstGeom prst="rect">
            <a:avLst/>
          </a:prstGeom>
        </p:spPr>
      </p:pic>
      <p:sp>
        <p:nvSpPr>
          <p:cNvPr id="8" name="Rectangle 7"/>
          <p:cNvSpPr/>
          <p:nvPr userDrawn="1"/>
        </p:nvSpPr>
        <p:spPr>
          <a:xfrm>
            <a:off x="1099592" y="1213100"/>
            <a:ext cx="11092408" cy="14217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15676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FAEE6BB-80B1-4144-8D1B-369A7FC11A67}" type="datetimeFigureOut">
              <a:rPr lang="en-US" smtClean="0"/>
              <a:t>6/9/20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76A418D-EFF9-4346-996E-93F176034344}" type="slidenum">
              <a:rPr lang="en-US" smtClean="0"/>
              <a:t>‹#›</a:t>
            </a:fld>
            <a:endParaRPr lang="en-US" dirty="0"/>
          </a:p>
        </p:txBody>
      </p:sp>
      <p:sp>
        <p:nvSpPr>
          <p:cNvPr id="10" name="Title 1"/>
          <p:cNvSpPr>
            <a:spLocks noGrp="1"/>
          </p:cNvSpPr>
          <p:nvPr>
            <p:ph type="title" hasCustomPrompt="1"/>
          </p:nvPr>
        </p:nvSpPr>
        <p:spPr>
          <a:xfrm>
            <a:off x="1665534" y="201837"/>
            <a:ext cx="9492322" cy="1325563"/>
          </a:xfrm>
        </p:spPr>
        <p:txBody>
          <a:bodyPr/>
          <a:lstStyle/>
          <a:p>
            <a:r>
              <a:rPr lang="en-US" dirty="0"/>
              <a:t>Slide Title</a:t>
            </a:r>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60158" y="443881"/>
            <a:ext cx="1374744" cy="1141037"/>
          </a:xfrm>
          <a:prstGeom prst="rect">
            <a:avLst/>
          </a:prstGeom>
        </p:spPr>
      </p:pic>
      <p:sp>
        <p:nvSpPr>
          <p:cNvPr id="12" name="Rectangle 11"/>
          <p:cNvSpPr/>
          <p:nvPr userDrawn="1"/>
        </p:nvSpPr>
        <p:spPr>
          <a:xfrm>
            <a:off x="1099592" y="1213100"/>
            <a:ext cx="11092408" cy="14217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40300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FAEE6BB-80B1-4144-8D1B-369A7FC11A67}" type="datetimeFigureOut">
              <a:rPr lang="en-US" smtClean="0"/>
              <a:t>6/9/20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76A418D-EFF9-4346-996E-93F176034344}" type="slidenum">
              <a:rPr lang="en-US" smtClean="0"/>
              <a:t>‹#›</a:t>
            </a:fld>
            <a:endParaRPr lang="en-US" dirty="0"/>
          </a:p>
        </p:txBody>
      </p:sp>
      <p:sp>
        <p:nvSpPr>
          <p:cNvPr id="6" name="Title 1"/>
          <p:cNvSpPr>
            <a:spLocks noGrp="1"/>
          </p:cNvSpPr>
          <p:nvPr>
            <p:ph type="title" hasCustomPrompt="1"/>
          </p:nvPr>
        </p:nvSpPr>
        <p:spPr>
          <a:xfrm>
            <a:off x="1665534" y="201837"/>
            <a:ext cx="9492322" cy="1325563"/>
          </a:xfrm>
        </p:spPr>
        <p:txBody>
          <a:bodyPr/>
          <a:lstStyle/>
          <a:p>
            <a:r>
              <a:rPr lang="en-US" dirty="0"/>
              <a:t>Slide Title</a:t>
            </a:r>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60158" y="443881"/>
            <a:ext cx="1374744" cy="1141037"/>
          </a:xfrm>
          <a:prstGeom prst="rect">
            <a:avLst/>
          </a:prstGeom>
        </p:spPr>
      </p:pic>
      <p:sp>
        <p:nvSpPr>
          <p:cNvPr id="8" name="Rectangle 7"/>
          <p:cNvSpPr/>
          <p:nvPr userDrawn="1"/>
        </p:nvSpPr>
        <p:spPr>
          <a:xfrm>
            <a:off x="1099592" y="1213100"/>
            <a:ext cx="11092408" cy="14217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29279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AEE6BB-80B1-4144-8D1B-369A7FC11A67}" type="datetimeFigureOut">
              <a:rPr lang="en-US" smtClean="0"/>
              <a:t>6/9/20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76A418D-EFF9-4346-996E-93F176034344}" type="slidenum">
              <a:rPr lang="en-US" smtClean="0"/>
              <a:t>‹#›</a:t>
            </a:fld>
            <a:endParaRPr lang="en-US" dirty="0"/>
          </a:p>
        </p:txBody>
      </p:sp>
    </p:spTree>
    <p:extLst>
      <p:ext uri="{BB962C8B-B14F-4D97-AF65-F5344CB8AC3E}">
        <p14:creationId xmlns:p14="http://schemas.microsoft.com/office/powerpoint/2010/main" val="730170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AEE6BB-80B1-4144-8D1B-369A7FC11A67}" type="datetimeFigureOut">
              <a:rPr lang="en-US" smtClean="0"/>
              <a:t>6/9/20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76A418D-EFF9-4346-996E-93F176034344}" type="slidenum">
              <a:rPr lang="en-US" smtClean="0"/>
              <a:t>‹#›</a:t>
            </a:fld>
            <a:endParaRPr lang="en-US" dirty="0"/>
          </a:p>
        </p:txBody>
      </p:sp>
    </p:spTree>
    <p:extLst>
      <p:ext uri="{BB962C8B-B14F-4D97-AF65-F5344CB8AC3E}">
        <p14:creationId xmlns:p14="http://schemas.microsoft.com/office/powerpoint/2010/main" val="141226015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AEE6BB-80B1-4144-8D1B-369A7FC11A67}" type="datetimeFigureOut">
              <a:rPr lang="en-US" smtClean="0"/>
              <a:t>6/9/20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6A418D-EFF9-4346-996E-93F176034344}" type="slidenum">
              <a:rPr lang="en-US" smtClean="0"/>
              <a:t>‹#›</a:t>
            </a:fld>
            <a:endParaRPr lang="en-US" dirty="0"/>
          </a:p>
        </p:txBody>
      </p:sp>
    </p:spTree>
    <p:extLst>
      <p:ext uri="{BB962C8B-B14F-4D97-AF65-F5344CB8AC3E}">
        <p14:creationId xmlns:p14="http://schemas.microsoft.com/office/powerpoint/2010/main" val="251336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 id="214748365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chart" Target="../charts/char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chart" Target="../charts/chart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chart" Target="../charts/chart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chart" Target="../charts/chart5.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chart" Target="../charts/chart6.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chart" Target="../charts/char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5.xml"/><Relationship Id="rId4" Type="http://schemas.openxmlformats.org/officeDocument/2006/relationships/chart" Target="../charts/chart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chart" Target="../charts/chart9.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10.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1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chart" Target="../charts/char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chart" Target="../charts/char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chart" Target="../charts/char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openxmlformats.org/officeDocument/2006/relationships/chart" Target="../charts/char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4" Type="http://schemas.openxmlformats.org/officeDocument/2006/relationships/chart" Target="../charts/char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chart" Target="../charts/chart1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4" Type="http://schemas.openxmlformats.org/officeDocument/2006/relationships/chart" Target="../charts/chart19.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5.xml"/><Relationship Id="rId4" Type="http://schemas.openxmlformats.org/officeDocument/2006/relationships/chart" Target="../charts/chart20.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5.xml"/><Relationship Id="rId4" Type="http://schemas.openxmlformats.org/officeDocument/2006/relationships/chart" Target="../charts/chart2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5.xml"/><Relationship Id="rId4" Type="http://schemas.openxmlformats.org/officeDocument/2006/relationships/chart" Target="../charts/chart2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5.xml"/><Relationship Id="rId4" Type="http://schemas.openxmlformats.org/officeDocument/2006/relationships/chart" Target="../charts/chart23.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4" Type="http://schemas.openxmlformats.org/officeDocument/2006/relationships/chart" Target="../charts/chart24.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5.xml"/><Relationship Id="rId4" Type="http://schemas.openxmlformats.org/officeDocument/2006/relationships/chart" Target="../charts/chart25.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chart" Target="../charts/chart26.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5.xml"/><Relationship Id="rId4" Type="http://schemas.openxmlformats.org/officeDocument/2006/relationships/chart" Target="../charts/chart28.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4" Type="http://schemas.openxmlformats.org/officeDocument/2006/relationships/chart" Target="../charts/chart2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5.xml"/><Relationship Id="rId4" Type="http://schemas.openxmlformats.org/officeDocument/2006/relationships/chart" Target="../charts/chart3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4" Type="http://schemas.openxmlformats.org/officeDocument/2006/relationships/chart" Target="../charts/chart31.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5.xml"/><Relationship Id="rId4" Type="http://schemas.openxmlformats.org/officeDocument/2006/relationships/chart" Target="../charts/chart32.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4" Type="http://schemas.openxmlformats.org/officeDocument/2006/relationships/chart" Target="../charts/chart33.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5.xml"/><Relationship Id="rId4" Type="http://schemas.openxmlformats.org/officeDocument/2006/relationships/chart" Target="../charts/chart34.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4" Type="http://schemas.openxmlformats.org/officeDocument/2006/relationships/chart" Target="../charts/chart36.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4" Type="http://schemas.openxmlformats.org/officeDocument/2006/relationships/chart" Target="../charts/chart37.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6.xml"/><Relationship Id="rId1" Type="http://schemas.openxmlformats.org/officeDocument/2006/relationships/slideLayout" Target="../slideLayouts/slideLayout5.xml"/><Relationship Id="rId4" Type="http://schemas.openxmlformats.org/officeDocument/2006/relationships/chart" Target="../charts/chart38.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4" Type="http://schemas.openxmlformats.org/officeDocument/2006/relationships/chart" Target="../charts/chart39.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4" Type="http://schemas.openxmlformats.org/officeDocument/2006/relationships/chart" Target="../charts/chart40.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4" Type="http://schemas.openxmlformats.org/officeDocument/2006/relationships/chart" Target="../charts/chart42.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1.xml"/><Relationship Id="rId1" Type="http://schemas.openxmlformats.org/officeDocument/2006/relationships/slideLayout" Target="../slideLayouts/slideLayout5.xml"/><Relationship Id="rId4" Type="http://schemas.openxmlformats.org/officeDocument/2006/relationships/chart" Target="../charts/chart43.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2.xml"/><Relationship Id="rId1" Type="http://schemas.openxmlformats.org/officeDocument/2006/relationships/slideLayout" Target="../slideLayouts/slideLayout5.xml"/><Relationship Id="rId4" Type="http://schemas.openxmlformats.org/officeDocument/2006/relationships/chart" Target="../charts/chart44.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3.xml"/><Relationship Id="rId1" Type="http://schemas.openxmlformats.org/officeDocument/2006/relationships/slideLayout" Target="../slideLayouts/slideLayout5.xml"/><Relationship Id="rId4" Type="http://schemas.openxmlformats.org/officeDocument/2006/relationships/chart" Target="../charts/chart45.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4.xml"/><Relationship Id="rId1" Type="http://schemas.openxmlformats.org/officeDocument/2006/relationships/slideLayout" Target="../slideLayouts/slideLayout5.xml"/><Relationship Id="rId4" Type="http://schemas.openxmlformats.org/officeDocument/2006/relationships/chart" Target="../charts/chart46.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5.xml"/><Relationship Id="rId1" Type="http://schemas.openxmlformats.org/officeDocument/2006/relationships/slideLayout" Target="../slideLayouts/slideLayout5.xml"/><Relationship Id="rId4" Type="http://schemas.openxmlformats.org/officeDocument/2006/relationships/chart" Target="../charts/chart47.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7.xml"/><Relationship Id="rId1" Type="http://schemas.openxmlformats.org/officeDocument/2006/relationships/slideLayout" Target="../slideLayouts/slideLayout5.xml"/><Relationship Id="rId4" Type="http://schemas.openxmlformats.org/officeDocument/2006/relationships/chart" Target="../charts/chart49.xml"/></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8.xml"/><Relationship Id="rId1" Type="http://schemas.openxmlformats.org/officeDocument/2006/relationships/slideLayout" Target="../slideLayouts/slideLayout5.xml"/><Relationship Id="rId4" Type="http://schemas.openxmlformats.org/officeDocument/2006/relationships/chart" Target="../charts/chart50.xml"/></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9.xml"/><Relationship Id="rId1" Type="http://schemas.openxmlformats.org/officeDocument/2006/relationships/slideLayout" Target="../slideLayouts/slideLayout5.xml"/><Relationship Id="rId4" Type="http://schemas.openxmlformats.org/officeDocument/2006/relationships/chart" Target="../charts/chart51.xml"/></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0.xml"/><Relationship Id="rId1" Type="http://schemas.openxmlformats.org/officeDocument/2006/relationships/slideLayout" Target="../slideLayouts/slideLayout5.xml"/><Relationship Id="rId4" Type="http://schemas.openxmlformats.org/officeDocument/2006/relationships/chart" Target="../charts/chart52.xml"/></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1.xml"/><Relationship Id="rId1" Type="http://schemas.openxmlformats.org/officeDocument/2006/relationships/slideLayout" Target="../slideLayouts/slideLayout5.xml"/><Relationship Id="rId4" Type="http://schemas.openxmlformats.org/officeDocument/2006/relationships/chart" Target="../charts/chart53.xml"/></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2.xml"/><Relationship Id="rId1" Type="http://schemas.openxmlformats.org/officeDocument/2006/relationships/slideLayout" Target="../slideLayouts/slideLayout5.xml"/><Relationship Id="rId4" Type="http://schemas.openxmlformats.org/officeDocument/2006/relationships/chart" Target="../charts/chart54.xml"/></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3.xml"/><Relationship Id="rId1" Type="http://schemas.openxmlformats.org/officeDocument/2006/relationships/slideLayout" Target="../slideLayouts/slideLayout5.xml"/><Relationship Id="rId4" Type="http://schemas.openxmlformats.org/officeDocument/2006/relationships/chart" Target="../charts/chart55.xml"/></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4.xml"/><Relationship Id="rId1" Type="http://schemas.openxmlformats.org/officeDocument/2006/relationships/slideLayout" Target="../slideLayouts/slideLayout5.xml"/></Relationships>
</file>

<file path=ppt/slides/_rels/slide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5.xml"/><Relationship Id="rId1" Type="http://schemas.openxmlformats.org/officeDocument/2006/relationships/slideLayout" Target="../slideLayouts/slideLayout5.xml"/></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6.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171" y="2465411"/>
            <a:ext cx="11956648" cy="1658015"/>
          </a:xfrm>
        </p:spPr>
        <p:txBody>
          <a:bodyPr anchor="ctr">
            <a:normAutofit/>
          </a:bodyPr>
          <a:lstStyle/>
          <a:p>
            <a:pPr>
              <a:lnSpc>
                <a:spcPct val="100000"/>
              </a:lnSpc>
              <a:spcBef>
                <a:spcPts val="0"/>
              </a:spcBef>
            </a:pPr>
            <a:r>
              <a:rPr lang="en-US" sz="4800" b="1" dirty="0">
                <a:latin typeface="Gill Sans MT" charset="0"/>
                <a:ea typeface="Gill Sans MT" charset="0"/>
                <a:cs typeface="Gill Sans MT" charset="0"/>
              </a:rPr>
              <a:t>Coronavirus Pandemic by Race and Ethnicity</a:t>
            </a:r>
          </a:p>
        </p:txBody>
      </p:sp>
      <p:sp>
        <p:nvSpPr>
          <p:cNvPr id="3" name="Subtitle 2"/>
          <p:cNvSpPr>
            <a:spLocks noGrp="1"/>
          </p:cNvSpPr>
          <p:nvPr>
            <p:ph type="subTitle" idx="1"/>
          </p:nvPr>
        </p:nvSpPr>
        <p:spPr>
          <a:xfrm>
            <a:off x="1510495" y="4273826"/>
            <a:ext cx="9144000" cy="1703206"/>
          </a:xfrm>
        </p:spPr>
        <p:txBody>
          <a:bodyPr>
            <a:normAutofit fontScale="70000" lnSpcReduction="20000"/>
          </a:bodyPr>
          <a:lstStyle/>
          <a:p>
            <a:pPr>
              <a:lnSpc>
                <a:spcPct val="100000"/>
              </a:lnSpc>
              <a:spcBef>
                <a:spcPts val="0"/>
              </a:spcBef>
            </a:pPr>
            <a:r>
              <a:rPr lang="en-US" sz="3200" dirty="0">
                <a:latin typeface="Gill Sans MT" charset="0"/>
                <a:ea typeface="Gill Sans MT" charset="0"/>
                <a:cs typeface="Gill Sans MT" charset="0"/>
              </a:rPr>
              <a:t>April 2020</a:t>
            </a:r>
          </a:p>
          <a:p>
            <a:r>
              <a:rPr lang="en-US" dirty="0"/>
              <a:t>Interviews:</a:t>
            </a:r>
          </a:p>
          <a:p>
            <a:r>
              <a:rPr lang="en-US" dirty="0"/>
              <a:t>04/03 – 04/16/2020</a:t>
            </a:r>
          </a:p>
          <a:p>
            <a:r>
              <a:rPr lang="en-US" dirty="0"/>
              <a:t>Total N: 3,217 adults</a:t>
            </a:r>
          </a:p>
          <a:p>
            <a:r>
              <a:rPr lang="en-US" dirty="0"/>
              <a:t>Age Range: 18-36</a:t>
            </a:r>
          </a:p>
          <a:p>
            <a:pPr>
              <a:lnSpc>
                <a:spcPct val="100000"/>
              </a:lnSpc>
              <a:spcBef>
                <a:spcPts val="0"/>
              </a:spcBef>
            </a:pPr>
            <a:endParaRPr lang="en-US" sz="3200" dirty="0">
              <a:latin typeface="Gill Sans MT" charset="0"/>
              <a:ea typeface="Gill Sans MT" charset="0"/>
              <a:cs typeface="Gill Sans MT" charset="0"/>
            </a:endParaRPr>
          </a:p>
        </p:txBody>
      </p:sp>
      <p:sp>
        <p:nvSpPr>
          <p:cNvPr id="4" name="TextBox 3">
            <a:extLst>
              <a:ext uri="{FF2B5EF4-FFF2-40B4-BE49-F238E27FC236}">
                <a16:creationId xmlns:a16="http://schemas.microsoft.com/office/drawing/2014/main" id="{5FA8C8A2-D80B-714C-AA43-BC3C7933CD0F}"/>
              </a:ext>
            </a:extLst>
          </p:cNvPr>
          <p:cNvSpPr txBox="1"/>
          <p:nvPr/>
        </p:nvSpPr>
        <p:spPr>
          <a:xfrm>
            <a:off x="2503714" y="2100943"/>
            <a:ext cx="184731" cy="369332"/>
          </a:xfrm>
          <a:prstGeom prst="rect">
            <a:avLst/>
          </a:prstGeom>
          <a:noFill/>
        </p:spPr>
        <p:txBody>
          <a:bodyPr wrap="none" rtlCol="0">
            <a:spAutoFit/>
          </a:bodyPr>
          <a:lstStyle/>
          <a:p>
            <a:endParaRPr lang="en-US"/>
          </a:p>
        </p:txBody>
      </p:sp>
    </p:spTree>
    <p:extLst>
      <p:ext uri="{BB962C8B-B14F-4D97-AF65-F5344CB8AC3E}">
        <p14:creationId xmlns:p14="http://schemas.microsoft.com/office/powerpoint/2010/main" val="1571442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Survey Overview</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3" name="Rectangle 2">
            <a:extLst>
              <a:ext uri="{FF2B5EF4-FFF2-40B4-BE49-F238E27FC236}">
                <a16:creationId xmlns:a16="http://schemas.microsoft.com/office/drawing/2014/main" id="{7EE9A070-5D7E-8644-9F64-DD62C90AC254}"/>
              </a:ext>
            </a:extLst>
          </p:cNvPr>
          <p:cNvSpPr/>
          <p:nvPr/>
        </p:nvSpPr>
        <p:spPr>
          <a:xfrm>
            <a:off x="838200" y="1778883"/>
            <a:ext cx="10515600" cy="3693319"/>
          </a:xfrm>
          <a:prstGeom prst="rect">
            <a:avLst/>
          </a:prstGeom>
        </p:spPr>
        <p:txBody>
          <a:bodyPr wrap="square">
            <a:spAutoFit/>
          </a:bodyPr>
          <a:lstStyle/>
          <a:p>
            <a:pPr>
              <a:defRPr>
                <a:latin typeface="Times"/>
                <a:ea typeface="Times"/>
                <a:cs typeface="Times"/>
                <a:sym typeface="Times"/>
              </a:defRPr>
            </a:pPr>
            <a:r>
              <a:rPr lang="en-US" dirty="0">
                <a:latin typeface="Palatino" pitchFamily="2" charset="77"/>
                <a:ea typeface="Palatino" pitchFamily="2" charset="77"/>
              </a:rPr>
              <a:t>The GenForward Survey, founded by Dr. Cathy Cohen at the University of Chicago, is the first of its kind—a nationally representative survey of over 3,250 young adults ages 18-36 conducted bimonthly that pays special attention to the ways race and ethnicity influence how young adults, both Millennials and Gen-</a:t>
            </a:r>
            <a:r>
              <a:rPr lang="en-US" dirty="0" err="1">
                <a:latin typeface="Palatino" pitchFamily="2" charset="77"/>
                <a:ea typeface="Palatino" pitchFamily="2" charset="77"/>
              </a:rPr>
              <a:t>Zers</a:t>
            </a:r>
            <a:r>
              <a:rPr lang="en-US" dirty="0">
                <a:latin typeface="Palatino" pitchFamily="2" charset="77"/>
                <a:ea typeface="Palatino" pitchFamily="2" charset="77"/>
              </a:rPr>
              <a:t>, experience and think about the world.</a:t>
            </a:r>
            <a:endParaRPr lang="en-US" dirty="0">
              <a:latin typeface="Palatino" pitchFamily="2" charset="77"/>
              <a:ea typeface="Palatino" pitchFamily="2" charset="77"/>
              <a:cs typeface="Palatino Linotype"/>
              <a:sym typeface="Palatino Linotype"/>
            </a:endParaRPr>
          </a:p>
          <a:p>
            <a:pPr>
              <a:defRPr>
                <a:latin typeface="Palatino Linotype"/>
                <a:ea typeface="Palatino Linotype"/>
                <a:cs typeface="Palatino Linotype"/>
                <a:sym typeface="Palatino Linotype"/>
              </a:defRPr>
            </a:pPr>
            <a:endParaRPr lang="en-US" dirty="0">
              <a:latin typeface="Palatino" pitchFamily="2" charset="77"/>
              <a:ea typeface="Palatino" pitchFamily="2" charset="77"/>
              <a:cs typeface="Palatino Linotype"/>
              <a:sym typeface="Palatino Linotype"/>
            </a:endParaRPr>
          </a:p>
          <a:p>
            <a:pPr>
              <a:defRPr>
                <a:latin typeface="Palatino Linotype"/>
                <a:ea typeface="Palatino Linotype"/>
                <a:cs typeface="Palatino Linotype"/>
                <a:sym typeface="Palatino Linotype"/>
              </a:defRPr>
            </a:pPr>
            <a:r>
              <a:rPr lang="en-US" dirty="0">
                <a:latin typeface="Palatino" pitchFamily="2" charset="77"/>
                <a:ea typeface="Palatino" pitchFamily="2" charset="77"/>
              </a:rPr>
              <a:t>Given the importance of race and ethnicity in shaping the diverse perspectives and lived experiences of young people, we believe researchers make a mistake when they present data on young adults in a manner that assumes a monolithic Millennial generation and young adult vote. </a:t>
            </a:r>
          </a:p>
          <a:p>
            <a:pPr indent="12700" algn="just">
              <a:defRPr>
                <a:latin typeface="Palatino Linotype"/>
                <a:ea typeface="Palatino Linotype"/>
                <a:cs typeface="Palatino Linotype"/>
                <a:sym typeface="Palatino Linotype"/>
              </a:defRPr>
            </a:pPr>
            <a:endParaRPr lang="en-US" dirty="0">
              <a:latin typeface="Palatino" pitchFamily="2" charset="77"/>
              <a:ea typeface="Palatino" pitchFamily="2" charset="77"/>
            </a:endParaRPr>
          </a:p>
          <a:p>
            <a:pPr>
              <a:defRPr>
                <a:latin typeface="Times"/>
                <a:ea typeface="Times"/>
                <a:cs typeface="Times"/>
                <a:sym typeface="Times"/>
              </a:defRPr>
            </a:pPr>
            <a:r>
              <a:rPr lang="en-US" dirty="0">
                <a:latin typeface="Palatino" pitchFamily="2" charset="77"/>
                <a:ea typeface="Palatino" pitchFamily="2" charset="77"/>
              </a:rPr>
              <a:t>In this slide deck, we present an empirical overview of young adults’ views on the coronavirus pandemic in the United States. </a:t>
            </a:r>
            <a:r>
              <a:rPr lang="en-US" dirty="0">
                <a:latin typeface="Palatino" pitchFamily="2" charset="77"/>
                <a:ea typeface="Palatino" pitchFamily="2" charset="77"/>
                <a:sym typeface="Times"/>
              </a:rPr>
              <a:t>A total of 3,217 interviews were conducted between April 3</a:t>
            </a:r>
            <a:r>
              <a:rPr lang="en-US" baseline="30000" dirty="0">
                <a:latin typeface="Palatino" pitchFamily="2" charset="77"/>
                <a:ea typeface="Palatino" pitchFamily="2" charset="77"/>
                <a:sym typeface="Times"/>
              </a:rPr>
              <a:t>rd</a:t>
            </a:r>
            <a:r>
              <a:rPr lang="en-US" dirty="0">
                <a:latin typeface="Palatino" pitchFamily="2" charset="77"/>
                <a:ea typeface="Palatino" pitchFamily="2" charset="77"/>
                <a:sym typeface="Times"/>
              </a:rPr>
              <a:t> and April 16</a:t>
            </a:r>
            <a:r>
              <a:rPr lang="en-US" baseline="30000" dirty="0">
                <a:latin typeface="Palatino" pitchFamily="2" charset="77"/>
                <a:ea typeface="Palatino" pitchFamily="2" charset="77"/>
                <a:sym typeface="Times"/>
              </a:rPr>
              <a:t>th</a:t>
            </a:r>
            <a:r>
              <a:rPr lang="en-US" dirty="0">
                <a:latin typeface="Palatino" pitchFamily="2" charset="77"/>
                <a:ea typeface="Palatino" pitchFamily="2" charset="77"/>
                <a:sym typeface="Times"/>
              </a:rPr>
              <a:t>, 2020 with adults ages 18-36, including completed interviews with 849 African American young adults, 515 Asian American young adults, 819 Latinx young adults, and 1012 white young adults.</a:t>
            </a:r>
            <a:endParaRPr lang="en-US" dirty="0">
              <a:latin typeface="Palatino" pitchFamily="2" charset="77"/>
              <a:ea typeface="Palatino" pitchFamily="2" charset="77"/>
            </a:endParaRPr>
          </a:p>
        </p:txBody>
      </p:sp>
    </p:spTree>
    <p:extLst>
      <p:ext uri="{BB962C8B-B14F-4D97-AF65-F5344CB8AC3E}">
        <p14:creationId xmlns:p14="http://schemas.microsoft.com/office/powerpoint/2010/main" val="2534687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Politics</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5149808"/>
          </a:xfrm>
          <a:prstGeom prst="rect">
            <a:avLst/>
          </a:prstGeom>
        </p:spPr>
        <p:txBody>
          <a:bodyPr wrap="square">
            <a:spAutoFit/>
          </a:bodyPr>
          <a:lstStyle/>
          <a:p>
            <a:pPr marL="514350" marR="5715" indent="-285750">
              <a:lnSpc>
                <a:spcPct val="103000"/>
              </a:lnSpc>
              <a:spcBef>
                <a:spcPts val="0"/>
              </a:spcBef>
              <a:spcAft>
                <a:spcPts val="25"/>
              </a:spcAft>
              <a:buFont typeface="Arial" panose="020B0604020202020204" pitchFamily="34" charset="0"/>
              <a:buChar char="•"/>
            </a:pPr>
            <a:r>
              <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rPr>
              <a:t>When young adults are asked what the </a:t>
            </a:r>
            <a:r>
              <a:rPr lang="en-US" sz="1600" b="1" dirty="0">
                <a:solidFill>
                  <a:srgbClr val="000000"/>
                </a:solidFill>
                <a:latin typeface="Calibri" panose="020F0502020204030204" pitchFamily="34" charset="0"/>
                <a:ea typeface="Calibri" panose="020F0502020204030204" pitchFamily="34" charset="0"/>
                <a:cs typeface="Calibri" panose="020F0502020204030204" pitchFamily="34" charset="0"/>
              </a:rPr>
              <a:t>most important issue facing the country today</a:t>
            </a:r>
            <a:r>
              <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rPr>
              <a:t> is, we find that the coronavirus is most often listed as the most important issue, but its placement in the list of issues matter.</a:t>
            </a:r>
          </a:p>
          <a:p>
            <a:pPr marL="514350" marR="5715" indent="-285750">
              <a:lnSpc>
                <a:spcPct val="103000"/>
              </a:lnSpc>
              <a:spcBef>
                <a:spcPts val="0"/>
              </a:spcBef>
              <a:spcAft>
                <a:spcPts val="25"/>
              </a:spcAft>
              <a:buFont typeface="Arial" panose="020B0604020202020204" pitchFamily="34" charset="0"/>
              <a:buChar char="•"/>
            </a:pPr>
            <a:endPar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971550" marR="5715" lvl="1" indent="-285750">
              <a:lnSpc>
                <a:spcPct val="103000"/>
              </a:lnSpc>
              <a:spcAft>
                <a:spcPts val="25"/>
              </a:spcAft>
              <a:buFont typeface="Arial" panose="020B0604020202020204" pitchFamily="34" charset="0"/>
              <a:buChar char="•"/>
            </a:pPr>
            <a:r>
              <a:rPr lang="en-US" sz="1600" dirty="0">
                <a:solidFill>
                  <a:srgbClr val="000000"/>
                </a:solidFill>
                <a:uFill>
                  <a:solidFill>
                    <a:srgbClr val="000000"/>
                  </a:solidFill>
                </a:uFill>
                <a:latin typeface="Calibri" panose="020F0502020204030204" pitchFamily="34" charset="0"/>
                <a:ea typeface="Courier New" panose="02070309020205020404" pitchFamily="49" charset="0"/>
                <a:cs typeface="Calibri" panose="020F0502020204030204" pitchFamily="34" charset="0"/>
              </a:rPr>
              <a:t>When the coronavirus pandemic is placed at the top of the list of issues, majorities of African American (58%), Asian American (70%), Latinx (64%) and white (69%) young adults chose the coronavirus pandemic as the most important problem facing the country. </a:t>
            </a:r>
          </a:p>
          <a:p>
            <a:pPr marL="971550" marR="5715" lvl="1" indent="-285750">
              <a:lnSpc>
                <a:spcPct val="103000"/>
              </a:lnSpc>
              <a:spcAft>
                <a:spcPts val="25"/>
              </a:spcAft>
              <a:buFont typeface="Arial" panose="020B0604020202020204" pitchFamily="34" charset="0"/>
              <a:buChar char="•"/>
            </a:pPr>
            <a:endParaRPr lang="en-US" sz="1600" dirty="0">
              <a:solidFill>
                <a:srgbClr val="000000"/>
              </a:solidFill>
              <a:uFill>
                <a:solidFill>
                  <a:srgbClr val="000000"/>
                </a:solidFill>
              </a:uFill>
              <a:latin typeface="Calibri" panose="020F0502020204030204" pitchFamily="34" charset="0"/>
              <a:ea typeface="Courier New" panose="02070309020205020404" pitchFamily="49" charset="0"/>
              <a:cs typeface="Calibri" panose="020F0502020204030204" pitchFamily="34" charset="0"/>
            </a:endParaRPr>
          </a:p>
          <a:p>
            <a:pPr marL="971550" marR="5715" lvl="1" indent="-285750">
              <a:lnSpc>
                <a:spcPct val="103000"/>
              </a:lnSpc>
              <a:spcAft>
                <a:spcPts val="25"/>
              </a:spcAft>
              <a:buFont typeface="Arial" panose="020B0604020202020204" pitchFamily="34" charset="0"/>
              <a:buChar char="•"/>
            </a:pPr>
            <a:r>
              <a:rPr lang="en-US" sz="1600" dirty="0">
                <a:solidFill>
                  <a:srgbClr val="000000"/>
                </a:solidFill>
                <a:uFill>
                  <a:solidFill>
                    <a:srgbClr val="000000"/>
                  </a:solidFill>
                </a:uFill>
                <a:latin typeface="Calibri" panose="020F0502020204030204" pitchFamily="34" charset="0"/>
                <a:ea typeface="Courier New" panose="02070309020205020404" pitchFamily="49" charset="0"/>
                <a:cs typeface="Calibri" panose="020F0502020204030204" pitchFamily="34" charset="0"/>
              </a:rPr>
              <a:t>When the coronavirus pandemic is scattered randomly among other issues pluralities of Asian (43%), Latinx (36%), African American (37%) and white (37%) young adults all indicate that the </a:t>
            </a:r>
            <a:r>
              <a:rPr lang="en-US" sz="1600" b="1" dirty="0">
                <a:solidFill>
                  <a:srgbClr val="000000"/>
                </a:solidFill>
                <a:uFill>
                  <a:solidFill>
                    <a:srgbClr val="000000"/>
                  </a:solidFill>
                </a:uFill>
                <a:latin typeface="Calibri" panose="020F0502020204030204" pitchFamily="34" charset="0"/>
                <a:ea typeface="Courier New" panose="02070309020205020404" pitchFamily="49" charset="0"/>
                <a:cs typeface="Calibri" panose="020F0502020204030204" pitchFamily="34" charset="0"/>
              </a:rPr>
              <a:t>coronavirus pandemic is the most important problem facing the country today</a:t>
            </a:r>
            <a:r>
              <a:rPr lang="en-US" sz="1600" dirty="0">
                <a:solidFill>
                  <a:srgbClr val="000000"/>
                </a:solidFill>
                <a:uFill>
                  <a:solidFill>
                    <a:srgbClr val="000000"/>
                  </a:solidFill>
                </a:uFill>
                <a:latin typeface="Calibri" panose="020F0502020204030204" pitchFamily="34" charset="0"/>
                <a:ea typeface="Courier New" panose="02070309020205020404" pitchFamily="49" charset="0"/>
                <a:cs typeface="Calibri" panose="020F0502020204030204" pitchFamily="34" charset="0"/>
              </a:rPr>
              <a:t>.  The second most popular choice among young adults across race and ethnicity is health care. </a:t>
            </a:r>
          </a:p>
          <a:p>
            <a:pPr marL="514350" marR="5715" indent="-285750">
              <a:lnSpc>
                <a:spcPct val="103000"/>
              </a:lnSpc>
              <a:spcAft>
                <a:spcPts val="25"/>
              </a:spcAft>
              <a:buFont typeface="Arial" panose="020B0604020202020204" pitchFamily="34" charset="0"/>
              <a:buChar char="•"/>
            </a:pPr>
            <a:endParaRPr lang="en-US" sz="1600" dirty="0">
              <a:solidFill>
                <a:srgbClr val="000000"/>
              </a:solidFill>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p>
            <a:pPr marL="514350" marR="5715" indent="-285750">
              <a:lnSpc>
                <a:spcPct val="103000"/>
              </a:lnSpc>
              <a:spcAft>
                <a:spcPts val="25"/>
              </a:spcAft>
              <a:buFont typeface="Arial" panose="020B0604020202020204" pitchFamily="34" charset="0"/>
              <a:buChar char="•"/>
            </a:pPr>
            <a:r>
              <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rPr>
              <a:t>A majority of Asian (53%) respondents and near majorities of African American (45%), Latinx (47%), and white (48%) young adults believe that </a:t>
            </a:r>
            <a:r>
              <a:rPr lang="en-US" sz="1600" b="1" dirty="0">
                <a:solidFill>
                  <a:srgbClr val="000000"/>
                </a:solidFill>
                <a:latin typeface="Calibri" panose="020F0502020204030204" pitchFamily="34" charset="0"/>
                <a:ea typeface="Calibri" panose="020F0502020204030204" pitchFamily="34" charset="0"/>
                <a:cs typeface="Calibri" panose="020F0502020204030204" pitchFamily="34" charset="0"/>
              </a:rPr>
              <a:t>the United States is either already in or headed to an economic recession</a:t>
            </a:r>
            <a:r>
              <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rPr>
              <a:t>.</a:t>
            </a:r>
          </a:p>
          <a:p>
            <a:pPr marL="514350" marR="5715" indent="-285750">
              <a:lnSpc>
                <a:spcPct val="103000"/>
              </a:lnSpc>
              <a:spcBef>
                <a:spcPts val="0"/>
              </a:spcBef>
              <a:spcAft>
                <a:spcPts val="25"/>
              </a:spcAft>
              <a:buFont typeface="Arial" panose="020B0604020202020204" pitchFamily="34" charset="0"/>
              <a:buChar char="•"/>
            </a:pPr>
            <a:endPar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514350" marR="5715" indent="-285750">
              <a:lnSpc>
                <a:spcPct val="103000"/>
              </a:lnSpc>
              <a:spcBef>
                <a:spcPts val="0"/>
              </a:spcBef>
              <a:spcAft>
                <a:spcPts val="25"/>
              </a:spcAft>
              <a:buFont typeface="Arial" panose="020B0604020202020204" pitchFamily="34" charset="0"/>
              <a:buChar char="•"/>
            </a:pPr>
            <a:r>
              <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rPr>
              <a:t>Pluralities of young adults 32% of African American, 32% of Latinx, 33% of White and 34% of Asian Americans </a:t>
            </a:r>
            <a:r>
              <a:rPr lang="en-US" sz="1600" b="1" dirty="0">
                <a:solidFill>
                  <a:srgbClr val="000000"/>
                </a:solidFill>
                <a:latin typeface="Calibri" panose="020F0502020204030204" pitchFamily="34" charset="0"/>
                <a:ea typeface="Calibri" panose="020F0502020204030204" pitchFamily="34" charset="0"/>
                <a:cs typeface="Calibri" panose="020F0502020204030204" pitchFamily="34" charset="0"/>
              </a:rPr>
              <a:t>believe that the United States is headed to an economic depression.</a:t>
            </a:r>
          </a:p>
          <a:p>
            <a:pPr marL="514350" marR="5715" indent="-285750">
              <a:lnSpc>
                <a:spcPct val="103000"/>
              </a:lnSpc>
              <a:spcBef>
                <a:spcPts val="0"/>
              </a:spcBef>
              <a:spcAft>
                <a:spcPts val="25"/>
              </a:spcAft>
              <a:buFont typeface="Arial" panose="020B0604020202020204" pitchFamily="34" charset="0"/>
              <a:buChar char="•"/>
            </a:pPr>
            <a:endPar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514350" marR="5715" indent="-285750">
              <a:lnSpc>
                <a:spcPct val="103000"/>
              </a:lnSpc>
              <a:spcBef>
                <a:spcPts val="0"/>
              </a:spcBef>
              <a:spcAft>
                <a:spcPts val="25"/>
              </a:spcAft>
              <a:buFont typeface="Arial" panose="020B0604020202020204" pitchFamily="34" charset="0"/>
              <a:buChar char="•"/>
            </a:pPr>
            <a:r>
              <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rPr>
              <a:t>More African American (50%)</a:t>
            </a:r>
            <a:r>
              <a:rPr lang="en-US" sz="1600" b="1"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rPr>
              <a:t>and Latinx (47%)</a:t>
            </a:r>
            <a:r>
              <a:rPr lang="en-US" sz="1600" b="1"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rPr>
              <a:t>young adults</a:t>
            </a:r>
            <a:r>
              <a:rPr lang="en-US" sz="1600" b="1" dirty="0">
                <a:solidFill>
                  <a:srgbClr val="000000"/>
                </a:solidFill>
                <a:latin typeface="Calibri" panose="020F0502020204030204" pitchFamily="34" charset="0"/>
                <a:ea typeface="Calibri" panose="020F0502020204030204" pitchFamily="34" charset="0"/>
                <a:cs typeface="Calibri" panose="020F0502020204030204" pitchFamily="34" charset="0"/>
              </a:rPr>
              <a:t> are extremely or very worried about being able to pay an unexpected bill of $1,000 right away</a:t>
            </a:r>
            <a:r>
              <a:rPr lang="en-US" sz="1600" dirty="0">
                <a:solidFill>
                  <a:srgbClr val="000000"/>
                </a:solidFill>
                <a:latin typeface="Calibri" panose="020F0502020204030204" pitchFamily="34" charset="0"/>
                <a:ea typeface="Calibri" panose="020F0502020204030204" pitchFamily="34" charset="0"/>
                <a:cs typeface="Calibri" panose="020F0502020204030204" pitchFamily="34" charset="0"/>
              </a:rPr>
              <a:t> compared to 41% of white and 33% of Asian young adults.</a:t>
            </a:r>
          </a:p>
        </p:txBody>
      </p:sp>
    </p:spTree>
    <p:extLst>
      <p:ext uri="{BB962C8B-B14F-4D97-AF65-F5344CB8AC3E}">
        <p14:creationId xmlns:p14="http://schemas.microsoft.com/office/powerpoint/2010/main" val="2475010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Politics</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3539430"/>
          </a:xfrm>
          <a:prstGeom prst="rect">
            <a:avLst/>
          </a:prstGeom>
        </p:spPr>
        <p:txBody>
          <a:bodyPr wrap="square">
            <a:spAutoFit/>
          </a:bodyPr>
          <a:lstStyle/>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Across race and ethnicity, pluralities of young adults </a:t>
            </a:r>
            <a:r>
              <a:rPr lang="en-US" sz="1600" b="1" dirty="0">
                <a:latin typeface="Calibri" panose="020F0502020204030204" pitchFamily="34" charset="0"/>
                <a:cs typeface="Calibri" panose="020F0502020204030204" pitchFamily="34" charset="0"/>
              </a:rPr>
              <a:t>prefer Senator Sanders over former VP Biden. </a:t>
            </a:r>
            <a:r>
              <a:rPr lang="en-US" sz="1600" dirty="0">
                <a:latin typeface="Calibri" panose="020F0502020204030204" pitchFamily="34" charset="0"/>
                <a:cs typeface="Calibri" panose="020F0502020204030204" pitchFamily="34" charset="0"/>
              </a:rPr>
              <a:t>When asked if they would vote for Senator Sanders, VP Biden, or someone else in their state s primaries of African American of Asian of Latin and of white young adults preferred Senator Sanders.</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Majorities of African American (68%), Asian (58%) and Latinx (51%) young adults </a:t>
            </a:r>
            <a:r>
              <a:rPr lang="en-US" sz="1600" b="1" dirty="0">
                <a:latin typeface="Calibri" panose="020F0502020204030204" pitchFamily="34" charset="0"/>
                <a:cs typeface="Calibri" panose="020F0502020204030204" pitchFamily="34" charset="0"/>
              </a:rPr>
              <a:t>believe that Trump will lose re-election in 2020</a:t>
            </a:r>
            <a:r>
              <a:rPr lang="en-US" sz="1600" dirty="0">
                <a:latin typeface="Calibri" panose="020F0502020204030204" pitchFamily="34" charset="0"/>
                <a:cs typeface="Calibri" panose="020F0502020204030204" pitchFamily="34" charset="0"/>
              </a:rPr>
              <a:t>. However, 59% of white young adults believe that Trump will win re-election. </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When asked who they would vote for if the general election was held today between Donald Trump and Joe Biden, clear majorities of African American (84%), Asian (77%) and Latinx (68%) young adults say they prefer Joe Biden.  In contrast, young whites split their vote with 48% supporting Trump and 51% supporting Biden.</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Majorities of African American (59%) and Asian (65%) young adults somewhat or strongly </a:t>
            </a:r>
            <a:r>
              <a:rPr lang="en-US" sz="1600" b="1" dirty="0">
                <a:latin typeface="Calibri" panose="020F0502020204030204" pitchFamily="34" charset="0"/>
                <a:cs typeface="Calibri" panose="020F0502020204030204" pitchFamily="34" charset="0"/>
              </a:rPr>
              <a:t>disapprove of the way that Donald Trump is handling his job as president</a:t>
            </a:r>
            <a:r>
              <a:rPr lang="en-US" sz="1600" dirty="0">
                <a:latin typeface="Calibri" panose="020F0502020204030204" pitchFamily="34" charset="0"/>
                <a:cs typeface="Calibri" panose="020F0502020204030204" pitchFamily="34" charset="0"/>
              </a:rPr>
              <a:t>. This is compared to pluralities of Latinx (49%) and white (46%) young adults who disapprove.  </a:t>
            </a:r>
          </a:p>
        </p:txBody>
      </p:sp>
    </p:spTree>
    <p:extLst>
      <p:ext uri="{BB962C8B-B14F-4D97-AF65-F5344CB8AC3E}">
        <p14:creationId xmlns:p14="http://schemas.microsoft.com/office/powerpoint/2010/main" val="3025514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031873"/>
          </a:xfrm>
          <a:prstGeom prst="rect">
            <a:avLst/>
          </a:prstGeom>
        </p:spPr>
        <p:txBody>
          <a:bodyPr wrap="square">
            <a:spAutoFit/>
          </a:bodyPr>
          <a:lstStyle/>
          <a:p>
            <a:pPr marL="285750" indent="-285750">
              <a:buFont typeface="Arial" panose="020B0604020202020204" pitchFamily="34" charset="0"/>
              <a:buChar char="•"/>
            </a:pPr>
            <a:r>
              <a:rPr lang="en-US" sz="1600" dirty="0"/>
              <a:t>Pluralities of Asian (40%), Latinx (38%), and white (43%) of young adults believe that </a:t>
            </a:r>
            <a:r>
              <a:rPr lang="en-US" sz="1600" b="1" dirty="0"/>
              <a:t>their local government is doing a good job in response to the coronavirus pandemic</a:t>
            </a:r>
            <a:r>
              <a:rPr lang="en-US" sz="1600" dirty="0"/>
              <a:t>. This is compared to a plurality of African American (35%) young adults who believe </a:t>
            </a:r>
            <a:r>
              <a:rPr lang="en-US" sz="1600" b="1" dirty="0"/>
              <a:t>their local government is doing a fair job</a:t>
            </a:r>
            <a:r>
              <a:rPr lang="en-US" sz="1600" dirty="0"/>
              <a:t>. </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and near majorities of Asian (61%), white (57%) and Latinx (49%) young adults </a:t>
            </a:r>
            <a:r>
              <a:rPr lang="en-US" sz="1600" b="1" dirty="0"/>
              <a:t>believe their state government is doing an excellent or good job in response to the coronavirus pandemic</a:t>
            </a:r>
            <a:r>
              <a:rPr lang="en-US" sz="1600" dirty="0"/>
              <a:t>. Pluralities of these young adults said their state was doing a good job in responding. In contrast, 42% of African American young adults believed their state was doing an excellent or good job in responding to the pandemic with pluralities rating their state’s response as fair.</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young adults across race </a:t>
            </a:r>
            <a:r>
              <a:rPr lang="en-US" sz="1600" b="1" dirty="0"/>
              <a:t>believe that the federal government’s response to the coronavirus pandemic is either fair or poor</a:t>
            </a:r>
            <a:r>
              <a:rPr lang="en-US" sz="1600" dirty="0"/>
              <a:t>. Specifically, 63% of white, 67% of Latinx, 78% of Asian, and 71% of African American respondents believe the federal government response to be fair or poor. </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Asian (63%), African American (57%) and Latinx (53%) young adults and a plurality (43%) of white young adults </a:t>
            </a:r>
            <a:r>
              <a:rPr lang="en-US" sz="1600" b="1" dirty="0"/>
              <a:t>rate President Donald Trump’s response to the coronavirus pandemic as poor</a:t>
            </a:r>
            <a:r>
              <a:rPr lang="en-US" sz="1600" dirty="0"/>
              <a:t>. </a:t>
            </a:r>
          </a:p>
          <a:p>
            <a:pPr marL="285750" indent="-285750">
              <a:buFont typeface="Arial" panose="020B0604020202020204" pitchFamily="34" charset="0"/>
              <a:buChar char="•"/>
            </a:pPr>
            <a:endParaRPr lang="en-US" sz="1600" dirty="0">
              <a:effectLst/>
            </a:endParaRPr>
          </a:p>
        </p:txBody>
      </p:sp>
    </p:spTree>
    <p:extLst>
      <p:ext uri="{BB962C8B-B14F-4D97-AF65-F5344CB8AC3E}">
        <p14:creationId xmlns:p14="http://schemas.microsoft.com/office/powerpoint/2010/main" val="3977780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031873"/>
          </a:xfrm>
          <a:prstGeom prst="rect">
            <a:avLst/>
          </a:prstGeom>
        </p:spPr>
        <p:txBody>
          <a:bodyPr wrap="square">
            <a:spAutoFit/>
          </a:bodyPr>
          <a:lstStyle/>
          <a:p>
            <a:pPr marL="285750" indent="-285750">
              <a:buFont typeface="Arial" panose="020B0604020202020204" pitchFamily="34" charset="0"/>
              <a:buChar char="•"/>
            </a:pPr>
            <a:r>
              <a:rPr lang="en-US" sz="1600" dirty="0"/>
              <a:t>Majorities of young adults across race and ethnicity think </a:t>
            </a:r>
            <a:r>
              <a:rPr lang="en-US" sz="1600" b="1" dirty="0"/>
              <a:t>public health officials are doing an excellent or good job </a:t>
            </a:r>
            <a:r>
              <a:rPr lang="en-US" sz="1600" dirty="0"/>
              <a:t>in responding to the coronavirus pandemic--African American (54%), Asian (60%), Latinx (60%) and white (67%).</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Between coronavirus information provided by local, state, and federal governments, </a:t>
            </a:r>
            <a:r>
              <a:rPr lang="en-US" sz="1600" b="1" dirty="0"/>
              <a:t>young adults trust information from the federal government the least</a:t>
            </a:r>
            <a:r>
              <a:rPr lang="en-US" sz="1600" dirty="0"/>
              <a:t>. Pluralities of young adults across race and ethnicity say they trust information from their local or state governments a good amount. In contrast, only Latinx and white young adults say they trust information from the federal government a good amount. Pluralities of African American and Asian young adults say they trust information from the federal government not very much. </a:t>
            </a:r>
          </a:p>
          <a:p>
            <a:pPr marL="285750" indent="-285750">
              <a:buFont typeface="Arial" panose="020B0604020202020204" pitchFamily="34" charset="0"/>
              <a:buChar char="•"/>
            </a:pPr>
            <a:endParaRPr lang="en-US" sz="1600" b="1" dirty="0"/>
          </a:p>
          <a:p>
            <a:pPr marL="285750" indent="-285750">
              <a:buFont typeface="Arial" panose="020B0604020202020204" pitchFamily="34" charset="0"/>
              <a:buChar char="•"/>
            </a:pPr>
            <a:r>
              <a:rPr lang="en-US" sz="1600" b="1" dirty="0"/>
              <a:t>Coronavirus information from President Donald Trump is rarely trusted by young adults</a:t>
            </a:r>
            <a:r>
              <a:rPr lang="en-US" sz="1600" dirty="0"/>
              <a:t>. A majority of African American respondents (52%) and pluralities of Asian (45%), Latinx(41%) and white (36%) respondents indicate that they do not trust information coming from President Trump at all.</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Pluralities of young adults across race and ethnicity indicate </a:t>
            </a:r>
            <a:r>
              <a:rPr lang="en-US" sz="1600" b="1" dirty="0"/>
              <a:t>they trust information from public health experts on the coronavirus a good amount</a:t>
            </a:r>
            <a:r>
              <a:rPr lang="en-US" sz="1600" dirty="0"/>
              <a:t>. Specifically, 38% of African American, 44% of Asian, 46% of Latinx, and 43% of white young adults indicate that they trust public health official's information a good amount. </a:t>
            </a:r>
            <a:endParaRPr lang="en-US" sz="1600" dirty="0">
              <a:effectLst/>
            </a:endParaRPr>
          </a:p>
        </p:txBody>
      </p:sp>
    </p:spTree>
    <p:extLst>
      <p:ext uri="{BB962C8B-B14F-4D97-AF65-F5344CB8AC3E}">
        <p14:creationId xmlns:p14="http://schemas.microsoft.com/office/powerpoint/2010/main" val="1262009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7</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524315"/>
          </a:xfrm>
          <a:prstGeom prst="rect">
            <a:avLst/>
          </a:prstGeom>
        </p:spPr>
        <p:txBody>
          <a:bodyPr wrap="square">
            <a:spAutoFit/>
          </a:bodyPr>
          <a:lstStyle/>
          <a:p>
            <a:pPr marL="285750" indent="-285750">
              <a:buFont typeface="Arial" panose="020B0604020202020204" pitchFamily="34" charset="0"/>
              <a:buChar char="•"/>
            </a:pPr>
            <a:r>
              <a:rPr lang="en-US" sz="1600" dirty="0"/>
              <a:t>Pluralities of African American (33%), Latinx (38%) and white (43%) young adults indicate that they trust the </a:t>
            </a:r>
            <a:r>
              <a:rPr lang="en-US" sz="1600" b="1" dirty="0"/>
              <a:t>information about the coronavirus from the news media not very much</a:t>
            </a:r>
            <a:r>
              <a:rPr lang="en-US" sz="1600" dirty="0"/>
              <a:t>. Pluralities of Asian young adults (42%) say they trust the information from the news media a good amount.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Asian (60%) and white (50%) and pluralities of African American (47%) and Latinx (48%) young adults </a:t>
            </a:r>
            <a:r>
              <a:rPr lang="en-US" sz="1600" b="1" dirty="0"/>
              <a:t>believe that the media is paying the exact right amount of attention to the coronavirus</a:t>
            </a:r>
            <a:r>
              <a:rPr lang="en-US" sz="1600" dirty="0"/>
              <a: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Pluralities of young adults--(39%) African American, (38%) Asian, (33%) Latinx, and (35%) white--</a:t>
            </a:r>
            <a:r>
              <a:rPr lang="en-US" sz="1600" b="1" dirty="0"/>
              <a:t>believe that the news media has gotten the risk about right</a:t>
            </a:r>
            <a:r>
              <a:rPr lang="en-US" sz="1600" dirty="0"/>
              <a:t>. However, about a quarter of Asian (24%), Latinx (26%), and white (26%) young adults believe that the media is </a:t>
            </a:r>
            <a:r>
              <a:rPr lang="en-US" sz="1600" b="1" dirty="0"/>
              <a:t>slightly exaggerating the risks</a:t>
            </a:r>
            <a:r>
              <a:rPr lang="en-US" sz="1600" dirty="0"/>
              <a:t>, while </a:t>
            </a:r>
            <a:r>
              <a:rPr lang="en-US" sz="1600" b="1" dirty="0"/>
              <a:t>22% of African American young adults believe the media is greatly exaggerating the risks of the pandemic</a:t>
            </a:r>
            <a:r>
              <a:rPr lang="en-US" sz="1600" dirty="0"/>
              <a: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young adults across race and ethnicity indicate they have been following the news about the coronavirus pandemic very or fairly closely. Their top three trusted news sites are television nightly news programs (27%), traditional print and online newspapers (17%) and social networking sites such as Facebook and Twitter (17%).</a:t>
            </a:r>
          </a:p>
          <a:p>
            <a:pPr marL="285750" indent="-285750">
              <a:buFont typeface="Arial" panose="020B0604020202020204" pitchFamily="34" charset="0"/>
              <a:buChar char="•"/>
            </a:pPr>
            <a:endParaRPr lang="en-US" sz="1600" b="1" dirty="0"/>
          </a:p>
          <a:p>
            <a:pPr marL="285750" indent="-285750">
              <a:buFont typeface="Arial" panose="020B0604020202020204" pitchFamily="34" charset="0"/>
              <a:buChar char="•"/>
            </a:pPr>
            <a:r>
              <a:rPr lang="en-US" sz="1600" b="1" dirty="0"/>
              <a:t>Young African American adults (30%) </a:t>
            </a:r>
            <a:r>
              <a:rPr lang="en-US" sz="1600" dirty="0"/>
              <a:t>are slightly more likely than Asian (24%), Latinx (25%) and white (24%) young adults to say that </a:t>
            </a:r>
            <a:r>
              <a:rPr lang="en-US" sz="1600" b="1" dirty="0"/>
              <a:t>either they or someone they know have tested positive for coronavirus</a:t>
            </a:r>
            <a:r>
              <a:rPr lang="en-US" sz="1600" dirty="0"/>
              <a:t>. </a:t>
            </a:r>
            <a:endParaRPr lang="en-US" sz="1600" dirty="0">
              <a:effectLst/>
            </a:endParaRPr>
          </a:p>
        </p:txBody>
      </p:sp>
    </p:spTree>
    <p:extLst>
      <p:ext uri="{BB962C8B-B14F-4D97-AF65-F5344CB8AC3E}">
        <p14:creationId xmlns:p14="http://schemas.microsoft.com/office/powerpoint/2010/main" val="1010228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8</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278094"/>
          </a:xfrm>
          <a:prstGeom prst="rect">
            <a:avLst/>
          </a:prstGeom>
        </p:spPr>
        <p:txBody>
          <a:bodyPr wrap="square">
            <a:spAutoFit/>
          </a:bodyPr>
          <a:lstStyle/>
          <a:p>
            <a:pPr marL="285750" indent="-285750">
              <a:buFont typeface="Arial" panose="020B0604020202020204" pitchFamily="34" charset="0"/>
              <a:buChar char="•"/>
            </a:pPr>
            <a:r>
              <a:rPr lang="en-US" sz="1600" b="1" dirty="0"/>
              <a:t>Young African American adults (23%) </a:t>
            </a:r>
            <a:r>
              <a:rPr lang="en-US" sz="1600" dirty="0"/>
              <a:t>are more likely than Asian (13%), Latinx (18%) and white (12%) </a:t>
            </a:r>
            <a:r>
              <a:rPr lang="en-US" sz="1600" b="1" dirty="0"/>
              <a:t>to have either been hospitalized themselves or know someone that has been hospitalized because of the coronavirus.</a:t>
            </a:r>
          </a:p>
          <a:p>
            <a:pPr marL="285750" indent="-285750">
              <a:buFont typeface="Arial" panose="020B0604020202020204" pitchFamily="34" charset="0"/>
              <a:buChar char="•"/>
            </a:pPr>
            <a:endParaRPr lang="en-US" sz="1600" b="1" dirty="0"/>
          </a:p>
          <a:p>
            <a:pPr marL="285750" indent="-285750">
              <a:buFont typeface="Arial" panose="020B0604020202020204" pitchFamily="34" charset="0"/>
              <a:buChar char="•"/>
            </a:pPr>
            <a:r>
              <a:rPr lang="en-US" sz="1600" b="1" dirty="0"/>
              <a:t>Young African American adults (32%) </a:t>
            </a:r>
            <a:r>
              <a:rPr lang="en-US" sz="1600" dirty="0"/>
              <a:t>are more likely than Asian (27%), Latinx (26%) and white (19%) young adults to indicate </a:t>
            </a:r>
            <a:r>
              <a:rPr lang="en-US" sz="1600" b="1" dirty="0"/>
              <a:t>they are very concerned about getting seriously sick due to the coronavirus</a:t>
            </a:r>
            <a:r>
              <a:rPr lang="en-US" sz="1600" dirty="0"/>
              <a:t>. Ironically, they are also the group most likely to indicate they are not concerned at all about getting seriously sick􏰍African American (12%), Asian (8%), Latinx (7%) and white (10%).</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all young adults across race and ethnicity indicate 1) they are </a:t>
            </a:r>
            <a:r>
              <a:rPr lang="en-US" sz="1600" b="1" dirty="0"/>
              <a:t>very concerned or concerned about getting seriously sick due to the coronavirus</a:t>
            </a:r>
            <a:r>
              <a:rPr lang="en-US" sz="1600" dirty="0"/>
              <a:t>; 2) </a:t>
            </a:r>
            <a:r>
              <a:rPr lang="en-US" sz="1600" b="1" dirty="0"/>
              <a:t>very concerned or concerned that someone in their family will get sick</a:t>
            </a:r>
            <a:r>
              <a:rPr lang="en-US" sz="1600" dirty="0"/>
              <a:t>; 3</a:t>
            </a:r>
            <a:r>
              <a:rPr lang="en-US" sz="1600" b="1" dirty="0"/>
              <a:t>) are very worried or worried about spreading the coronavirus to family and friends and other people</a:t>
            </a:r>
            <a:r>
              <a:rPr lang="en-US" sz="1600" dirty="0"/>
              <a:t>; and 4) </a:t>
            </a:r>
            <a:r>
              <a:rPr lang="en-US" sz="1600" b="1" dirty="0"/>
              <a:t>very worried or worried that hospitals and medical centers in their area will not be able to handle the medical needs of people who are seriously ill during the coronavirus pandemic</a:t>
            </a:r>
            <a:r>
              <a:rPr lang="en-US" sz="1600" dirty="0"/>
              <a: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young adults believe the pandemic is a major threat to the health of the US population, while a plurality of African American (47%), Asian (47%) and Latinx (45%) believe the pandemic is a </a:t>
            </a:r>
            <a:r>
              <a:rPr lang="en-US" sz="1600" b="1" dirty="0"/>
              <a:t>major threat to their personal health</a:t>
            </a:r>
            <a:r>
              <a:rPr lang="en-US" sz="1600" dirty="0"/>
              <a:t>. A majority of young white adults (55%) believe the pandemic is a </a:t>
            </a:r>
            <a:r>
              <a:rPr lang="en-US" sz="1600" b="1" dirty="0"/>
              <a:t>minor threat to their personal health</a:t>
            </a:r>
            <a:r>
              <a:rPr lang="en-US" sz="1600" dirty="0"/>
              <a:t>. </a:t>
            </a:r>
            <a:endParaRPr lang="en-US" sz="1600" dirty="0">
              <a:effectLst/>
            </a:endParaRPr>
          </a:p>
        </p:txBody>
      </p:sp>
    </p:spTree>
    <p:extLst>
      <p:ext uri="{BB962C8B-B14F-4D97-AF65-F5344CB8AC3E}">
        <p14:creationId xmlns:p14="http://schemas.microsoft.com/office/powerpoint/2010/main" val="2333600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9</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031873"/>
          </a:xfrm>
          <a:prstGeom prst="rect">
            <a:avLst/>
          </a:prstGeom>
        </p:spPr>
        <p:txBody>
          <a:bodyPr wrap="square">
            <a:spAutoFit/>
          </a:bodyPr>
          <a:lstStyle/>
          <a:p>
            <a:pPr marL="285750" indent="-285750">
              <a:buFont typeface="Arial" panose="020B0604020202020204" pitchFamily="34" charset="0"/>
              <a:buChar char="•"/>
            </a:pPr>
            <a:r>
              <a:rPr lang="en-US" sz="1600" dirty="0"/>
              <a:t>While majorities of all young adults believe the pandemic is a major threat to the US economy, majorities of Latinx (62%), African American (58%), and Asian (58%) young and a plurality (44%) of white young adults also agree that the </a:t>
            </a:r>
            <a:r>
              <a:rPr lang="en-US" sz="1600" b="1" dirty="0"/>
              <a:t>coronavirus pandemic is a major threat to their personal financial situation</a:t>
            </a:r>
            <a:r>
              <a:rPr lang="en-US" sz="1600" dirty="0"/>
              <a: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young adults across race and ethnicity indicate that neither them nor anyone in their household has been laid off or lost a job because of the pandemic. Specifically, 58% of African American, 67% of Asian, 51% of Latinx, and 64% of white respondents indicate neither they nor someone in their household has been laid off or lost their job.</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African American (56%), Asian (62%), white (59%) and a plurality of Latinx (45%) young adults indicate that no one in their household had to take a cut in pay due to reduced hours or demand for work.</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Pluralities of young adults indicate that the COVID-19 pandemic has had moderate impact on their economic situation--37% of African American, 34% of Asian, 40% of Latinx, and 37% of white respondents.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Near majorities of Asian (44%), Latinx (46%) and white (46%) young adults compared to 37% of African American young adults say that the COVID-19 pandemic has had moderate impact on their own emotions. </a:t>
            </a:r>
          </a:p>
        </p:txBody>
      </p:sp>
    </p:spTree>
    <p:extLst>
      <p:ext uri="{BB962C8B-B14F-4D97-AF65-F5344CB8AC3E}">
        <p14:creationId xmlns:p14="http://schemas.microsoft.com/office/powerpoint/2010/main" val="2479653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10</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801314"/>
          </a:xfrm>
          <a:prstGeom prst="rect">
            <a:avLst/>
          </a:prstGeom>
        </p:spPr>
        <p:txBody>
          <a:bodyPr wrap="square">
            <a:spAutoFit/>
          </a:bodyPr>
          <a:lstStyle/>
          <a:p>
            <a:pPr marL="285750" indent="-285750">
              <a:buFont typeface="Arial" panose="020B0604020202020204" pitchFamily="34" charset="0"/>
              <a:buChar char="•"/>
            </a:pPr>
            <a:r>
              <a:rPr lang="en-US" sz="1600" dirty="0"/>
              <a:t>The word young adults most often cited as best describing their feelings in the wake of the COVID-19 pandemic was </a:t>
            </a:r>
            <a:r>
              <a:rPr lang="en-US" sz="1600" b="1" dirty="0"/>
              <a:t>anxiety</a:t>
            </a:r>
            <a:r>
              <a:rPr lang="en-US" sz="1600" dirty="0"/>
              <a:t>. Specifically, 15% of African American, 23% of Latinx, 26% of white, and 29% of Asian young adults choose anxious to describe their feelings. The next most chosen words were </a:t>
            </a:r>
            <a:r>
              <a:rPr lang="en-US" sz="1600" b="1" dirty="0"/>
              <a:t>unsure </a:t>
            </a:r>
            <a:r>
              <a:rPr lang="en-US" sz="1600" dirty="0"/>
              <a:t>followed by </a:t>
            </a:r>
            <a:r>
              <a:rPr lang="en-US" sz="1600" b="1" dirty="0"/>
              <a:t>frustrated</a:t>
            </a:r>
            <a:r>
              <a:rPr lang="en-US" sz="1600" dirty="0"/>
              <a:t>. </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Pluralities of African American (38%), Asian (45%), Latinx (42%) and white (42%) young adults agree with the statement “I am just trying to make it through the pandemic, so I cannot be involved in volunteer work right now.” The second most supported statement was “I am seeing how other people are working hard to respond to this crisis and feel inspired by their work and wish I was doing more.”</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Many young adult respondents </a:t>
            </a:r>
            <a:r>
              <a:rPr lang="en-US" sz="1600" b="1" dirty="0"/>
              <a:t>believe that too many young people have contributed significantly to the spread of the virus by disregarding social distancing</a:t>
            </a:r>
            <a:r>
              <a:rPr lang="en-US" sz="1600" dirty="0"/>
              <a:t>. Pluralities of white (42%) and Latinx (47%) along with 43% of African American and Asian American young adults strongly agree that young people disregarded the requirements for social distancing.</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Asian (57%) and white (51%) young adults and pluralities of African American (42%) and Latinx (44%) </a:t>
            </a:r>
            <a:r>
              <a:rPr lang="en-US" sz="1600" b="1" dirty="0"/>
              <a:t>believe that life will be back to normal in about 3 months to one year.</a:t>
            </a:r>
          </a:p>
          <a:p>
            <a:pPr marL="285750" indent="-285750">
              <a:buFont typeface="Arial" panose="020B0604020202020204" pitchFamily="34" charset="0"/>
              <a:buChar char="•"/>
            </a:pPr>
            <a:endParaRPr lang="en-US" sz="1600" b="1" dirty="0"/>
          </a:p>
          <a:p>
            <a:pPr marL="285750" indent="-285750">
              <a:buFont typeface="Arial" panose="020B0604020202020204" pitchFamily="34" charset="0"/>
              <a:buChar char="•"/>
            </a:pPr>
            <a:r>
              <a:rPr lang="en-US" sz="1600" dirty="0"/>
              <a:t>Among students, a majority of African American (57%), Asian (63%), Latinx (57%), and white (55%) young adults say they are concerned or very concerned that the coronavirus pandemic </a:t>
            </a:r>
            <a:r>
              <a:rPr lang="en-US" sz="1600" b="1" dirty="0"/>
              <a:t>will make it more difficult to finish their degree</a:t>
            </a:r>
            <a:r>
              <a:rPr lang="en-US" sz="1600" dirty="0"/>
              <a:t>. </a:t>
            </a:r>
          </a:p>
          <a:p>
            <a:endParaRPr lang="en-US" dirty="0"/>
          </a:p>
        </p:txBody>
      </p:sp>
    </p:spTree>
    <p:extLst>
      <p:ext uri="{BB962C8B-B14F-4D97-AF65-F5344CB8AC3E}">
        <p14:creationId xmlns:p14="http://schemas.microsoft.com/office/powerpoint/2010/main" val="2900721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11</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031873"/>
          </a:xfrm>
          <a:prstGeom prst="rect">
            <a:avLst/>
          </a:prstGeom>
        </p:spPr>
        <p:txBody>
          <a:bodyPr wrap="square">
            <a:spAutoFit/>
          </a:bodyPr>
          <a:lstStyle/>
          <a:p>
            <a:pPr marL="285750" indent="-285750">
              <a:buFont typeface="Arial" panose="020B0604020202020204" pitchFamily="34" charset="0"/>
              <a:buChar char="•"/>
            </a:pPr>
            <a:r>
              <a:rPr lang="en-US" sz="1600" dirty="0"/>
              <a:t>Majorities of young adults across race and ethnicity--68% of white, 68% of African American, 70% of Latinx, and 77% of Asian young adults--</a:t>
            </a:r>
            <a:r>
              <a:rPr lang="en-US" sz="1600" b="1" dirty="0"/>
              <a:t>believe that the negative effects from the coronavirus are more likely impact poor people</a:t>
            </a:r>
            <a:r>
              <a:rPr lang="en-US" sz="1600" dirty="0"/>
              <a:t>. When the question is asked about the impact of the coronavirus on people of color, 27% of white, 31% of Latinx, 36% of African American, and 56% of Asian young adults believe that the negative from the coronavirus </a:t>
            </a:r>
            <a:r>
              <a:rPr lang="en-US" sz="1600" b="1" dirty="0"/>
              <a:t>will more likely impact people of color</a:t>
            </a:r>
            <a:r>
              <a:rPr lang="en-US" sz="1600" dirty="0"/>
              <a:t>. </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Almost </a:t>
            </a:r>
            <a:r>
              <a:rPr lang="en-US" sz="1600" b="1" dirty="0"/>
              <a:t>one-third (32%) of Asian young adults indicated that they have recently experienced discrimination because of their race or ethnicity</a:t>
            </a:r>
            <a:r>
              <a:rPr lang="en-US" sz="1600" dirty="0"/>
              <a:t>. This is higher than the percentage of African American (28%), Latinx (20%), and white (9%) young adults who have indicated that they have recently experienced discrimination.</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Majorities of Latinx (61%), African American (63%), and Asian (73%) </a:t>
            </a:r>
            <a:r>
              <a:rPr lang="en-US" sz="1600" b="1" dirty="0"/>
              <a:t>respondents believe that President Trump calling the coronavirus the “Chinese virus” is racist</a:t>
            </a:r>
            <a:r>
              <a:rPr lang="en-US" sz="1600" dirty="0"/>
              <a:t>. However, 53% of white respondents believe that </a:t>
            </a:r>
            <a:r>
              <a:rPr lang="en-US" sz="1600" b="1" dirty="0"/>
              <a:t>it is not racist</a:t>
            </a:r>
            <a:r>
              <a:rPr lang="en-US" sz="1600" dirty="0"/>
              <a: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Across race, pluralities of young adults </a:t>
            </a:r>
            <a:r>
              <a:rPr lang="en-US" sz="1600" b="1" dirty="0"/>
              <a:t>believe that corporations will most benefit from the government bailout authorized to help reduce the negative impact from the coronavirus</a:t>
            </a:r>
            <a:r>
              <a:rPr lang="en-US" sz="1600" dirty="0"/>
              <a:t>. Specifically, 37% of African American, 39% of Latinx, 40% of white, and 44% of Asian young adults indicated corporations will benefit most. </a:t>
            </a:r>
          </a:p>
        </p:txBody>
      </p:sp>
    </p:spTree>
    <p:extLst>
      <p:ext uri="{BB962C8B-B14F-4D97-AF65-F5344CB8AC3E}">
        <p14:creationId xmlns:p14="http://schemas.microsoft.com/office/powerpoint/2010/main" val="274266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12</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770537"/>
          </a:xfrm>
          <a:prstGeom prst="rect">
            <a:avLst/>
          </a:prstGeom>
        </p:spPr>
        <p:txBody>
          <a:bodyPr wrap="square">
            <a:spAutoFit/>
          </a:bodyPr>
          <a:lstStyle/>
          <a:p>
            <a:pPr marL="285750" indent="-285750">
              <a:buFont typeface="Arial" panose="020B0604020202020204" pitchFamily="34" charset="0"/>
              <a:buChar char="•"/>
            </a:pPr>
            <a:r>
              <a:rPr lang="en-US" sz="1600" dirty="0"/>
              <a:t>When asked if the government should have an obligation to take care of people whose jobs are displaced by the coronavirus pandemic, majorities of young adult African American (62%), Asian (59%), and Latinx (52%) respondents as well as a plurality of white (45%) strongly agree.</a:t>
            </a:r>
          </a:p>
          <a:p>
            <a:pPr marL="285750" indent="-285750">
              <a:buFont typeface="Arial" panose="020B0604020202020204" pitchFamily="34" charset="0"/>
              <a:buChar char="•"/>
            </a:pPr>
            <a:endParaRPr lang="en-US" sz="1600" dirty="0"/>
          </a:p>
          <a:p>
            <a:pPr marL="742950" lvl="1" indent="-285750">
              <a:buFont typeface="Arial" panose="020B0604020202020204" pitchFamily="34" charset="0"/>
              <a:buChar char="•"/>
            </a:pPr>
            <a:r>
              <a:rPr lang="en-US" sz="1600" dirty="0"/>
              <a:t>When the caveat is attached indicating that this would raise taxes substantially, pluralities of young adults somewhat agree. Specifically, 39% of African American, 41% of Asian, 40% of Latinx, and 42% of white young adults responded that they somewhat agree.</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Substantial majorities of young adults across partisanship somewhat or strongly support a </a:t>
            </a:r>
            <a:r>
              <a:rPr lang="en-US" sz="1600" b="1" dirty="0"/>
              <a:t>universal basic income benefit of $1,000 each month for each American 18 or older </a:t>
            </a:r>
            <a:r>
              <a:rPr lang="en-US" sz="1600" dirty="0"/>
              <a:t>(82% African American, 79% Asian, 77% Latinx, and 73% of white young adults).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Pluralities of Asian (34%), Latinx (33%), and white (33%) say their preferred form of health care expansion would be </a:t>
            </a:r>
            <a:r>
              <a:rPr lang="en-US" sz="1600" b="1" dirty="0"/>
              <a:t>establishing a public option like Medicare-for-all but letting people stay on their private insurance if they want to. </a:t>
            </a:r>
            <a:r>
              <a:rPr lang="en-US" sz="1600" dirty="0"/>
              <a:t>However, a plurality of African American (30%) indicate they want to keep and build on the existing Affordable Care Act.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Some states and localities have taken </a:t>
            </a:r>
            <a:r>
              <a:rPr lang="en-US" sz="1600" b="1" dirty="0"/>
              <a:t>a number of measures to address the coronavirus pandemic</a:t>
            </a:r>
            <a:r>
              <a:rPr lang="en-US" sz="1600" dirty="0"/>
              <a:t>. Respondents were asked to indicate whether they agree or disagree with the policy during the pandemic only or with the policy even after the pandemic. We asked respondents about the following five policies: </a:t>
            </a:r>
            <a:endParaRPr lang="en-US" sz="1600" dirty="0">
              <a:effectLst/>
            </a:endParaRPr>
          </a:p>
        </p:txBody>
      </p:sp>
    </p:spTree>
    <p:extLst>
      <p:ext uri="{BB962C8B-B14F-4D97-AF65-F5344CB8AC3E}">
        <p14:creationId xmlns:p14="http://schemas.microsoft.com/office/powerpoint/2010/main" val="3955078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13</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278094"/>
          </a:xfrm>
          <a:prstGeom prst="rect">
            <a:avLst/>
          </a:prstGeom>
        </p:spPr>
        <p:txBody>
          <a:bodyPr wrap="square">
            <a:spAutoFit/>
          </a:bodyPr>
          <a:lstStyle/>
          <a:p>
            <a:pPr marL="285750" indent="-285750">
              <a:buFont typeface="Arial" panose="020B0604020202020204" pitchFamily="34" charset="0"/>
              <a:buChar char="•"/>
            </a:pPr>
            <a:r>
              <a:rPr lang="en-US" sz="1600" b="1" dirty="0"/>
              <a:t>Stopping landlords from evicting tenants: </a:t>
            </a:r>
            <a:r>
              <a:rPr lang="en-US" sz="1600" dirty="0"/>
              <a:t>55% of African Americans, 68% of Asian, 59% of Latinx, and 72% of white young adults agree with the policy during the pandemic.</a:t>
            </a:r>
          </a:p>
          <a:p>
            <a:pPr marL="285750" indent="-285750">
              <a:buFont typeface="Arial" panose="020B0604020202020204" pitchFamily="34" charset="0"/>
              <a:buChar char="•"/>
            </a:pPr>
            <a:endParaRPr lang="en-US" sz="1600" dirty="0"/>
          </a:p>
          <a:p>
            <a:pPr marL="742950" lvl="1" indent="-285750">
              <a:buFont typeface="Arial" panose="020B0604020202020204" pitchFamily="34" charset="0"/>
              <a:buChar char="•"/>
            </a:pPr>
            <a:r>
              <a:rPr lang="en-US" sz="1600" dirty="0"/>
              <a:t>30% of African American, 20% of Asian, 26% of Latinx, and 16% of white respondents agree with the policy even after the pandemic.</a:t>
            </a:r>
          </a:p>
          <a:p>
            <a:pPr marL="742950" lvl="1"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b="1" dirty="0"/>
              <a:t>Stopping the repayment of student loans: </a:t>
            </a:r>
            <a:r>
              <a:rPr lang="en-US" sz="1600" dirty="0"/>
              <a:t>43% of African Americans, 56% of Asian, 50% of Latinx, and 59% of white young adults agree with the policy during the pandemic.</a:t>
            </a:r>
          </a:p>
          <a:p>
            <a:pPr marL="285750" indent="-285750">
              <a:buFont typeface="Arial" panose="020B0604020202020204" pitchFamily="34" charset="0"/>
              <a:buChar char="•"/>
            </a:pPr>
            <a:endParaRPr lang="en-US" sz="1600" dirty="0"/>
          </a:p>
          <a:p>
            <a:pPr marL="742950" lvl="1" indent="-285750">
              <a:buFont typeface="Arial" panose="020B0604020202020204" pitchFamily="34" charset="0"/>
              <a:buChar char="•"/>
            </a:pPr>
            <a:r>
              <a:rPr lang="en-US" sz="1600" dirty="0"/>
              <a:t>42% of African American, 32% of Asian, 35% of Latinx, and 29% of white respondents agree with the policy even after the pandemic.</a:t>
            </a:r>
          </a:p>
          <a:p>
            <a:pPr marL="742950" lvl="1"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b="1" dirty="0"/>
              <a:t>Releasing those incarcerated for non-violent crimes: </a:t>
            </a:r>
            <a:r>
              <a:rPr lang="en-US" sz="1600" dirty="0"/>
              <a:t>39% of African Americans, 35% of Asian, 31% of Latinx, and 32% of white young adults agree with the policy during the pandemic.</a:t>
            </a:r>
          </a:p>
          <a:p>
            <a:pPr marL="285750" indent="-285750">
              <a:buFont typeface="Arial" panose="020B0604020202020204" pitchFamily="34" charset="0"/>
              <a:buChar char="•"/>
            </a:pPr>
            <a:endParaRPr lang="en-US" sz="1600" dirty="0"/>
          </a:p>
          <a:p>
            <a:pPr marL="742950" lvl="1" indent="-285750">
              <a:buFont typeface="Arial" panose="020B0604020202020204" pitchFamily="34" charset="0"/>
              <a:buChar char="•"/>
            </a:pPr>
            <a:r>
              <a:rPr lang="en-US" sz="1600" dirty="0"/>
              <a:t>33% of African American, 26% of Asian, 23% of Latinx, and 24% of white respondents agree with the policy even after the pandemic. </a:t>
            </a:r>
          </a:p>
        </p:txBody>
      </p:sp>
    </p:spTree>
    <p:extLst>
      <p:ext uri="{BB962C8B-B14F-4D97-AF65-F5344CB8AC3E}">
        <p14:creationId xmlns:p14="http://schemas.microsoft.com/office/powerpoint/2010/main" val="2965762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14</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Findings about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4" name="Rectangle 3">
            <a:extLst>
              <a:ext uri="{FF2B5EF4-FFF2-40B4-BE49-F238E27FC236}">
                <a16:creationId xmlns:a16="http://schemas.microsoft.com/office/drawing/2014/main" id="{93FB8C3A-6E07-A94F-BFC7-B2F76DF3C649}"/>
              </a:ext>
            </a:extLst>
          </p:cNvPr>
          <p:cNvSpPr/>
          <p:nvPr/>
        </p:nvSpPr>
        <p:spPr>
          <a:xfrm>
            <a:off x="838200" y="1582399"/>
            <a:ext cx="10515600" cy="4770537"/>
          </a:xfrm>
          <a:prstGeom prst="rect">
            <a:avLst/>
          </a:prstGeom>
        </p:spPr>
        <p:txBody>
          <a:bodyPr wrap="square">
            <a:spAutoFit/>
          </a:bodyPr>
          <a:lstStyle/>
          <a:p>
            <a:pPr marL="285750" indent="-285750">
              <a:buFont typeface="Arial" panose="020B0604020202020204" pitchFamily="34" charset="0"/>
              <a:buChar char="•"/>
            </a:pPr>
            <a:r>
              <a:rPr lang="en-US" sz="1600" b="1" dirty="0"/>
              <a:t>Stop the cutoff of utilities such as water and electricity: </a:t>
            </a:r>
            <a:r>
              <a:rPr lang="en-US" sz="1600" dirty="0"/>
              <a:t>48% of African Americans, 57% of Asian, 53% of Latinx, and 64% of white young adults agree with the policy during the pandemic.</a:t>
            </a:r>
          </a:p>
          <a:p>
            <a:pPr marL="285750" indent="-285750">
              <a:buFont typeface="Arial" panose="020B0604020202020204" pitchFamily="34" charset="0"/>
              <a:buChar char="•"/>
            </a:pPr>
            <a:endParaRPr lang="en-US" sz="1600" dirty="0"/>
          </a:p>
          <a:p>
            <a:pPr marL="742950" lvl="1" indent="-285750">
              <a:buFont typeface="Arial" panose="020B0604020202020204" pitchFamily="34" charset="0"/>
              <a:buChar char="•"/>
            </a:pPr>
            <a:r>
              <a:rPr lang="en-US" sz="1600" dirty="0"/>
              <a:t>35% of African American, 27% of Asian, 27% of Latinx, and 23% of white respondents agree with the policy even after the pandemic.</a:t>
            </a:r>
          </a:p>
          <a:p>
            <a:pPr marL="742950" lvl="1"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b="1" dirty="0"/>
              <a:t>U.S. Immigrations and Customs Enforcement (ICE) releasing </a:t>
            </a:r>
            <a:r>
              <a:rPr lang="en-US" sz="1600" b="1" i="1" dirty="0"/>
              <a:t>all immigrants </a:t>
            </a:r>
            <a:r>
              <a:rPr lang="en-US" sz="1600" b="1" dirty="0"/>
              <a:t>in US immigrant detention centers: </a:t>
            </a:r>
            <a:r>
              <a:rPr lang="en-US" sz="1600" dirty="0"/>
              <a:t>32% of African Americans, 32% of Asian, 32% of Latinx, and 27% of white young adults agree with the policy during the pandemic.</a:t>
            </a:r>
          </a:p>
          <a:p>
            <a:pPr marL="285750" indent="-285750">
              <a:buFont typeface="Arial" panose="020B0604020202020204" pitchFamily="34" charset="0"/>
              <a:buChar char="•"/>
            </a:pPr>
            <a:endParaRPr lang="en-US" sz="1600" dirty="0"/>
          </a:p>
          <a:p>
            <a:pPr marL="742950" lvl="1" indent="-285750">
              <a:buFont typeface="Arial" panose="020B0604020202020204" pitchFamily="34" charset="0"/>
              <a:buChar char="•"/>
            </a:pPr>
            <a:r>
              <a:rPr lang="en-US" sz="1600" dirty="0"/>
              <a:t>39% of African American, 40% of Asian, 38% of Latinx, and 31% of white respondents agree with the policy even after the pandemic.</a:t>
            </a:r>
          </a:p>
          <a:p>
            <a:pPr marL="742950" lvl="1"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b="1" dirty="0"/>
              <a:t>U.S. Immigrations and Customs Enforcement (ICE) releasing </a:t>
            </a:r>
            <a:r>
              <a:rPr lang="en-US" sz="1600" b="1" i="1" dirty="0"/>
              <a:t>immigrants at risk for COVID-19 </a:t>
            </a:r>
            <a:r>
              <a:rPr lang="en-US" sz="1600" b="1" dirty="0"/>
              <a:t>in US immigrant detention centers: </a:t>
            </a:r>
            <a:r>
              <a:rPr lang="en-US" sz="1600" dirty="0"/>
              <a:t>41% of African Americans, 37% of Asian, 32% of Latinx, and 35% of white young adults agree with the policy during the pandemic.</a:t>
            </a:r>
          </a:p>
          <a:p>
            <a:pPr marL="285750" indent="-285750">
              <a:buFont typeface="Arial" panose="020B0604020202020204" pitchFamily="34" charset="0"/>
              <a:buChar char="•"/>
            </a:pPr>
            <a:endParaRPr lang="en-US" sz="1600" dirty="0"/>
          </a:p>
          <a:p>
            <a:pPr marL="742950" lvl="1" indent="-285750">
              <a:buFont typeface="Arial" panose="020B0604020202020204" pitchFamily="34" charset="0"/>
              <a:buChar char="•"/>
            </a:pPr>
            <a:r>
              <a:rPr lang="en-US" sz="1600" dirty="0"/>
              <a:t>35% of African American, 36% of Asian, 35% of Latinx, and 23% of white respondents agree with the policy even after the pandemic. </a:t>
            </a:r>
          </a:p>
        </p:txBody>
      </p:sp>
    </p:spTree>
    <p:extLst>
      <p:ext uri="{BB962C8B-B14F-4D97-AF65-F5344CB8AC3E}">
        <p14:creationId xmlns:p14="http://schemas.microsoft.com/office/powerpoint/2010/main" val="1055345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15</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Overall, do you approve, disapprove, or neither approve nor disapprove of the way Congress is handling its job?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6893997B-EEA3-0B41-ACDF-01B2A3830E1B}"/>
              </a:ext>
            </a:extLst>
          </p:cNvPr>
          <p:cNvGraphicFramePr>
            <a:graphicFrameLocks/>
          </p:cNvGraphicFramePr>
          <p:nvPr>
            <p:extLst>
              <p:ext uri="{D42A27DB-BD31-4B8C-83A1-F6EECF244321}">
                <p14:modId xmlns:p14="http://schemas.microsoft.com/office/powerpoint/2010/main" val="1449975593"/>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856479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16</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600" dirty="0">
                <a:latin typeface="Gill Sans MT" panose="020B0502020104020203" pitchFamily="34" charset="77"/>
              </a:rPr>
              <a:t>For both parties, please select if you have a favorable or unfavorable impression of that party.  If you don’t know enough about the party to have an opinion, you can say that too.</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06FE4121-AF25-AD4C-9D0D-2E5BA76D555B}"/>
              </a:ext>
            </a:extLst>
          </p:cNvPr>
          <p:cNvGraphicFramePr>
            <a:graphicFrameLocks/>
          </p:cNvGraphicFramePr>
          <p:nvPr>
            <p:extLst>
              <p:ext uri="{D42A27DB-BD31-4B8C-83A1-F6EECF244321}">
                <p14:modId xmlns:p14="http://schemas.microsoft.com/office/powerpoint/2010/main" val="3969191654"/>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4034092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17</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600" dirty="0">
                <a:latin typeface="Gill Sans MT" panose="020B0502020104020203" pitchFamily="34" charset="77"/>
              </a:rPr>
              <a:t>What do you think is the most important problem facing this country today? Please select which one of these is the most important.</a:t>
            </a:r>
            <a:r>
              <a:rPr lang="en-US" sz="2600" i="1" dirty="0">
                <a:latin typeface="Gill Sans MT" panose="020B0502020104020203" pitchFamily="34" charset="77"/>
              </a:rPr>
              <a:t> (Top 3 Choices) (“The coronavirus pandemic” as first response option)</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Table 5">
            <a:extLst>
              <a:ext uri="{FF2B5EF4-FFF2-40B4-BE49-F238E27FC236}">
                <a16:creationId xmlns:a16="http://schemas.microsoft.com/office/drawing/2014/main" id="{920C8345-E80D-3D4A-99AE-2DDEF51CA0C2}"/>
              </a:ext>
            </a:extLst>
          </p:cNvPr>
          <p:cNvGraphicFramePr>
            <a:graphicFrameLocks noGrp="1"/>
          </p:cNvGraphicFramePr>
          <p:nvPr>
            <p:extLst>
              <p:ext uri="{D42A27DB-BD31-4B8C-83A1-F6EECF244321}">
                <p14:modId xmlns:p14="http://schemas.microsoft.com/office/powerpoint/2010/main" val="1854098032"/>
              </p:ext>
            </p:extLst>
          </p:nvPr>
        </p:nvGraphicFramePr>
        <p:xfrm>
          <a:off x="838200" y="1533537"/>
          <a:ext cx="10515601" cy="5193159"/>
        </p:xfrm>
        <a:graphic>
          <a:graphicData uri="http://schemas.openxmlformats.org/drawingml/2006/table">
            <a:tbl>
              <a:tblPr firstRow="1" firstCol="1" bandRow="1">
                <a:tableStyleId>{2D5ABB26-0587-4C30-8999-92F81FD0307C}</a:tableStyleId>
              </a:tblPr>
              <a:tblGrid>
                <a:gridCol w="572768">
                  <a:extLst>
                    <a:ext uri="{9D8B030D-6E8A-4147-A177-3AD203B41FA5}">
                      <a16:colId xmlns:a16="http://schemas.microsoft.com/office/drawing/2014/main" val="2863193291"/>
                    </a:ext>
                  </a:extLst>
                </a:gridCol>
                <a:gridCol w="2347838">
                  <a:extLst>
                    <a:ext uri="{9D8B030D-6E8A-4147-A177-3AD203B41FA5}">
                      <a16:colId xmlns:a16="http://schemas.microsoft.com/office/drawing/2014/main" val="506314770"/>
                    </a:ext>
                  </a:extLst>
                </a:gridCol>
                <a:gridCol w="2531665">
                  <a:extLst>
                    <a:ext uri="{9D8B030D-6E8A-4147-A177-3AD203B41FA5}">
                      <a16:colId xmlns:a16="http://schemas.microsoft.com/office/drawing/2014/main" val="2384036685"/>
                    </a:ext>
                  </a:extLst>
                </a:gridCol>
                <a:gridCol w="2531665">
                  <a:extLst>
                    <a:ext uri="{9D8B030D-6E8A-4147-A177-3AD203B41FA5}">
                      <a16:colId xmlns:a16="http://schemas.microsoft.com/office/drawing/2014/main" val="4203878333"/>
                    </a:ext>
                  </a:extLst>
                </a:gridCol>
                <a:gridCol w="2531665">
                  <a:extLst>
                    <a:ext uri="{9D8B030D-6E8A-4147-A177-3AD203B41FA5}">
                      <a16:colId xmlns:a16="http://schemas.microsoft.com/office/drawing/2014/main" val="143255886"/>
                    </a:ext>
                  </a:extLst>
                </a:gridCol>
              </a:tblGrid>
              <a:tr h="728857">
                <a:tc>
                  <a:txBody>
                    <a:bodyPr/>
                    <a:lstStyle/>
                    <a:p>
                      <a:pPr algn="l">
                        <a:defRPr sz="1800"/>
                      </a:pPr>
                      <a:r>
                        <a:rPr sz="1400" b="1" dirty="0">
                          <a:latin typeface="Palatino Linotype"/>
                          <a:ea typeface="Palatino Linotype"/>
                          <a:cs typeface="Palatino Linotype"/>
                          <a:sym typeface="Palatino Linotype"/>
                        </a:rPr>
                        <a:t> </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African Americans</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Asian Americans</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Latinxs</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Whites</a:t>
                      </a:r>
                    </a:p>
                  </a:txBody>
                  <a:tcPr marL="0" marR="0" marT="0" marB="0" anchor="ctr" horzOverflow="overflow">
                    <a:solidFill>
                      <a:srgbClr val="FF9300"/>
                    </a:solidFill>
                  </a:tcPr>
                </a:tc>
                <a:extLst>
                  <a:ext uri="{0D108BD9-81ED-4DB2-BD59-A6C34878D82A}">
                    <a16:rowId xmlns:a16="http://schemas.microsoft.com/office/drawing/2014/main" val="3820737182"/>
                  </a:ext>
                </a:extLst>
              </a:tr>
              <a:tr h="1378711">
                <a:tc>
                  <a:txBody>
                    <a:bodyPr/>
                    <a:lstStyle/>
                    <a:p>
                      <a:pPr algn="ctr">
                        <a:defRPr sz="1400">
                          <a:latin typeface="Palatino Linotype"/>
                          <a:ea typeface="Palatino Linotype"/>
                          <a:cs typeface="Palatino Linotype"/>
                          <a:sym typeface="Palatino Linotype"/>
                        </a:defRPr>
                      </a:pPr>
                      <a:r>
                        <a:rPr dirty="0"/>
                        <a:t>1</a:t>
                      </a:r>
                      <a:r>
                        <a:rPr baseline="30000" dirty="0"/>
                        <a:t>st</a:t>
                      </a:r>
                    </a:p>
                  </a:txBody>
                  <a:tcPr marL="0" marR="0" marT="0" marB="0" anchor="ctr" horzOverflow="overflow">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The coronavirus pandemic (58%)</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The coronavirus pandemic (70%)</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The coronavirus pandemic (64%)</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The coronavirus pandemic (69%)</a:t>
                      </a:r>
                    </a:p>
                  </a:txBody>
                  <a:tcPr marL="68187" marR="68187"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1378711">
                <a:tc>
                  <a:txBody>
                    <a:bodyPr/>
                    <a:lstStyle/>
                    <a:p>
                      <a:pPr algn="ctr">
                        <a:defRPr sz="1400">
                          <a:latin typeface="Palatino Linotype"/>
                          <a:ea typeface="Palatino Linotype"/>
                          <a:cs typeface="Palatino Linotype"/>
                          <a:sym typeface="Palatino Linotype"/>
                        </a:defRPr>
                      </a:pPr>
                      <a:r>
                        <a:rPr dirty="0"/>
                        <a:t>2</a:t>
                      </a:r>
                      <a:r>
                        <a:rPr baseline="30000" dirty="0"/>
                        <a:t>nd</a:t>
                      </a:r>
                      <a:r>
                        <a:rPr dirty="0"/>
                        <a:t> </a:t>
                      </a:r>
                    </a:p>
                  </a:txBody>
                  <a:tcPr marL="0" marR="0" marT="0" marB="0" anchor="ctr" horzOverflow="overflow">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Health care (6%)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Health care (7%)</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Poverty / Unemployment (4%)</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Health care (6%)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65784176"/>
                  </a:ext>
                </a:extLst>
              </a:tr>
              <a:tr h="1701659">
                <a:tc>
                  <a:txBody>
                    <a:bodyPr/>
                    <a:lstStyle/>
                    <a:p>
                      <a:pPr algn="ctr">
                        <a:defRPr sz="1400">
                          <a:latin typeface="Palatino Linotype"/>
                          <a:ea typeface="Palatino Linotype"/>
                          <a:cs typeface="Palatino Linotype"/>
                          <a:sym typeface="Palatino Linotype"/>
                        </a:defRPr>
                      </a:pPr>
                      <a:r>
                        <a:rPr dirty="0"/>
                        <a:t>3</a:t>
                      </a:r>
                      <a:r>
                        <a:rPr baseline="30000" dirty="0"/>
                        <a:t>rd</a:t>
                      </a:r>
                      <a:r>
                        <a:rPr dirty="0"/>
                        <a:t> </a:t>
                      </a:r>
                    </a:p>
                  </a:txBody>
                  <a:tcPr marL="0" marR="0" marT="0" marB="0" anchor="ctr" horzOverflow="overflow">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Income inequality / Racism (4%)</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Income inequality (5%)</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National debt / Environment and climate change / Gay rights/LGBT issues / Health care / Income inequality / Economic growth / Racism / Education / Sexual harassment / Mass incarceration (2%)</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Unemployment (4%)</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bl>
          </a:graphicData>
        </a:graphic>
      </p:graphicFrame>
    </p:spTree>
    <p:extLst>
      <p:ext uri="{BB962C8B-B14F-4D97-AF65-F5344CB8AC3E}">
        <p14:creationId xmlns:p14="http://schemas.microsoft.com/office/powerpoint/2010/main" val="436090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18</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600" dirty="0">
                <a:latin typeface="Gill Sans MT" panose="020B0502020104020203" pitchFamily="34" charset="77"/>
              </a:rPr>
              <a:t>What do you think is the most important problem facing this country today? Please select which one of these is the most important.</a:t>
            </a:r>
            <a:r>
              <a:rPr lang="en-US" sz="2600" i="1" dirty="0">
                <a:latin typeface="Gill Sans MT" panose="020B0502020104020203" pitchFamily="34" charset="77"/>
              </a:rPr>
              <a:t> (Top 3 Choices) (“The coronavirus pandemic” as randomized response option)</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Table 5">
            <a:extLst>
              <a:ext uri="{FF2B5EF4-FFF2-40B4-BE49-F238E27FC236}">
                <a16:creationId xmlns:a16="http://schemas.microsoft.com/office/drawing/2014/main" id="{CC8181FB-3DFA-2F41-AE5A-7FF7BA945E4D}"/>
              </a:ext>
            </a:extLst>
          </p:cNvPr>
          <p:cNvGraphicFramePr>
            <a:graphicFrameLocks noGrp="1"/>
          </p:cNvGraphicFramePr>
          <p:nvPr>
            <p:extLst>
              <p:ext uri="{D42A27DB-BD31-4B8C-83A1-F6EECF244321}">
                <p14:modId xmlns:p14="http://schemas.microsoft.com/office/powerpoint/2010/main" val="4156611531"/>
              </p:ext>
            </p:extLst>
          </p:nvPr>
        </p:nvGraphicFramePr>
        <p:xfrm>
          <a:off x="838200" y="1533537"/>
          <a:ext cx="10515601" cy="5187938"/>
        </p:xfrm>
        <a:graphic>
          <a:graphicData uri="http://schemas.openxmlformats.org/drawingml/2006/table">
            <a:tbl>
              <a:tblPr firstRow="1" firstCol="1" bandRow="1">
                <a:tableStyleId>{2D5ABB26-0587-4C30-8999-92F81FD0307C}</a:tableStyleId>
              </a:tblPr>
              <a:tblGrid>
                <a:gridCol w="572768">
                  <a:extLst>
                    <a:ext uri="{9D8B030D-6E8A-4147-A177-3AD203B41FA5}">
                      <a16:colId xmlns:a16="http://schemas.microsoft.com/office/drawing/2014/main" val="2863193291"/>
                    </a:ext>
                  </a:extLst>
                </a:gridCol>
                <a:gridCol w="2347838">
                  <a:extLst>
                    <a:ext uri="{9D8B030D-6E8A-4147-A177-3AD203B41FA5}">
                      <a16:colId xmlns:a16="http://schemas.microsoft.com/office/drawing/2014/main" val="506314770"/>
                    </a:ext>
                  </a:extLst>
                </a:gridCol>
                <a:gridCol w="2531665">
                  <a:extLst>
                    <a:ext uri="{9D8B030D-6E8A-4147-A177-3AD203B41FA5}">
                      <a16:colId xmlns:a16="http://schemas.microsoft.com/office/drawing/2014/main" val="2384036685"/>
                    </a:ext>
                  </a:extLst>
                </a:gridCol>
                <a:gridCol w="2531665">
                  <a:extLst>
                    <a:ext uri="{9D8B030D-6E8A-4147-A177-3AD203B41FA5}">
                      <a16:colId xmlns:a16="http://schemas.microsoft.com/office/drawing/2014/main" val="4203878333"/>
                    </a:ext>
                  </a:extLst>
                </a:gridCol>
                <a:gridCol w="2531665">
                  <a:extLst>
                    <a:ext uri="{9D8B030D-6E8A-4147-A177-3AD203B41FA5}">
                      <a16:colId xmlns:a16="http://schemas.microsoft.com/office/drawing/2014/main" val="143255886"/>
                    </a:ext>
                  </a:extLst>
                </a:gridCol>
              </a:tblGrid>
              <a:tr h="728857">
                <a:tc>
                  <a:txBody>
                    <a:bodyPr/>
                    <a:lstStyle/>
                    <a:p>
                      <a:pPr algn="l">
                        <a:defRPr sz="1800"/>
                      </a:pPr>
                      <a:r>
                        <a:rPr sz="1400" b="1" dirty="0">
                          <a:latin typeface="Palatino Linotype"/>
                          <a:ea typeface="Palatino Linotype"/>
                          <a:cs typeface="Palatino Linotype"/>
                          <a:sym typeface="Palatino Linotype"/>
                        </a:rPr>
                        <a:t> </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African Americans</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Asian Americans</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Latinxs</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Whites</a:t>
                      </a:r>
                    </a:p>
                  </a:txBody>
                  <a:tcPr marL="0" marR="0" marT="0" marB="0" anchor="ctr" horzOverflow="overflow">
                    <a:solidFill>
                      <a:srgbClr val="FF9300"/>
                    </a:solidFill>
                  </a:tcPr>
                </a:tc>
                <a:extLst>
                  <a:ext uri="{0D108BD9-81ED-4DB2-BD59-A6C34878D82A}">
                    <a16:rowId xmlns:a16="http://schemas.microsoft.com/office/drawing/2014/main" val="3820737182"/>
                  </a:ext>
                </a:extLst>
              </a:tr>
              <a:tr h="1378711">
                <a:tc>
                  <a:txBody>
                    <a:bodyPr/>
                    <a:lstStyle/>
                    <a:p>
                      <a:pPr algn="ctr">
                        <a:defRPr sz="1400">
                          <a:latin typeface="Palatino Linotype"/>
                          <a:ea typeface="Palatino Linotype"/>
                          <a:cs typeface="Palatino Linotype"/>
                          <a:sym typeface="Palatino Linotype"/>
                        </a:defRPr>
                      </a:pPr>
                      <a:r>
                        <a:rPr dirty="0"/>
                        <a:t>1</a:t>
                      </a:r>
                      <a:r>
                        <a:rPr baseline="30000" dirty="0"/>
                        <a:t>st</a:t>
                      </a:r>
                    </a:p>
                  </a:txBody>
                  <a:tcPr marL="0" marR="0" marT="0" marB="0" anchor="ctr" horzOverflow="overflow">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The coronavirus pandemic (37%)</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The coronavirus pandemic (43%)</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The coronavirus pandemic (36%)</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The coronavirus pandemic (37%)</a:t>
                      </a:r>
                    </a:p>
                  </a:txBody>
                  <a:tcPr marL="68187" marR="68187"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1378711">
                <a:tc>
                  <a:txBody>
                    <a:bodyPr/>
                    <a:lstStyle/>
                    <a:p>
                      <a:pPr algn="ctr">
                        <a:defRPr sz="1400">
                          <a:latin typeface="Palatino Linotype"/>
                          <a:ea typeface="Palatino Linotype"/>
                          <a:cs typeface="Palatino Linotype"/>
                          <a:sym typeface="Palatino Linotype"/>
                        </a:defRPr>
                      </a:pPr>
                      <a:r>
                        <a:rPr dirty="0"/>
                        <a:t>2</a:t>
                      </a:r>
                      <a:r>
                        <a:rPr baseline="30000" dirty="0"/>
                        <a:t>nd</a:t>
                      </a:r>
                      <a:r>
                        <a:rPr dirty="0"/>
                        <a:t> </a:t>
                      </a:r>
                    </a:p>
                  </a:txBody>
                  <a:tcPr marL="0" marR="0" marT="0" marB="0" anchor="ctr" horzOverflow="overflow">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Health care (11%)</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Health care (15%)</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Health care (16%)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Health care (9%)</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65784176"/>
                  </a:ext>
                </a:extLst>
              </a:tr>
              <a:tr h="1701659">
                <a:tc>
                  <a:txBody>
                    <a:bodyPr/>
                    <a:lstStyle/>
                    <a:p>
                      <a:pPr algn="ctr">
                        <a:defRPr sz="1400">
                          <a:latin typeface="Palatino Linotype"/>
                          <a:ea typeface="Palatino Linotype"/>
                          <a:cs typeface="Palatino Linotype"/>
                          <a:sym typeface="Palatino Linotype"/>
                        </a:defRPr>
                      </a:pPr>
                      <a:r>
                        <a:rPr dirty="0"/>
                        <a:t>3</a:t>
                      </a:r>
                      <a:r>
                        <a:rPr baseline="30000" dirty="0"/>
                        <a:t>rd</a:t>
                      </a:r>
                      <a:r>
                        <a:rPr dirty="0"/>
                        <a:t> </a:t>
                      </a:r>
                    </a:p>
                  </a:txBody>
                  <a:tcPr marL="0" marR="0" marT="0" marB="0" anchor="ctr" horzOverflow="overflow">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Racism (8%)</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Income inequality (7%)</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Immigration (6%)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Environment and climate change / Unemployment (6%)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bl>
          </a:graphicData>
        </a:graphic>
      </p:graphicFrame>
    </p:spTree>
    <p:extLst>
      <p:ext uri="{BB962C8B-B14F-4D97-AF65-F5344CB8AC3E}">
        <p14:creationId xmlns:p14="http://schemas.microsoft.com/office/powerpoint/2010/main" val="3890302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19</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Which of the following statements comes closer to your view?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09CE417D-874B-F445-939A-8960B08A39F5}"/>
              </a:ext>
            </a:extLst>
          </p:cNvPr>
          <p:cNvGraphicFramePr>
            <a:graphicFrameLocks/>
          </p:cNvGraphicFramePr>
          <p:nvPr>
            <p:extLst>
              <p:ext uri="{D42A27DB-BD31-4B8C-83A1-F6EECF244321}">
                <p14:modId xmlns:p14="http://schemas.microsoft.com/office/powerpoint/2010/main" val="1516551571"/>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3421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20</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How would you describe the nation’s economy these days?</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8FF6247F-6807-1C44-B194-807B5E207F05}"/>
              </a:ext>
            </a:extLst>
          </p:cNvPr>
          <p:cNvGraphicFramePr>
            <a:graphicFrameLocks/>
          </p:cNvGraphicFramePr>
          <p:nvPr>
            <p:extLst>
              <p:ext uri="{D42A27DB-BD31-4B8C-83A1-F6EECF244321}">
                <p14:modId xmlns:p14="http://schemas.microsoft.com/office/powerpoint/2010/main" val="2993189760"/>
              </p:ext>
            </p:extLst>
          </p:nvPr>
        </p:nvGraphicFramePr>
        <p:xfrm>
          <a:off x="838200" y="1579703"/>
          <a:ext cx="10515600" cy="514177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00142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21</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Do you believe the United States is currently in or headed to an economic recession, depression, or not?</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2AB5D3F7-E34B-8549-97DD-AD0F1513558D}"/>
              </a:ext>
            </a:extLst>
          </p:cNvPr>
          <p:cNvGraphicFramePr>
            <a:graphicFrameLocks/>
          </p:cNvGraphicFramePr>
          <p:nvPr>
            <p:extLst>
              <p:ext uri="{D42A27DB-BD31-4B8C-83A1-F6EECF244321}">
                <p14:modId xmlns:p14="http://schemas.microsoft.com/office/powerpoint/2010/main" val="1399921283"/>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593517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22</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600" dirty="0">
                <a:latin typeface="Gill Sans MT" panose="020B0502020104020203" pitchFamily="34" charset="77"/>
              </a:rPr>
              <a:t>Generally speaking, how optimistic are you about your personal future—think about things like finding and keeping a good job, paying off your student loan debt, and being able to afford the lifestyle you want?</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E10FAA53-014C-4D47-9A8F-9A6D4BA56F5D}"/>
              </a:ext>
            </a:extLst>
          </p:cNvPr>
          <p:cNvGraphicFramePr>
            <a:graphicFrameLocks/>
          </p:cNvGraphicFramePr>
          <p:nvPr>
            <p:extLst>
              <p:ext uri="{D42A27DB-BD31-4B8C-83A1-F6EECF244321}">
                <p14:modId xmlns:p14="http://schemas.microsoft.com/office/powerpoint/2010/main" val="158576425"/>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499475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23</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How worried are you about being able to pay an unexpected bill of $1,000 right away?</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F1D158CF-CD61-7C43-8824-F908082C7990}"/>
              </a:ext>
            </a:extLst>
          </p:cNvPr>
          <p:cNvGraphicFramePr>
            <a:graphicFrameLocks/>
          </p:cNvGraphicFramePr>
          <p:nvPr>
            <p:extLst>
              <p:ext uri="{D42A27DB-BD31-4B8C-83A1-F6EECF244321}">
                <p14:modId xmlns:p14="http://schemas.microsoft.com/office/powerpoint/2010/main" val="710291266"/>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088458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24</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How worried are you about being able to pay your rent or mortgage?</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D0ABAF18-121F-DB4B-B243-5632012DC23E}"/>
              </a:ext>
            </a:extLst>
          </p:cNvPr>
          <p:cNvGraphicFramePr>
            <a:graphicFrameLocks/>
          </p:cNvGraphicFramePr>
          <p:nvPr>
            <p:extLst>
              <p:ext uri="{D42A27DB-BD31-4B8C-83A1-F6EECF244321}">
                <p14:modId xmlns:p14="http://schemas.microsoft.com/office/powerpoint/2010/main" val="522366306"/>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993991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25</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How worried are you about keeping your current job or finding a good job in the future?</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B9149A39-FB66-2D4E-AE76-044E9DF31283}"/>
              </a:ext>
            </a:extLst>
          </p:cNvPr>
          <p:cNvGraphicFramePr>
            <a:graphicFrameLocks/>
          </p:cNvGraphicFramePr>
          <p:nvPr>
            <p:extLst>
              <p:ext uri="{D42A27DB-BD31-4B8C-83A1-F6EECF244321}">
                <p14:modId xmlns:p14="http://schemas.microsoft.com/office/powerpoint/2010/main" val="3548642023"/>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392079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26</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400" dirty="0">
                <a:latin typeface="Gill Sans MT" panose="020B0502020104020203" pitchFamily="34" charset="77"/>
              </a:rPr>
              <a:t>Former Vice President Joe Biden and Vermont Senator Bernie Sanders are running in the Democratic primaries to be the party’s presidential nominee. If the primary or caucus in your state was happening today, who would you vote for?</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F6D2563C-3DCB-0947-8CF9-4B0DD8C386EA}"/>
              </a:ext>
            </a:extLst>
          </p:cNvPr>
          <p:cNvGraphicFramePr>
            <a:graphicFrameLocks/>
          </p:cNvGraphicFramePr>
          <p:nvPr>
            <p:extLst>
              <p:ext uri="{D42A27DB-BD31-4B8C-83A1-F6EECF244321}">
                <p14:modId xmlns:p14="http://schemas.microsoft.com/office/powerpoint/2010/main" val="3065962342"/>
              </p:ext>
            </p:extLst>
          </p:nvPr>
        </p:nvGraphicFramePr>
        <p:xfrm>
          <a:off x="838200" y="1549080"/>
          <a:ext cx="10515600" cy="512667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6650635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27</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As of now, do you think Donald Trump will win re-election in 2020, or do you think he will lose?</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A19C8081-667B-E447-9274-90D8DF8FB55A}"/>
              </a:ext>
            </a:extLst>
          </p:cNvPr>
          <p:cNvGraphicFramePr>
            <a:graphicFrameLocks/>
          </p:cNvGraphicFramePr>
          <p:nvPr>
            <p:extLst>
              <p:ext uri="{D42A27DB-BD31-4B8C-83A1-F6EECF244321}">
                <p14:modId xmlns:p14="http://schemas.microsoft.com/office/powerpoint/2010/main" val="3918994711"/>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1802793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28</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400" dirty="0">
                <a:latin typeface="Gill Sans MT" panose="020B0502020104020203" pitchFamily="34" charset="77"/>
              </a:rPr>
              <a:t>Now thinking about the general election, if the 2020 presidential election were being held today, and the candidates were Donald Trump, the Republican, and Joe Biden, the Democrat, for whom would you vote?</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4BEEA575-6935-F64D-8BCD-66E40261F020}"/>
              </a:ext>
            </a:extLst>
          </p:cNvPr>
          <p:cNvGraphicFramePr>
            <a:graphicFrameLocks/>
          </p:cNvGraphicFramePr>
          <p:nvPr>
            <p:extLst>
              <p:ext uri="{D42A27DB-BD31-4B8C-83A1-F6EECF244321}">
                <p14:modId xmlns:p14="http://schemas.microsoft.com/office/powerpoint/2010/main" val="795825450"/>
              </p:ext>
            </p:extLst>
          </p:nvPr>
        </p:nvGraphicFramePr>
        <p:xfrm>
          <a:off x="838200" y="1559649"/>
          <a:ext cx="10515600" cy="51618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40358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29</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400" dirty="0">
                <a:latin typeface="Gill Sans MT" panose="020B0502020104020203" pitchFamily="34" charset="77"/>
              </a:rPr>
              <a:t>Now thinking about the general election, if the 2020 presidential election were being held today, and the candidates were Donald Trump, the Republican, and Bernie Sanders, the Democrat, for whom would you vote?</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DE2BB5A5-EC3A-9A45-8AEE-AA435A0D9ED1}"/>
              </a:ext>
            </a:extLst>
          </p:cNvPr>
          <p:cNvGraphicFramePr>
            <a:graphicFrameLocks/>
          </p:cNvGraphicFramePr>
          <p:nvPr>
            <p:extLst>
              <p:ext uri="{D42A27DB-BD31-4B8C-83A1-F6EECF244321}">
                <p14:modId xmlns:p14="http://schemas.microsoft.com/office/powerpoint/2010/main" val="1839890058"/>
              </p:ext>
            </p:extLst>
          </p:nvPr>
        </p:nvGraphicFramePr>
        <p:xfrm>
          <a:off x="838200" y="1559649"/>
          <a:ext cx="10515600" cy="516182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964389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30</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pPr algn="ctr"/>
            <a:r>
              <a:rPr lang="en-US" sz="3200" dirty="0">
                <a:latin typeface="Gill Sans MT" panose="020B0502020104020203" pitchFamily="34" charset="77"/>
              </a:rPr>
              <a:t>How well do you think…is doing in responding to the coronavirus pandemic in your community?...</a:t>
            </a:r>
            <a:r>
              <a:rPr lang="en-US" sz="3200" i="1" dirty="0">
                <a:latin typeface="Gill Sans MT" panose="020B0502020104020203" pitchFamily="34" charset="77"/>
              </a:rPr>
              <a:t>Excellent or good</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Table 5">
            <a:extLst>
              <a:ext uri="{FF2B5EF4-FFF2-40B4-BE49-F238E27FC236}">
                <a16:creationId xmlns:a16="http://schemas.microsoft.com/office/drawing/2014/main" id="{B0D0E8ED-A16B-254D-A6D9-02FAAF8AE7B7}"/>
              </a:ext>
            </a:extLst>
          </p:cNvPr>
          <p:cNvGraphicFramePr>
            <a:graphicFrameLocks noGrp="1"/>
          </p:cNvGraphicFramePr>
          <p:nvPr>
            <p:extLst>
              <p:ext uri="{D42A27DB-BD31-4B8C-83A1-F6EECF244321}">
                <p14:modId xmlns:p14="http://schemas.microsoft.com/office/powerpoint/2010/main" val="1930300879"/>
              </p:ext>
            </p:extLst>
          </p:nvPr>
        </p:nvGraphicFramePr>
        <p:xfrm>
          <a:off x="838200" y="1533537"/>
          <a:ext cx="10515598" cy="5187938"/>
        </p:xfrm>
        <a:graphic>
          <a:graphicData uri="http://schemas.openxmlformats.org/drawingml/2006/table">
            <a:tbl>
              <a:tblPr firstRow="1" firstCol="1" bandRow="1">
                <a:tableStyleId>{2D5ABB26-0587-4C30-8999-92F81FD0307C}</a:tableStyleId>
              </a:tblPr>
              <a:tblGrid>
                <a:gridCol w="2207670">
                  <a:extLst>
                    <a:ext uri="{9D8B030D-6E8A-4147-A177-3AD203B41FA5}">
                      <a16:colId xmlns:a16="http://schemas.microsoft.com/office/drawing/2014/main" val="2863193291"/>
                    </a:ext>
                  </a:extLst>
                </a:gridCol>
                <a:gridCol w="2076982">
                  <a:extLst>
                    <a:ext uri="{9D8B030D-6E8A-4147-A177-3AD203B41FA5}">
                      <a16:colId xmlns:a16="http://schemas.microsoft.com/office/drawing/2014/main" val="506314770"/>
                    </a:ext>
                  </a:extLst>
                </a:gridCol>
                <a:gridCol w="2076982">
                  <a:extLst>
                    <a:ext uri="{9D8B030D-6E8A-4147-A177-3AD203B41FA5}">
                      <a16:colId xmlns:a16="http://schemas.microsoft.com/office/drawing/2014/main" val="2384036685"/>
                    </a:ext>
                  </a:extLst>
                </a:gridCol>
                <a:gridCol w="2076982">
                  <a:extLst>
                    <a:ext uri="{9D8B030D-6E8A-4147-A177-3AD203B41FA5}">
                      <a16:colId xmlns:a16="http://schemas.microsoft.com/office/drawing/2014/main" val="4203878333"/>
                    </a:ext>
                  </a:extLst>
                </a:gridCol>
                <a:gridCol w="2076982">
                  <a:extLst>
                    <a:ext uri="{9D8B030D-6E8A-4147-A177-3AD203B41FA5}">
                      <a16:colId xmlns:a16="http://schemas.microsoft.com/office/drawing/2014/main" val="143255886"/>
                    </a:ext>
                  </a:extLst>
                </a:gridCol>
              </a:tblGrid>
              <a:tr h="754791">
                <a:tc>
                  <a:txBody>
                    <a:bodyPr/>
                    <a:lstStyle/>
                    <a:p>
                      <a:pPr marL="0" marR="0" algn="ctr">
                        <a:spcBef>
                          <a:spcPts val="0"/>
                        </a:spcBef>
                        <a:spcAft>
                          <a:spcPts val="0"/>
                        </a:spcAft>
                      </a:pP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algn="ctr">
                        <a:defRPr sz="1800"/>
                      </a:pPr>
                      <a:r>
                        <a:rPr sz="1600" b="1" dirty="0">
                          <a:latin typeface="Palatino Linotype"/>
                          <a:ea typeface="Palatino Linotype"/>
                          <a:cs typeface="Palatino Linotype"/>
                          <a:sym typeface="Palatino Linotype"/>
                        </a:rPr>
                        <a:t>African American</a:t>
                      </a:r>
                    </a:p>
                  </a:txBody>
                  <a:tcPr marL="0" marR="0" marT="0" marB="0" anchor="ctr" horzOverflow="overflow">
                    <a:solidFill>
                      <a:srgbClr val="FF9300"/>
                    </a:solidFill>
                  </a:tcPr>
                </a:tc>
                <a:tc>
                  <a:txBody>
                    <a:bodyPr/>
                    <a:lstStyle/>
                    <a:p>
                      <a:pPr algn="ctr">
                        <a:defRPr sz="1800"/>
                      </a:pPr>
                      <a:r>
                        <a:rPr sz="1600" b="1" dirty="0">
                          <a:latin typeface="Palatino Linotype"/>
                          <a:ea typeface="Palatino Linotype"/>
                          <a:cs typeface="Palatino Linotype"/>
                          <a:sym typeface="Palatino Linotype"/>
                        </a:rPr>
                        <a:t>Asian American</a:t>
                      </a:r>
                    </a:p>
                  </a:txBody>
                  <a:tcPr marL="0" marR="0" marT="0" marB="0" anchor="ctr" horzOverflow="overflow">
                    <a:solidFill>
                      <a:srgbClr val="FF9300"/>
                    </a:solidFill>
                  </a:tcPr>
                </a:tc>
                <a:tc>
                  <a:txBody>
                    <a:bodyPr/>
                    <a:lstStyle/>
                    <a:p>
                      <a:pPr algn="ctr">
                        <a:defRPr sz="1800"/>
                      </a:pPr>
                      <a:r>
                        <a:rPr sz="1600" b="1" dirty="0">
                          <a:latin typeface="Palatino Linotype"/>
                          <a:ea typeface="Palatino Linotype"/>
                          <a:cs typeface="Palatino Linotype"/>
                          <a:sym typeface="Palatino Linotype"/>
                        </a:rPr>
                        <a:t>Latinx</a:t>
                      </a:r>
                    </a:p>
                  </a:txBody>
                  <a:tcPr marL="0" marR="0" marT="0" marB="0" anchor="ctr" horzOverflow="overflow">
                    <a:solidFill>
                      <a:srgbClr val="FF9300"/>
                    </a:solidFill>
                  </a:tcPr>
                </a:tc>
                <a:tc>
                  <a:txBody>
                    <a:bodyPr/>
                    <a:lstStyle/>
                    <a:p>
                      <a:pPr algn="ctr">
                        <a:defRPr sz="1800"/>
                      </a:pPr>
                      <a:r>
                        <a:rPr sz="1600" b="1" dirty="0">
                          <a:latin typeface="Palatino Linotype"/>
                          <a:ea typeface="Palatino Linotype"/>
                          <a:cs typeface="Palatino Linotype"/>
                          <a:sym typeface="Palatino Linotype"/>
                        </a:rPr>
                        <a:t>White</a:t>
                      </a:r>
                    </a:p>
                  </a:txBody>
                  <a:tcPr marL="0" marR="0" marT="0" marB="0" anchor="ctr" horzOverflow="overflow">
                    <a:solidFill>
                      <a:srgbClr val="FF9300"/>
                    </a:solidFill>
                  </a:tcPr>
                </a:tc>
                <a:extLst>
                  <a:ext uri="{0D108BD9-81ED-4DB2-BD59-A6C34878D82A}">
                    <a16:rowId xmlns:a16="http://schemas.microsoft.com/office/drawing/2014/main" val="3820737182"/>
                  </a:ext>
                </a:extLst>
              </a:tr>
              <a:tr h="801093">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Your Local Government</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41</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58</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50</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57</a:t>
                      </a:r>
                    </a:p>
                  </a:txBody>
                  <a:tcPr marL="68187" marR="68187"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801093">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Your State Government</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42</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61</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49</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57</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65784176"/>
                  </a:ext>
                </a:extLst>
              </a:tr>
              <a:tr h="9887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The Federal Government</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27</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21</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32</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36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9887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President Donald Trump</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19</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14</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26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36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714028598"/>
                  </a:ext>
                </a:extLst>
              </a:tr>
              <a:tr h="8534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Public Health Officials</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54</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60</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60</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63</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002597427"/>
                  </a:ext>
                </a:extLst>
              </a:tr>
            </a:tbl>
          </a:graphicData>
        </a:graphic>
      </p:graphicFrame>
    </p:spTree>
    <p:extLst>
      <p:ext uri="{BB962C8B-B14F-4D97-AF65-F5344CB8AC3E}">
        <p14:creationId xmlns:p14="http://schemas.microsoft.com/office/powerpoint/2010/main" val="14631808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31</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600" dirty="0">
                <a:latin typeface="Gill Sans MT" panose="020B0502020104020203" pitchFamily="34" charset="77"/>
              </a:rPr>
              <a:t>Do you trust the information you head about coronavirus from…</a:t>
            </a:r>
            <a:r>
              <a:rPr lang="en-US" sz="3600" i="1" dirty="0">
                <a:latin typeface="Gill Sans MT" panose="020B0502020104020203" pitchFamily="34" charset="77"/>
              </a:rPr>
              <a:t>A great deal or a good amount</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Table 5">
            <a:extLst>
              <a:ext uri="{FF2B5EF4-FFF2-40B4-BE49-F238E27FC236}">
                <a16:creationId xmlns:a16="http://schemas.microsoft.com/office/drawing/2014/main" id="{B0D0E8ED-A16B-254D-A6D9-02FAAF8AE7B7}"/>
              </a:ext>
            </a:extLst>
          </p:cNvPr>
          <p:cNvGraphicFramePr>
            <a:graphicFrameLocks noGrp="1"/>
          </p:cNvGraphicFramePr>
          <p:nvPr>
            <p:extLst>
              <p:ext uri="{D42A27DB-BD31-4B8C-83A1-F6EECF244321}">
                <p14:modId xmlns:p14="http://schemas.microsoft.com/office/powerpoint/2010/main" val="707974420"/>
              </p:ext>
            </p:extLst>
          </p:nvPr>
        </p:nvGraphicFramePr>
        <p:xfrm>
          <a:off x="838200" y="1533537"/>
          <a:ext cx="10515598" cy="5187939"/>
        </p:xfrm>
        <a:graphic>
          <a:graphicData uri="http://schemas.openxmlformats.org/drawingml/2006/table">
            <a:tbl>
              <a:tblPr firstRow="1" firstCol="1" bandRow="1">
                <a:tableStyleId>{2D5ABB26-0587-4C30-8999-92F81FD0307C}</a:tableStyleId>
              </a:tblPr>
              <a:tblGrid>
                <a:gridCol w="2207670">
                  <a:extLst>
                    <a:ext uri="{9D8B030D-6E8A-4147-A177-3AD203B41FA5}">
                      <a16:colId xmlns:a16="http://schemas.microsoft.com/office/drawing/2014/main" val="2863193291"/>
                    </a:ext>
                  </a:extLst>
                </a:gridCol>
                <a:gridCol w="2076982">
                  <a:extLst>
                    <a:ext uri="{9D8B030D-6E8A-4147-A177-3AD203B41FA5}">
                      <a16:colId xmlns:a16="http://schemas.microsoft.com/office/drawing/2014/main" val="506314770"/>
                    </a:ext>
                  </a:extLst>
                </a:gridCol>
                <a:gridCol w="2076982">
                  <a:extLst>
                    <a:ext uri="{9D8B030D-6E8A-4147-A177-3AD203B41FA5}">
                      <a16:colId xmlns:a16="http://schemas.microsoft.com/office/drawing/2014/main" val="2384036685"/>
                    </a:ext>
                  </a:extLst>
                </a:gridCol>
                <a:gridCol w="2076982">
                  <a:extLst>
                    <a:ext uri="{9D8B030D-6E8A-4147-A177-3AD203B41FA5}">
                      <a16:colId xmlns:a16="http://schemas.microsoft.com/office/drawing/2014/main" val="4203878333"/>
                    </a:ext>
                  </a:extLst>
                </a:gridCol>
                <a:gridCol w="2076982">
                  <a:extLst>
                    <a:ext uri="{9D8B030D-6E8A-4147-A177-3AD203B41FA5}">
                      <a16:colId xmlns:a16="http://schemas.microsoft.com/office/drawing/2014/main" val="143255886"/>
                    </a:ext>
                  </a:extLst>
                </a:gridCol>
              </a:tblGrid>
              <a:tr h="722125">
                <a:tc>
                  <a:txBody>
                    <a:bodyPr/>
                    <a:lstStyle/>
                    <a:p>
                      <a:pPr marL="0" marR="0" algn="ctr">
                        <a:spcBef>
                          <a:spcPts val="0"/>
                        </a:spcBef>
                        <a:spcAft>
                          <a:spcPts val="0"/>
                        </a:spcAft>
                      </a:pP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algn="ctr">
                        <a:defRPr sz="1800"/>
                      </a:pPr>
                      <a:r>
                        <a:rPr sz="1600" b="1" dirty="0">
                          <a:latin typeface="Palatino Linotype"/>
                          <a:ea typeface="Palatino Linotype"/>
                          <a:cs typeface="Palatino Linotype"/>
                          <a:sym typeface="Palatino Linotype"/>
                        </a:rPr>
                        <a:t>African American</a:t>
                      </a:r>
                    </a:p>
                  </a:txBody>
                  <a:tcPr marL="0" marR="0" marT="0" marB="0" anchor="ctr" horzOverflow="overflow">
                    <a:solidFill>
                      <a:srgbClr val="FF9300"/>
                    </a:solidFill>
                  </a:tcPr>
                </a:tc>
                <a:tc>
                  <a:txBody>
                    <a:bodyPr/>
                    <a:lstStyle/>
                    <a:p>
                      <a:pPr algn="ctr">
                        <a:defRPr sz="1800"/>
                      </a:pPr>
                      <a:r>
                        <a:rPr sz="1600" b="1" dirty="0">
                          <a:latin typeface="Palatino Linotype"/>
                          <a:ea typeface="Palatino Linotype"/>
                          <a:cs typeface="Palatino Linotype"/>
                          <a:sym typeface="Palatino Linotype"/>
                        </a:rPr>
                        <a:t>Asian American</a:t>
                      </a:r>
                    </a:p>
                  </a:txBody>
                  <a:tcPr marL="0" marR="0" marT="0" marB="0" anchor="ctr" horzOverflow="overflow">
                    <a:solidFill>
                      <a:srgbClr val="FF9300"/>
                    </a:solidFill>
                  </a:tcPr>
                </a:tc>
                <a:tc>
                  <a:txBody>
                    <a:bodyPr/>
                    <a:lstStyle/>
                    <a:p>
                      <a:pPr algn="ctr">
                        <a:defRPr sz="1800"/>
                      </a:pPr>
                      <a:r>
                        <a:rPr sz="1600" b="1" dirty="0">
                          <a:latin typeface="Palatino Linotype"/>
                          <a:ea typeface="Palatino Linotype"/>
                          <a:cs typeface="Palatino Linotype"/>
                          <a:sym typeface="Palatino Linotype"/>
                        </a:rPr>
                        <a:t>Latinx</a:t>
                      </a:r>
                    </a:p>
                  </a:txBody>
                  <a:tcPr marL="0" marR="0" marT="0" marB="0" anchor="ctr" horzOverflow="overflow">
                    <a:solidFill>
                      <a:srgbClr val="FF9300"/>
                    </a:solidFill>
                  </a:tcPr>
                </a:tc>
                <a:tc>
                  <a:txBody>
                    <a:bodyPr/>
                    <a:lstStyle/>
                    <a:p>
                      <a:pPr algn="ctr">
                        <a:defRPr sz="1800"/>
                      </a:pPr>
                      <a:r>
                        <a:rPr sz="1600" b="1" dirty="0">
                          <a:latin typeface="Palatino Linotype"/>
                          <a:ea typeface="Palatino Linotype"/>
                          <a:cs typeface="Palatino Linotype"/>
                          <a:sym typeface="Palatino Linotype"/>
                        </a:rPr>
                        <a:t>White</a:t>
                      </a:r>
                    </a:p>
                  </a:txBody>
                  <a:tcPr marL="0" marR="0" marT="0" marB="0" anchor="ctr" horzOverflow="overflow">
                    <a:solidFill>
                      <a:srgbClr val="FF9300"/>
                    </a:solidFill>
                  </a:tcPr>
                </a:tc>
                <a:extLst>
                  <a:ext uri="{0D108BD9-81ED-4DB2-BD59-A6C34878D82A}">
                    <a16:rowId xmlns:a16="http://schemas.microsoft.com/office/drawing/2014/main" val="3820737182"/>
                  </a:ext>
                </a:extLst>
              </a:tr>
              <a:tr h="676715">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Local Governments</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53</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72</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63</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68</a:t>
                      </a:r>
                    </a:p>
                  </a:txBody>
                  <a:tcPr marL="68187" marR="68187"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676715">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State Governments</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49</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75</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63</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68</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65784176"/>
                  </a:ext>
                </a:extLst>
              </a:tr>
              <a:tr h="83522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The Federal Government</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38</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47</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48</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52</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83522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President Donald Trump</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23</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22</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28</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37</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714028598"/>
                  </a:ext>
                </a:extLst>
              </a:tr>
              <a:tr h="72096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News Media</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44</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52</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40</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38</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72096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Public Health Experts</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69</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84</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79</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82</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002597427"/>
                  </a:ext>
                </a:extLst>
              </a:tr>
            </a:tbl>
          </a:graphicData>
        </a:graphic>
      </p:graphicFrame>
    </p:spTree>
    <p:extLst>
      <p:ext uri="{BB962C8B-B14F-4D97-AF65-F5344CB8AC3E}">
        <p14:creationId xmlns:p14="http://schemas.microsoft.com/office/powerpoint/2010/main" val="31306338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32</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Do you agree or disagree that as a society we trust too much in science?</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840450BD-2C9C-5F4D-8069-1A02245F0657}"/>
              </a:ext>
            </a:extLst>
          </p:cNvPr>
          <p:cNvGraphicFramePr>
            <a:graphicFrameLocks/>
          </p:cNvGraphicFramePr>
          <p:nvPr>
            <p:extLst>
              <p:ext uri="{D42A27DB-BD31-4B8C-83A1-F6EECF244321}">
                <p14:modId xmlns:p14="http://schemas.microsoft.com/office/powerpoint/2010/main" val="1086974204"/>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6893105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33</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Which of the following statements is closest to your opinion, even if none is exactly right?</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6AF8C135-4D34-8840-AB8B-5927FA7B2960}"/>
              </a:ext>
            </a:extLst>
          </p:cNvPr>
          <p:cNvGraphicFramePr>
            <a:graphicFrameLocks/>
          </p:cNvGraphicFramePr>
          <p:nvPr>
            <p:extLst>
              <p:ext uri="{D42A27DB-BD31-4B8C-83A1-F6EECF244321}">
                <p14:modId xmlns:p14="http://schemas.microsoft.com/office/powerpoint/2010/main" val="1213618216"/>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687739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34</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Thinking about the coronavirus pandemic, how in general do you think the news media has responded?</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9" name="Chart 8">
            <a:extLst>
              <a:ext uri="{FF2B5EF4-FFF2-40B4-BE49-F238E27FC236}">
                <a16:creationId xmlns:a16="http://schemas.microsoft.com/office/drawing/2014/main" id="{D5CEA8F1-A8A5-DF4E-8D14-7B395CCF9BA9}"/>
              </a:ext>
            </a:extLst>
          </p:cNvPr>
          <p:cNvGraphicFramePr>
            <a:graphicFrameLocks/>
          </p:cNvGraphicFramePr>
          <p:nvPr>
            <p:extLst>
              <p:ext uri="{D42A27DB-BD31-4B8C-83A1-F6EECF244321}">
                <p14:modId xmlns:p14="http://schemas.microsoft.com/office/powerpoint/2010/main" val="1322641211"/>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1942837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35</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How closely have you been following news about the coronavirus pandemic, known as COVID-19?</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021ED460-DC07-334B-ADF9-AE20A8C4BEB5}"/>
              </a:ext>
            </a:extLst>
          </p:cNvPr>
          <p:cNvGraphicFramePr>
            <a:graphicFrameLocks/>
          </p:cNvGraphicFramePr>
          <p:nvPr>
            <p:extLst>
              <p:ext uri="{D42A27DB-BD31-4B8C-83A1-F6EECF244321}">
                <p14:modId xmlns:p14="http://schemas.microsoft.com/office/powerpoint/2010/main" val="721179166"/>
              </p:ext>
            </p:extLst>
          </p:nvPr>
        </p:nvGraphicFramePr>
        <p:xfrm>
          <a:off x="838199" y="1513931"/>
          <a:ext cx="10515601"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4519219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36</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What source do you rely on </a:t>
            </a:r>
            <a:r>
              <a:rPr lang="en-US" sz="3200" u="sng" dirty="0">
                <a:latin typeface="Gill Sans MT" panose="020B0502020104020203" pitchFamily="34" charset="77"/>
              </a:rPr>
              <a:t>most</a:t>
            </a:r>
            <a:r>
              <a:rPr lang="en-US" sz="3200" dirty="0">
                <a:latin typeface="Gill Sans MT" panose="020B0502020104020203" pitchFamily="34" charset="77"/>
              </a:rPr>
              <a:t> for information about the coronavirus pandemic? </a:t>
            </a:r>
            <a:r>
              <a:rPr lang="en-US" sz="3200" i="1" dirty="0">
                <a:latin typeface="Gill Sans MT" panose="020B0502020104020203" pitchFamily="34" charset="77"/>
              </a:rPr>
              <a:t>(Top Choices)</a:t>
            </a:r>
            <a:endParaRPr lang="en-US" sz="3200" dirty="0">
              <a:latin typeface="Gill Sans MT" panose="020B0502020104020203" pitchFamily="34" charset="77"/>
            </a:endParaRP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8A4E56B7-24D9-C84B-B659-908CCDDE8946}"/>
              </a:ext>
            </a:extLst>
          </p:cNvPr>
          <p:cNvGraphicFramePr>
            <a:graphicFrameLocks/>
          </p:cNvGraphicFramePr>
          <p:nvPr>
            <p:extLst>
              <p:ext uri="{D42A27DB-BD31-4B8C-83A1-F6EECF244321}">
                <p14:modId xmlns:p14="http://schemas.microsoft.com/office/powerpoint/2010/main" val="1116594973"/>
              </p:ext>
            </p:extLst>
          </p:nvPr>
        </p:nvGraphicFramePr>
        <p:xfrm>
          <a:off x="838200" y="1513931"/>
          <a:ext cx="10515600" cy="51618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6232670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37</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2800" dirty="0">
                <a:latin typeface="Gill Sans MT" panose="020B0502020104020203" pitchFamily="34" charset="77"/>
              </a:rPr>
              <a:t>Have you or someone you know…tested positive for the coronavirus or been hospitalized because of the coronavirus?</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9" name="Chart 8">
            <a:extLst>
              <a:ext uri="{FF2B5EF4-FFF2-40B4-BE49-F238E27FC236}">
                <a16:creationId xmlns:a16="http://schemas.microsoft.com/office/drawing/2014/main" id="{16571603-6DA8-4C4F-B5C5-E59578F16112}"/>
              </a:ext>
            </a:extLst>
          </p:cNvPr>
          <p:cNvGraphicFramePr>
            <a:graphicFrameLocks/>
          </p:cNvGraphicFramePr>
          <p:nvPr>
            <p:extLst>
              <p:ext uri="{D42A27DB-BD31-4B8C-83A1-F6EECF244321}">
                <p14:modId xmlns:p14="http://schemas.microsoft.com/office/powerpoint/2010/main" val="1492111905"/>
              </p:ext>
            </p:extLst>
          </p:nvPr>
        </p:nvGraphicFramePr>
        <p:xfrm>
          <a:off x="838201" y="1513932"/>
          <a:ext cx="10515600" cy="520754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583554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38</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66755"/>
            <a:ext cx="10175310" cy="1325563"/>
          </a:xfrm>
        </p:spPr>
        <p:txBody>
          <a:bodyPr>
            <a:noAutofit/>
          </a:bodyPr>
          <a:lstStyle/>
          <a:p>
            <a:r>
              <a:rPr lang="en-US" sz="3200" dirty="0">
                <a:latin typeface="Gill Sans MT" panose="020B0502020104020203" pitchFamily="34" charset="77"/>
              </a:rPr>
              <a:t>[You / Your family] getting seriously sick due to the coronavirus? </a:t>
            </a:r>
            <a:r>
              <a:rPr lang="en-US" sz="3200" i="1" dirty="0">
                <a:latin typeface="Gill Sans MT" panose="020B0502020104020203" pitchFamily="34" charset="77"/>
              </a:rPr>
              <a:t>Concerned or very concerned</a:t>
            </a:r>
            <a:endParaRPr lang="en-US" sz="3200" dirty="0">
              <a:latin typeface="Gill Sans MT" panose="020B0502020104020203" pitchFamily="34" charset="77"/>
            </a:endParaRP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9" name="Chart 8">
            <a:extLst>
              <a:ext uri="{FF2B5EF4-FFF2-40B4-BE49-F238E27FC236}">
                <a16:creationId xmlns:a16="http://schemas.microsoft.com/office/drawing/2014/main" id="{4827B17D-F5E8-FA4B-9714-6B0320828B88}"/>
              </a:ext>
            </a:extLst>
          </p:cNvPr>
          <p:cNvGraphicFramePr>
            <a:graphicFrameLocks/>
          </p:cNvGraphicFramePr>
          <p:nvPr>
            <p:extLst>
              <p:ext uri="{D42A27DB-BD31-4B8C-83A1-F6EECF244321}">
                <p14:modId xmlns:p14="http://schemas.microsoft.com/office/powerpoint/2010/main" val="3694226552"/>
              </p:ext>
            </p:extLst>
          </p:nvPr>
        </p:nvGraphicFramePr>
        <p:xfrm>
          <a:off x="838200" y="1475983"/>
          <a:ext cx="10515600" cy="524549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762094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39</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66755"/>
            <a:ext cx="10175310" cy="1325563"/>
          </a:xfrm>
        </p:spPr>
        <p:txBody>
          <a:bodyPr>
            <a:noAutofit/>
          </a:bodyPr>
          <a:lstStyle/>
          <a:p>
            <a:r>
              <a:rPr lang="en-US" sz="3200" dirty="0">
                <a:latin typeface="Gill Sans MT" panose="020B0502020104020203" pitchFamily="34" charset="77"/>
              </a:rPr>
              <a:t>Spreading the coronavirus to [family and friends / other people]? </a:t>
            </a:r>
            <a:r>
              <a:rPr lang="en-US" sz="3200" i="1" dirty="0">
                <a:latin typeface="Gill Sans MT" panose="020B0502020104020203" pitchFamily="34" charset="77"/>
              </a:rPr>
              <a:t>Worried or very worried</a:t>
            </a:r>
            <a:endParaRPr lang="en-US" sz="3200" dirty="0">
              <a:latin typeface="Gill Sans MT" panose="020B0502020104020203" pitchFamily="34" charset="77"/>
            </a:endParaRP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10" name="Chart 9">
            <a:extLst>
              <a:ext uri="{FF2B5EF4-FFF2-40B4-BE49-F238E27FC236}">
                <a16:creationId xmlns:a16="http://schemas.microsoft.com/office/drawing/2014/main" id="{B62B4FCB-8E56-894F-B1E2-FDD5A96F2267}"/>
              </a:ext>
            </a:extLst>
          </p:cNvPr>
          <p:cNvGraphicFramePr>
            <a:graphicFrameLocks/>
          </p:cNvGraphicFramePr>
          <p:nvPr>
            <p:extLst>
              <p:ext uri="{D42A27DB-BD31-4B8C-83A1-F6EECF244321}">
                <p14:modId xmlns:p14="http://schemas.microsoft.com/office/powerpoint/2010/main" val="1201186111"/>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1357537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40</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66755"/>
            <a:ext cx="10175310" cy="1325563"/>
          </a:xfrm>
        </p:spPr>
        <p:txBody>
          <a:bodyPr>
            <a:noAutofit/>
          </a:bodyPr>
          <a:lstStyle/>
          <a:p>
            <a:r>
              <a:rPr lang="en-US" sz="2400" dirty="0">
                <a:latin typeface="Gill Sans MT" panose="020B0502020104020203" pitchFamily="34" charset="77"/>
              </a:rPr>
              <a:t>Hospitals and medical centers in your area will not be able to handle the medical needs of people who are seriously ill during the coronavirus pandemic?</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9" name="Chart 8">
            <a:extLst>
              <a:ext uri="{FF2B5EF4-FFF2-40B4-BE49-F238E27FC236}">
                <a16:creationId xmlns:a16="http://schemas.microsoft.com/office/drawing/2014/main" id="{30D34136-5549-294D-957A-51F5383F5235}"/>
              </a:ext>
            </a:extLst>
          </p:cNvPr>
          <p:cNvGraphicFramePr>
            <a:graphicFrameLocks/>
          </p:cNvGraphicFramePr>
          <p:nvPr>
            <p:extLst>
              <p:ext uri="{D42A27DB-BD31-4B8C-83A1-F6EECF244321}">
                <p14:modId xmlns:p14="http://schemas.microsoft.com/office/powerpoint/2010/main" val="3563820451"/>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796435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41</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How much of a threat, if any, is the coronavirus pandemic for…Health of US population / Your personal health? </a:t>
            </a:r>
            <a:r>
              <a:rPr lang="en-US" sz="3200" i="1" dirty="0">
                <a:latin typeface="Gill Sans MT" panose="020B0502020104020203" pitchFamily="34" charset="77"/>
              </a:rPr>
              <a:t>A major threat</a:t>
            </a:r>
            <a:endParaRPr lang="en-US" sz="3200" dirty="0">
              <a:latin typeface="Gill Sans MT" panose="020B0502020104020203" pitchFamily="34" charset="77"/>
            </a:endParaRP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1BDA2405-1224-214D-A49C-DF2188ACEC53}"/>
              </a:ext>
            </a:extLst>
          </p:cNvPr>
          <p:cNvGraphicFramePr>
            <a:graphicFrameLocks/>
          </p:cNvGraphicFramePr>
          <p:nvPr>
            <p:extLst>
              <p:ext uri="{D42A27DB-BD31-4B8C-83A1-F6EECF244321}">
                <p14:modId xmlns:p14="http://schemas.microsoft.com/office/powerpoint/2010/main" val="3488145815"/>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042318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How much of a threat, if any, is the coronavirus pandemic for…The US economy / Your personal financial situation? </a:t>
            </a:r>
            <a:r>
              <a:rPr lang="en-US" sz="3200" i="1" dirty="0">
                <a:latin typeface="Gill Sans MT" panose="020B0502020104020203" pitchFamily="34" charset="77"/>
              </a:rPr>
              <a:t>Major threat</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A55E98EC-60D6-DA45-A615-EFC981AC4A80}"/>
              </a:ext>
            </a:extLst>
          </p:cNvPr>
          <p:cNvGraphicFramePr>
            <a:graphicFrameLocks/>
          </p:cNvGraphicFramePr>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2491578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43</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400" dirty="0">
                <a:latin typeface="Gill Sans MT" panose="020B0502020104020203" pitchFamily="34" charset="77"/>
              </a:rPr>
              <a:t>Thinking about some steps that have been announced in some areas to address the coronavirus pandemic, in general which of the following do you think have been and/or are necessary? Please select all that apply. </a:t>
            </a:r>
            <a:r>
              <a:rPr lang="en-US" sz="2400" i="1" dirty="0">
                <a:latin typeface="Gill Sans MT" panose="020B0502020104020203" pitchFamily="34" charset="77"/>
              </a:rPr>
              <a:t>(Top Choices)</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C376AE04-39A7-CD4A-B851-EA18FD9BB2F9}"/>
              </a:ext>
            </a:extLst>
          </p:cNvPr>
          <p:cNvGraphicFramePr>
            <a:graphicFrameLocks/>
          </p:cNvGraphicFramePr>
          <p:nvPr>
            <p:extLst>
              <p:ext uri="{D42A27DB-BD31-4B8C-83A1-F6EECF244321}">
                <p14:modId xmlns:p14="http://schemas.microsoft.com/office/powerpoint/2010/main" val="983083874"/>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86912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44</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Which do you think is the best strategy for dealing with coronavirus pandemic?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2808372C-6882-1742-93F2-37B42E354E6E}"/>
              </a:ext>
            </a:extLst>
          </p:cNvPr>
          <p:cNvGraphicFramePr>
            <a:graphicFrameLocks/>
          </p:cNvGraphicFramePr>
          <p:nvPr>
            <p:extLst>
              <p:ext uri="{D42A27DB-BD31-4B8C-83A1-F6EECF244321}">
                <p14:modId xmlns:p14="http://schemas.microsoft.com/office/powerpoint/2010/main" val="4033629002"/>
              </p:ext>
            </p:extLst>
          </p:nvPr>
        </p:nvGraphicFramePr>
        <p:xfrm>
          <a:off x="838200" y="1513931"/>
          <a:ext cx="10515600" cy="511610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3562411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45</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50421"/>
            <a:ext cx="10175310" cy="1325563"/>
          </a:xfrm>
        </p:spPr>
        <p:txBody>
          <a:bodyPr>
            <a:noAutofit/>
          </a:bodyPr>
          <a:lstStyle/>
          <a:p>
            <a:r>
              <a:rPr lang="en-US" sz="3200" dirty="0">
                <a:latin typeface="Gill Sans MT" panose="020B0502020104020203" pitchFamily="34" charset="77"/>
              </a:rPr>
              <a:t>With people working or staying at home, there is increased dependency on WiFi. Regarding WiFi, which applies to you?</a:t>
            </a:r>
            <a:endParaRPr lang="en-US" sz="3200" b="1" dirty="0">
              <a:latin typeface="Gill Sans MT" panose="020B0502020104020203" pitchFamily="34" charset="77"/>
            </a:endParaRP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75EAC9D2-4798-AD46-9F95-545DF51589E4}"/>
              </a:ext>
            </a:extLst>
          </p:cNvPr>
          <p:cNvGraphicFramePr>
            <a:graphicFrameLocks/>
          </p:cNvGraphicFramePr>
          <p:nvPr>
            <p:extLst>
              <p:ext uri="{D42A27DB-BD31-4B8C-83A1-F6EECF244321}">
                <p14:modId xmlns:p14="http://schemas.microsoft.com/office/powerpoint/2010/main" val="326725494"/>
              </p:ext>
            </p:extLst>
          </p:nvPr>
        </p:nvGraphicFramePr>
        <p:xfrm>
          <a:off x="838200" y="1559649"/>
          <a:ext cx="10515600" cy="51618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319241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46</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600" dirty="0">
                <a:latin typeface="Gill Sans MT" panose="020B0502020104020203" pitchFamily="34" charset="77"/>
              </a:rPr>
              <a:t>Something that happened to </a:t>
            </a:r>
            <a:r>
              <a:rPr lang="en-US" sz="2600" u="sng" dirty="0">
                <a:latin typeface="Gill Sans MT" panose="020B0502020104020203" pitchFamily="34" charset="77"/>
              </a:rPr>
              <a:t>you or someone in your household because of the coronavirus pandemic?</a:t>
            </a:r>
            <a:r>
              <a:rPr lang="en-US" sz="2600" dirty="0">
                <a:latin typeface="Gill Sans MT" panose="020B0502020104020203" pitchFamily="34" charset="77"/>
              </a:rPr>
              <a:t> </a:t>
            </a:r>
            <a:r>
              <a:rPr lang="en-US" sz="2600" i="1" dirty="0">
                <a:latin typeface="Gill Sans MT" panose="020B0502020104020203" pitchFamily="34" charset="77"/>
              </a:rPr>
              <a:t>Been laid off or lost a job</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9" name="Chart 8">
            <a:extLst>
              <a:ext uri="{FF2B5EF4-FFF2-40B4-BE49-F238E27FC236}">
                <a16:creationId xmlns:a16="http://schemas.microsoft.com/office/drawing/2014/main" id="{9FE77ACB-51A9-E246-91E7-6E2B49DD9191}"/>
              </a:ext>
            </a:extLst>
          </p:cNvPr>
          <p:cNvGraphicFramePr>
            <a:graphicFrameLocks/>
          </p:cNvGraphicFramePr>
          <p:nvPr>
            <p:extLst>
              <p:ext uri="{D42A27DB-BD31-4B8C-83A1-F6EECF244321}">
                <p14:modId xmlns:p14="http://schemas.microsoft.com/office/powerpoint/2010/main" val="992437157"/>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005420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47</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600" dirty="0">
                <a:latin typeface="Gill Sans MT" panose="020B0502020104020203" pitchFamily="34" charset="77"/>
              </a:rPr>
              <a:t>Something that happened to </a:t>
            </a:r>
            <a:r>
              <a:rPr lang="en-US" sz="2600" u="sng" dirty="0">
                <a:latin typeface="Gill Sans MT" panose="020B0502020104020203" pitchFamily="34" charset="77"/>
              </a:rPr>
              <a:t>you or someone in your household because of the coronavirus pandemic?</a:t>
            </a:r>
            <a:r>
              <a:rPr lang="en-US" sz="2600" dirty="0">
                <a:latin typeface="Gill Sans MT" panose="020B0502020104020203" pitchFamily="34" charset="77"/>
              </a:rPr>
              <a:t>  </a:t>
            </a:r>
            <a:r>
              <a:rPr lang="en-US" sz="2600" i="1" dirty="0">
                <a:latin typeface="Gill Sans MT" panose="020B0502020104020203" pitchFamily="34" charset="77"/>
              </a:rPr>
              <a:t>Had to take a cut in pay due to reduced hours or demand for your work.</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C458644E-5A3C-7E4C-8779-7719455EBB7E}"/>
              </a:ext>
            </a:extLst>
          </p:cNvPr>
          <p:cNvGraphicFramePr>
            <a:graphicFrameLocks/>
          </p:cNvGraphicFramePr>
          <p:nvPr>
            <p:extLst>
              <p:ext uri="{D42A27DB-BD31-4B8C-83A1-F6EECF244321}">
                <p14:modId xmlns:p14="http://schemas.microsoft.com/office/powerpoint/2010/main" val="3112030842"/>
              </p:ext>
            </p:extLst>
          </p:nvPr>
        </p:nvGraphicFramePr>
        <p:xfrm>
          <a:off x="838199" y="1513931"/>
          <a:ext cx="10515601"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8932484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48</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Thinking about the pandemic’s impact </a:t>
            </a:r>
            <a:r>
              <a:rPr lang="en-US" sz="3200" u="sng" dirty="0">
                <a:latin typeface="Gill Sans MT" panose="020B0502020104020203" pitchFamily="34" charset="77"/>
              </a:rPr>
              <a:t>on your economic situation</a:t>
            </a:r>
            <a:r>
              <a:rPr lang="en-US" sz="3200" dirty="0">
                <a:latin typeface="Gill Sans MT" panose="020B0502020104020203" pitchFamily="34" charset="77"/>
              </a:rPr>
              <a:t>, which of the following applies to you?</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6506BD3A-316F-E14F-A0AE-07718562AA20}"/>
              </a:ext>
            </a:extLst>
          </p:cNvPr>
          <p:cNvGraphicFramePr>
            <a:graphicFrameLocks/>
          </p:cNvGraphicFramePr>
          <p:nvPr>
            <p:extLst>
              <p:ext uri="{D42A27DB-BD31-4B8C-83A1-F6EECF244321}">
                <p14:modId xmlns:p14="http://schemas.microsoft.com/office/powerpoint/2010/main" val="2225042065"/>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2288183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49</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Thinking about the pandemic’s impact </a:t>
            </a:r>
            <a:r>
              <a:rPr lang="en-US" sz="3200" u="sng" dirty="0">
                <a:latin typeface="Gill Sans MT" panose="020B0502020104020203" pitchFamily="34" charset="77"/>
              </a:rPr>
              <a:t>on your own emotions</a:t>
            </a:r>
            <a:r>
              <a:rPr lang="en-US" sz="3200" dirty="0">
                <a:latin typeface="Gill Sans MT" panose="020B0502020104020203" pitchFamily="34" charset="77"/>
              </a:rPr>
              <a:t>, which of the following applies to you?</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F1DCCC50-D7C1-3842-B6B3-A819AFC3A8A5}"/>
              </a:ext>
            </a:extLst>
          </p:cNvPr>
          <p:cNvGraphicFramePr>
            <a:graphicFrameLocks/>
          </p:cNvGraphicFramePr>
          <p:nvPr>
            <p:extLst>
              <p:ext uri="{D42A27DB-BD31-4B8C-83A1-F6EECF244321}">
                <p14:modId xmlns:p14="http://schemas.microsoft.com/office/powerpoint/2010/main" val="3788547948"/>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400083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50</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Which word below best describes your feeling in the wake of the COVID-19 pandemic? </a:t>
            </a:r>
            <a:r>
              <a:rPr lang="en-US" sz="3200" i="1" dirty="0">
                <a:latin typeface="Gill Sans MT" panose="020B0502020104020203" pitchFamily="34" charset="77"/>
              </a:rPr>
              <a:t>(Top 3 Choices)</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Table 5">
            <a:extLst>
              <a:ext uri="{FF2B5EF4-FFF2-40B4-BE49-F238E27FC236}">
                <a16:creationId xmlns:a16="http://schemas.microsoft.com/office/drawing/2014/main" id="{A7769FA2-1C51-3C48-86EF-F191B22DDBD6}"/>
              </a:ext>
            </a:extLst>
          </p:cNvPr>
          <p:cNvGraphicFramePr>
            <a:graphicFrameLocks noGrp="1"/>
          </p:cNvGraphicFramePr>
          <p:nvPr>
            <p:extLst>
              <p:ext uri="{D42A27DB-BD31-4B8C-83A1-F6EECF244321}">
                <p14:modId xmlns:p14="http://schemas.microsoft.com/office/powerpoint/2010/main" val="2136518633"/>
              </p:ext>
            </p:extLst>
          </p:nvPr>
        </p:nvGraphicFramePr>
        <p:xfrm>
          <a:off x="838200" y="1533537"/>
          <a:ext cx="10515601" cy="5187938"/>
        </p:xfrm>
        <a:graphic>
          <a:graphicData uri="http://schemas.openxmlformats.org/drawingml/2006/table">
            <a:tbl>
              <a:tblPr firstRow="1" firstCol="1" bandRow="1">
                <a:tableStyleId>{2D5ABB26-0587-4C30-8999-92F81FD0307C}</a:tableStyleId>
              </a:tblPr>
              <a:tblGrid>
                <a:gridCol w="572768">
                  <a:extLst>
                    <a:ext uri="{9D8B030D-6E8A-4147-A177-3AD203B41FA5}">
                      <a16:colId xmlns:a16="http://schemas.microsoft.com/office/drawing/2014/main" val="2863193291"/>
                    </a:ext>
                  </a:extLst>
                </a:gridCol>
                <a:gridCol w="2347838">
                  <a:extLst>
                    <a:ext uri="{9D8B030D-6E8A-4147-A177-3AD203B41FA5}">
                      <a16:colId xmlns:a16="http://schemas.microsoft.com/office/drawing/2014/main" val="506314770"/>
                    </a:ext>
                  </a:extLst>
                </a:gridCol>
                <a:gridCol w="2531665">
                  <a:extLst>
                    <a:ext uri="{9D8B030D-6E8A-4147-A177-3AD203B41FA5}">
                      <a16:colId xmlns:a16="http://schemas.microsoft.com/office/drawing/2014/main" val="2384036685"/>
                    </a:ext>
                  </a:extLst>
                </a:gridCol>
                <a:gridCol w="2531665">
                  <a:extLst>
                    <a:ext uri="{9D8B030D-6E8A-4147-A177-3AD203B41FA5}">
                      <a16:colId xmlns:a16="http://schemas.microsoft.com/office/drawing/2014/main" val="4203878333"/>
                    </a:ext>
                  </a:extLst>
                </a:gridCol>
                <a:gridCol w="2531665">
                  <a:extLst>
                    <a:ext uri="{9D8B030D-6E8A-4147-A177-3AD203B41FA5}">
                      <a16:colId xmlns:a16="http://schemas.microsoft.com/office/drawing/2014/main" val="143255886"/>
                    </a:ext>
                  </a:extLst>
                </a:gridCol>
              </a:tblGrid>
              <a:tr h="728857">
                <a:tc>
                  <a:txBody>
                    <a:bodyPr/>
                    <a:lstStyle/>
                    <a:p>
                      <a:pPr algn="l">
                        <a:defRPr sz="1800"/>
                      </a:pPr>
                      <a:r>
                        <a:rPr sz="1400" b="1" dirty="0">
                          <a:latin typeface="Palatino Linotype"/>
                          <a:ea typeface="Palatino Linotype"/>
                          <a:cs typeface="Palatino Linotype"/>
                          <a:sym typeface="Palatino Linotype"/>
                        </a:rPr>
                        <a:t> </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African Americans</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Asian Americans</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Latinxs</a:t>
                      </a:r>
                    </a:p>
                  </a:txBody>
                  <a:tcPr marL="0" marR="0" marT="0" marB="0" anchor="ctr" horzOverflow="overflow">
                    <a:solidFill>
                      <a:srgbClr val="FF9300"/>
                    </a:solidFill>
                  </a:tcPr>
                </a:tc>
                <a:tc>
                  <a:txBody>
                    <a:bodyPr/>
                    <a:lstStyle/>
                    <a:p>
                      <a:pPr algn="ctr">
                        <a:defRPr sz="1800"/>
                      </a:pPr>
                      <a:r>
                        <a:rPr sz="1400" b="1" dirty="0">
                          <a:latin typeface="Palatino Linotype"/>
                          <a:ea typeface="Palatino Linotype"/>
                          <a:cs typeface="Palatino Linotype"/>
                          <a:sym typeface="Palatino Linotype"/>
                        </a:rPr>
                        <a:t>Whites</a:t>
                      </a:r>
                    </a:p>
                  </a:txBody>
                  <a:tcPr marL="0" marR="0" marT="0" marB="0" anchor="ctr" horzOverflow="overflow">
                    <a:solidFill>
                      <a:srgbClr val="FF9300"/>
                    </a:solidFill>
                  </a:tcPr>
                </a:tc>
                <a:extLst>
                  <a:ext uri="{0D108BD9-81ED-4DB2-BD59-A6C34878D82A}">
                    <a16:rowId xmlns:a16="http://schemas.microsoft.com/office/drawing/2014/main" val="3820737182"/>
                  </a:ext>
                </a:extLst>
              </a:tr>
              <a:tr h="1378711">
                <a:tc>
                  <a:txBody>
                    <a:bodyPr/>
                    <a:lstStyle/>
                    <a:p>
                      <a:pPr algn="ctr">
                        <a:defRPr sz="1400">
                          <a:latin typeface="Palatino Linotype"/>
                          <a:ea typeface="Palatino Linotype"/>
                          <a:cs typeface="Palatino Linotype"/>
                          <a:sym typeface="Palatino Linotype"/>
                        </a:defRPr>
                      </a:pPr>
                      <a:r>
                        <a:rPr dirty="0"/>
                        <a:t>1</a:t>
                      </a:r>
                      <a:r>
                        <a:rPr baseline="30000" dirty="0"/>
                        <a:t>st</a:t>
                      </a:r>
                    </a:p>
                  </a:txBody>
                  <a:tcPr marL="0" marR="0" marT="0" marB="0" anchor="ctr" horzOverflow="overflow">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Unsure (17%)</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Anxious (29%)</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Anxious (23%)</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Anxious (26%)</a:t>
                      </a:r>
                    </a:p>
                  </a:txBody>
                  <a:tcPr marL="68187" marR="68187"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1378711">
                <a:tc>
                  <a:txBody>
                    <a:bodyPr/>
                    <a:lstStyle/>
                    <a:p>
                      <a:pPr algn="ctr">
                        <a:defRPr sz="1400">
                          <a:latin typeface="Palatino Linotype"/>
                          <a:ea typeface="Palatino Linotype"/>
                          <a:cs typeface="Palatino Linotype"/>
                          <a:sym typeface="Palatino Linotype"/>
                        </a:defRPr>
                      </a:pPr>
                      <a:r>
                        <a:rPr dirty="0"/>
                        <a:t>2</a:t>
                      </a:r>
                      <a:r>
                        <a:rPr baseline="30000" dirty="0"/>
                        <a:t>nd</a:t>
                      </a:r>
                      <a:r>
                        <a:rPr dirty="0"/>
                        <a:t> </a:t>
                      </a:r>
                    </a:p>
                  </a:txBody>
                  <a:tcPr marL="0" marR="0" marT="0" marB="0" anchor="ctr" horzOverflow="overflow">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Anxious (15%)</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Unsure (16%)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Scared (15%)</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Unsure / Frustrated (16%)</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65784176"/>
                  </a:ext>
                </a:extLst>
              </a:tr>
              <a:tr h="1701659">
                <a:tc>
                  <a:txBody>
                    <a:bodyPr/>
                    <a:lstStyle/>
                    <a:p>
                      <a:pPr algn="ctr">
                        <a:defRPr sz="1400">
                          <a:latin typeface="Palatino Linotype"/>
                          <a:ea typeface="Palatino Linotype"/>
                          <a:cs typeface="Palatino Linotype"/>
                          <a:sym typeface="Palatino Linotype"/>
                        </a:defRPr>
                      </a:pPr>
                      <a:r>
                        <a:rPr dirty="0"/>
                        <a:t>3</a:t>
                      </a:r>
                      <a:r>
                        <a:rPr baseline="30000" dirty="0"/>
                        <a:t>rd</a:t>
                      </a:r>
                      <a:r>
                        <a:rPr dirty="0"/>
                        <a:t> </a:t>
                      </a:r>
                    </a:p>
                  </a:txBody>
                  <a:tcPr marL="0" marR="0" marT="0" marB="0" anchor="ctr" horzOverflow="overflow">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Frustrated (13%)</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Scared (13%)</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Frustrated (14%)</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Scared (10%)</a:t>
                      </a:r>
                    </a:p>
                  </a:txBody>
                  <a:tcPr marL="68187" marR="68187"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bl>
          </a:graphicData>
        </a:graphic>
      </p:graphicFrame>
    </p:spTree>
    <p:extLst>
      <p:ext uri="{BB962C8B-B14F-4D97-AF65-F5344CB8AC3E}">
        <p14:creationId xmlns:p14="http://schemas.microsoft.com/office/powerpoint/2010/main" val="10812928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51</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Reflecting on the impact of this global pandemic and helping others, which one of the following statements is closer to your experience?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22764206-390E-DD4A-8446-F7103AAC99C1}"/>
              </a:ext>
            </a:extLst>
          </p:cNvPr>
          <p:cNvGraphicFramePr>
            <a:graphicFrameLocks/>
          </p:cNvGraphicFramePr>
          <p:nvPr>
            <p:extLst>
              <p:ext uri="{D42A27DB-BD31-4B8C-83A1-F6EECF244321}">
                <p14:modId xmlns:p14="http://schemas.microsoft.com/office/powerpoint/2010/main" val="2643328274"/>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744866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52</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800" dirty="0">
                <a:latin typeface="Gill Sans MT" panose="020B0502020104020203" pitchFamily="34" charset="77"/>
              </a:rPr>
              <a:t>Too many young people have disregarded requirements for social distancing and other such measures and have contributed significantly to the spread of the virus.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087A0555-F6DE-244E-B178-1EE1F43BB314}"/>
              </a:ext>
            </a:extLst>
          </p:cNvPr>
          <p:cNvGraphicFramePr>
            <a:graphicFrameLocks/>
          </p:cNvGraphicFramePr>
          <p:nvPr>
            <p:extLst>
              <p:ext uri="{D42A27DB-BD31-4B8C-83A1-F6EECF244321}">
                <p14:modId xmlns:p14="http://schemas.microsoft.com/office/powerpoint/2010/main" val="1258587232"/>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3934927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53</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How long do you think it will be before life is back to “normal?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5ACB533B-EA86-4547-B0C4-4546BE3A7662}"/>
              </a:ext>
            </a:extLst>
          </p:cNvPr>
          <p:cNvGraphicFramePr>
            <a:graphicFrameLocks/>
          </p:cNvGraphicFramePr>
          <p:nvPr>
            <p:extLst>
              <p:ext uri="{D42A27DB-BD31-4B8C-83A1-F6EECF244321}">
                <p14:modId xmlns:p14="http://schemas.microsoft.com/office/powerpoint/2010/main" val="702035291"/>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7009584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54</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How concerned are you that COVID-19 will make it more difficult to finish your degree? </a:t>
            </a:r>
            <a:r>
              <a:rPr lang="en-US" sz="3200" i="1" dirty="0">
                <a:latin typeface="Gill Sans MT" panose="020B0502020104020203" pitchFamily="34" charset="77"/>
              </a:rPr>
              <a:t>(If respondent is a student…)</a:t>
            </a:r>
            <a:endParaRPr lang="en-US" sz="3200" dirty="0">
              <a:latin typeface="Gill Sans MT" panose="020B0502020104020203" pitchFamily="34" charset="77"/>
            </a:endParaRP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72E46661-DE5E-A545-9932-3262D36B20F2}"/>
              </a:ext>
            </a:extLst>
          </p:cNvPr>
          <p:cNvGraphicFramePr>
            <a:graphicFrameLocks/>
          </p:cNvGraphicFramePr>
          <p:nvPr>
            <p:extLst>
              <p:ext uri="{D42A27DB-BD31-4B8C-83A1-F6EECF244321}">
                <p14:modId xmlns:p14="http://schemas.microsoft.com/office/powerpoint/2010/main" val="939863335"/>
              </p:ext>
            </p:extLst>
          </p:nvPr>
        </p:nvGraphicFramePr>
        <p:xfrm>
          <a:off x="838200" y="1559649"/>
          <a:ext cx="10515600" cy="502466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2090936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55</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47296"/>
            <a:ext cx="10175310" cy="1325563"/>
          </a:xfrm>
        </p:spPr>
        <p:txBody>
          <a:bodyPr>
            <a:noAutofit/>
          </a:bodyPr>
          <a:lstStyle/>
          <a:p>
            <a:r>
              <a:rPr lang="en-US" sz="2600" dirty="0">
                <a:latin typeface="Gill Sans MT" panose="020B0502020104020203" pitchFamily="34" charset="77"/>
              </a:rPr>
              <a:t>Do you think the negative effects from coronavirus are more likely to impact </a:t>
            </a:r>
            <a:r>
              <a:rPr lang="en-US" sz="2600" b="1" dirty="0">
                <a:latin typeface="Gill Sans MT" panose="020B0502020104020203" pitchFamily="34" charset="77"/>
              </a:rPr>
              <a:t>poor people</a:t>
            </a:r>
            <a:r>
              <a:rPr lang="en-US" sz="2600" dirty="0">
                <a:latin typeface="Gill Sans MT" panose="020B0502020104020203" pitchFamily="34" charset="77"/>
              </a:rPr>
              <a:t>, less likely to impact </a:t>
            </a:r>
            <a:r>
              <a:rPr lang="en-US" sz="2600" b="1" dirty="0">
                <a:latin typeface="Gill Sans MT" panose="020B0502020104020203" pitchFamily="34" charset="77"/>
              </a:rPr>
              <a:t>poor people</a:t>
            </a:r>
            <a:r>
              <a:rPr lang="en-US" sz="2600" dirty="0">
                <a:latin typeface="Gill Sans MT" panose="020B0502020104020203" pitchFamily="34" charset="77"/>
              </a:rPr>
              <a:t>, or impact </a:t>
            </a:r>
            <a:r>
              <a:rPr lang="en-US" sz="2600" b="1" dirty="0">
                <a:latin typeface="Gill Sans MT" panose="020B0502020104020203" pitchFamily="34" charset="77"/>
              </a:rPr>
              <a:t>poor people </a:t>
            </a:r>
            <a:r>
              <a:rPr lang="en-US" sz="2600" dirty="0">
                <a:latin typeface="Gill Sans MT" panose="020B0502020104020203" pitchFamily="34" charset="77"/>
              </a:rPr>
              <a:t>about the same as everyone else?</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58BDD9F7-4232-1946-BC3A-25058385F8E1}"/>
              </a:ext>
            </a:extLst>
          </p:cNvPr>
          <p:cNvGraphicFramePr>
            <a:graphicFrameLocks/>
          </p:cNvGraphicFramePr>
          <p:nvPr>
            <p:extLst>
              <p:ext uri="{D42A27DB-BD31-4B8C-83A1-F6EECF244321}">
                <p14:modId xmlns:p14="http://schemas.microsoft.com/office/powerpoint/2010/main" val="1485914402"/>
              </p:ext>
            </p:extLst>
          </p:nvPr>
        </p:nvGraphicFramePr>
        <p:xfrm>
          <a:off x="838200" y="1513930"/>
          <a:ext cx="10515600" cy="529677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121803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56</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47296"/>
            <a:ext cx="10175310" cy="1325563"/>
          </a:xfrm>
        </p:spPr>
        <p:txBody>
          <a:bodyPr>
            <a:noAutofit/>
          </a:bodyPr>
          <a:lstStyle/>
          <a:p>
            <a:r>
              <a:rPr lang="en-US" sz="2600" dirty="0">
                <a:latin typeface="Gill Sans MT" panose="020B0502020104020203" pitchFamily="34" charset="77"/>
              </a:rPr>
              <a:t>Do you think the negative effects from coronavirus are more likely to impact </a:t>
            </a:r>
            <a:r>
              <a:rPr lang="en-US" sz="2600" b="1" dirty="0">
                <a:latin typeface="Gill Sans MT" panose="020B0502020104020203" pitchFamily="34" charset="77"/>
              </a:rPr>
              <a:t>people of color</a:t>
            </a:r>
            <a:r>
              <a:rPr lang="en-US" sz="2600" dirty="0">
                <a:latin typeface="Gill Sans MT" panose="020B0502020104020203" pitchFamily="34" charset="77"/>
              </a:rPr>
              <a:t>, less likely to impact </a:t>
            </a:r>
            <a:r>
              <a:rPr lang="en-US" sz="2600" b="1" dirty="0">
                <a:latin typeface="Gill Sans MT" panose="020B0502020104020203" pitchFamily="34" charset="77"/>
              </a:rPr>
              <a:t>people of color, </a:t>
            </a:r>
            <a:r>
              <a:rPr lang="en-US" sz="2600" dirty="0">
                <a:latin typeface="Gill Sans MT" panose="020B0502020104020203" pitchFamily="34" charset="77"/>
              </a:rPr>
              <a:t>or impact </a:t>
            </a:r>
            <a:r>
              <a:rPr lang="en-US" sz="2600" b="1" dirty="0">
                <a:latin typeface="Gill Sans MT" panose="020B0502020104020203" pitchFamily="34" charset="77"/>
              </a:rPr>
              <a:t>people of color </a:t>
            </a:r>
            <a:r>
              <a:rPr lang="en-US" sz="2600" dirty="0">
                <a:latin typeface="Gill Sans MT" panose="020B0502020104020203" pitchFamily="34" charset="77"/>
              </a:rPr>
              <a:t>about the same as everyone else?</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5E0AE117-402E-864C-8C24-EF8549CCB920}"/>
              </a:ext>
            </a:extLst>
          </p:cNvPr>
          <p:cNvGraphicFramePr>
            <a:graphicFrameLocks/>
          </p:cNvGraphicFramePr>
          <p:nvPr>
            <p:extLst>
              <p:ext uri="{D42A27DB-BD31-4B8C-83A1-F6EECF244321}">
                <p14:modId xmlns:p14="http://schemas.microsoft.com/office/powerpoint/2010/main" val="2681888573"/>
              </p:ext>
            </p:extLst>
          </p:nvPr>
        </p:nvGraphicFramePr>
        <p:xfrm>
          <a:off x="838200" y="1513930"/>
          <a:ext cx="10515600" cy="529677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6563823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57</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Have you recently experienced discrimination because of your race or ethnicity?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925D3407-0A43-A04B-83DE-65399F61EDB8}"/>
              </a:ext>
            </a:extLst>
          </p:cNvPr>
          <p:cNvGraphicFramePr>
            <a:graphicFrameLocks/>
          </p:cNvGraphicFramePr>
          <p:nvPr>
            <p:extLst>
              <p:ext uri="{D42A27DB-BD31-4B8C-83A1-F6EECF244321}">
                <p14:modId xmlns:p14="http://schemas.microsoft.com/office/powerpoint/2010/main" val="1341024314"/>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1225710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58</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dirty="0">
                <a:latin typeface="Gill Sans MT" panose="020B0502020104020203" pitchFamily="34" charset="77"/>
              </a:rPr>
              <a:t>Do you believe that President Trump calling the coronavirus the “Chinese virus” is racist, or not?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5758FF8C-757D-594E-85AC-888AC1207C11}"/>
              </a:ext>
            </a:extLst>
          </p:cNvPr>
          <p:cNvGraphicFramePr>
            <a:graphicFrameLocks/>
          </p:cNvGraphicFramePr>
          <p:nvPr>
            <p:extLst>
              <p:ext uri="{D42A27DB-BD31-4B8C-83A1-F6EECF244321}">
                <p14:modId xmlns:p14="http://schemas.microsoft.com/office/powerpoint/2010/main" val="3500224689"/>
              </p:ext>
            </p:extLst>
          </p:nvPr>
        </p:nvGraphicFramePr>
        <p:xfrm>
          <a:off x="838200" y="1559649"/>
          <a:ext cx="10515600" cy="51618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733275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59</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66755"/>
            <a:ext cx="10175310" cy="1325563"/>
          </a:xfrm>
        </p:spPr>
        <p:txBody>
          <a:bodyPr>
            <a:noAutofit/>
          </a:bodyPr>
          <a:lstStyle/>
          <a:p>
            <a:r>
              <a:rPr lang="en-US" sz="2600" dirty="0">
                <a:latin typeface="Gill Sans MT" panose="020B0502020104020203" pitchFamily="34" charset="77"/>
              </a:rPr>
              <a:t>The federal government authorized a bailout to help reduce the negative impact from the coronavirus pandemic for workers and businesses. Who do you think will benefit most from the government bailout?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F5CBBC16-4CB1-264D-8895-5299C3C6A976}"/>
              </a:ext>
            </a:extLst>
          </p:cNvPr>
          <p:cNvGraphicFramePr>
            <a:graphicFrameLocks/>
          </p:cNvGraphicFramePr>
          <p:nvPr>
            <p:extLst>
              <p:ext uri="{D42A27DB-BD31-4B8C-83A1-F6EECF244321}">
                <p14:modId xmlns:p14="http://schemas.microsoft.com/office/powerpoint/2010/main" val="2798560023"/>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460613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60</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800" dirty="0">
                <a:latin typeface="Gill Sans MT" panose="020B0502020104020203" pitchFamily="34" charset="77"/>
              </a:rPr>
              <a:t>The government should have an obligation to take care of people whose jobs are displaced by the coronavirus pandemic [ / even if that meant raising taxes substantially].</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5E6F7DE3-E0B7-804E-97B1-56BD14DF48A1}"/>
              </a:ext>
            </a:extLst>
          </p:cNvPr>
          <p:cNvGraphicFramePr>
            <a:graphicFrameLocks/>
          </p:cNvGraphicFramePr>
          <p:nvPr>
            <p:extLst>
              <p:ext uri="{D42A27DB-BD31-4B8C-83A1-F6EECF244321}">
                <p14:modId xmlns:p14="http://schemas.microsoft.com/office/powerpoint/2010/main" val="3485912047"/>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94719716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61</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Do you support or oppose a universal basic income benefit of $1,000 each month for each American 18 or older?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D52F9055-1324-3C4A-B6DD-13759CB4C9AD}"/>
              </a:ext>
            </a:extLst>
          </p:cNvPr>
          <p:cNvGraphicFramePr>
            <a:graphicFrameLocks/>
          </p:cNvGraphicFramePr>
          <p:nvPr>
            <p:extLst>
              <p:ext uri="{D42A27DB-BD31-4B8C-83A1-F6EECF244321}">
                <p14:modId xmlns:p14="http://schemas.microsoft.com/office/powerpoint/2010/main" val="1382544791"/>
              </p:ext>
            </p:extLst>
          </p:nvPr>
        </p:nvGraphicFramePr>
        <p:xfrm>
          <a:off x="838200" y="1559649"/>
          <a:ext cx="10515600" cy="51618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80186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62</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 Which of the following approaches to expanding health care coverage to more Americans would you prefer?</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EF5946BE-308F-4E42-8F86-163D74CAAF9A}"/>
              </a:ext>
            </a:extLst>
          </p:cNvPr>
          <p:cNvGraphicFramePr>
            <a:graphicFrameLocks/>
          </p:cNvGraphicFramePr>
          <p:nvPr>
            <p:extLst>
              <p:ext uri="{D42A27DB-BD31-4B8C-83A1-F6EECF244321}">
                <p14:modId xmlns:p14="http://schemas.microsoft.com/office/powerpoint/2010/main" val="3680320031"/>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3461240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63</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Some states and localities have </a:t>
            </a:r>
            <a:r>
              <a:rPr lang="en-US" sz="3200" u="sng" dirty="0">
                <a:latin typeface="Gill Sans MT" panose="020B0502020104020203" pitchFamily="34" charset="77"/>
              </a:rPr>
              <a:t>stopped landlords from evicting tenants</a:t>
            </a:r>
            <a:r>
              <a:rPr lang="en-US" sz="3200" dirty="0">
                <a:latin typeface="Gill Sans MT" panose="020B0502020104020203" pitchFamily="34" charset="77"/>
              </a:rPr>
              <a:t> during the coronavirus pandemic. Do you…</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DDE0DEF5-8F5E-AC40-843A-3A147FB9FD07}"/>
              </a:ext>
            </a:extLst>
          </p:cNvPr>
          <p:cNvGraphicFramePr>
            <a:graphicFrameLocks/>
          </p:cNvGraphicFramePr>
          <p:nvPr>
            <p:extLst>
              <p:ext uri="{D42A27DB-BD31-4B8C-83A1-F6EECF244321}">
                <p14:modId xmlns:p14="http://schemas.microsoft.com/office/powerpoint/2010/main" val="3508549386"/>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6300241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64</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Some states and localities have </a:t>
            </a:r>
            <a:r>
              <a:rPr lang="en-US" sz="3200" u="sng" dirty="0">
                <a:latin typeface="Gill Sans MT" panose="020B0502020104020203" pitchFamily="34" charset="77"/>
              </a:rPr>
              <a:t>stopped the repayment of student loans</a:t>
            </a:r>
            <a:r>
              <a:rPr lang="en-US" sz="3200" dirty="0">
                <a:latin typeface="Gill Sans MT" panose="020B0502020104020203" pitchFamily="34" charset="77"/>
              </a:rPr>
              <a:t> during the coronavirus pandemic. Do you…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CC266EF0-9397-0F41-B9FB-ADE4C3194B57}"/>
              </a:ext>
            </a:extLst>
          </p:cNvPr>
          <p:cNvGraphicFramePr>
            <a:graphicFrameLocks/>
          </p:cNvGraphicFramePr>
          <p:nvPr>
            <p:extLst>
              <p:ext uri="{D42A27DB-BD31-4B8C-83A1-F6EECF244321}">
                <p14:modId xmlns:p14="http://schemas.microsoft.com/office/powerpoint/2010/main" val="3718521815"/>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76707121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65</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Some states and localities have </a:t>
            </a:r>
            <a:r>
              <a:rPr lang="en-US" sz="3200" u="sng" dirty="0">
                <a:latin typeface="Gill Sans MT" panose="020B0502020104020203" pitchFamily="34" charset="77"/>
              </a:rPr>
              <a:t>released those incarcerated for non-violent crimes</a:t>
            </a:r>
            <a:r>
              <a:rPr lang="en-US" sz="3200" dirty="0">
                <a:latin typeface="Gill Sans MT" panose="020B0502020104020203" pitchFamily="34" charset="77"/>
              </a:rPr>
              <a:t> during the coronavirus pandemic. Do you…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B2231FC7-7ECA-D94B-8EBA-47D189D4FC17}"/>
              </a:ext>
            </a:extLst>
          </p:cNvPr>
          <p:cNvGraphicFramePr>
            <a:graphicFrameLocks/>
          </p:cNvGraphicFramePr>
          <p:nvPr>
            <p:extLst>
              <p:ext uri="{D42A27DB-BD31-4B8C-83A1-F6EECF244321}">
                <p14:modId xmlns:p14="http://schemas.microsoft.com/office/powerpoint/2010/main" val="3531957242"/>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68516053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66</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Some states and localities have </a:t>
            </a:r>
            <a:r>
              <a:rPr lang="en-US" sz="3200" u="sng" dirty="0">
                <a:latin typeface="Gill Sans MT" panose="020B0502020104020203" pitchFamily="34" charset="77"/>
              </a:rPr>
              <a:t>stopped the cutoff of utilities such as water and electricity</a:t>
            </a:r>
            <a:r>
              <a:rPr lang="en-US" sz="3200" dirty="0">
                <a:latin typeface="Gill Sans MT" panose="020B0502020104020203" pitchFamily="34" charset="77"/>
              </a:rPr>
              <a:t> during the coronavirus pandemic. Do you…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5E0E6ABB-C3E6-6B44-AC12-5C9630D25E51}"/>
              </a:ext>
            </a:extLst>
          </p:cNvPr>
          <p:cNvGraphicFramePr>
            <a:graphicFrameLocks/>
          </p:cNvGraphicFramePr>
          <p:nvPr>
            <p:extLst>
              <p:ext uri="{D42A27DB-BD31-4B8C-83A1-F6EECF244321}">
                <p14:modId xmlns:p14="http://schemas.microsoft.com/office/powerpoint/2010/main" val="300067792"/>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642217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67</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400" dirty="0">
                <a:latin typeface="Gill Sans MT" panose="020B0502020104020203" pitchFamily="34" charset="77"/>
              </a:rPr>
              <a:t>Some states and localities have </a:t>
            </a:r>
            <a:r>
              <a:rPr lang="en-US" sz="2400" u="sng" dirty="0">
                <a:latin typeface="Gill Sans MT" panose="020B0502020104020203" pitchFamily="34" charset="77"/>
              </a:rPr>
              <a:t>considered having U.S. Immigrations and Customs Enforcement (ICE) release </a:t>
            </a:r>
            <a:r>
              <a:rPr lang="en-US" sz="2400" b="1" u="sng" dirty="0">
                <a:latin typeface="Gill Sans MT" panose="020B0502020104020203" pitchFamily="34" charset="77"/>
              </a:rPr>
              <a:t>all immigrants </a:t>
            </a:r>
            <a:r>
              <a:rPr lang="en-US" sz="2400" u="sng" dirty="0">
                <a:latin typeface="Gill Sans MT" panose="020B0502020104020203" pitchFamily="34" charset="77"/>
              </a:rPr>
              <a:t>in US immigrant detention centers</a:t>
            </a:r>
            <a:r>
              <a:rPr lang="en-US" sz="2400" dirty="0">
                <a:latin typeface="Gill Sans MT" panose="020B0502020104020203" pitchFamily="34" charset="77"/>
              </a:rPr>
              <a:t> during the coronavirus pandemic. Do you…</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9" name="Chart 8">
            <a:extLst>
              <a:ext uri="{FF2B5EF4-FFF2-40B4-BE49-F238E27FC236}">
                <a16:creationId xmlns:a16="http://schemas.microsoft.com/office/drawing/2014/main" id="{C5B8D552-4A64-944A-A1E2-9D19D702DCFB}"/>
              </a:ext>
            </a:extLst>
          </p:cNvPr>
          <p:cNvGraphicFramePr>
            <a:graphicFrameLocks/>
          </p:cNvGraphicFramePr>
          <p:nvPr>
            <p:extLst>
              <p:ext uri="{D42A27DB-BD31-4B8C-83A1-F6EECF244321}">
                <p14:modId xmlns:p14="http://schemas.microsoft.com/office/powerpoint/2010/main" val="4024388682"/>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3193546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68</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2400" dirty="0">
                <a:latin typeface="Gill Sans MT" panose="020B0502020104020203" pitchFamily="34" charset="77"/>
              </a:rPr>
              <a:t>Some states and localities have </a:t>
            </a:r>
            <a:r>
              <a:rPr lang="en-US" sz="2400" u="sng" dirty="0">
                <a:latin typeface="Gill Sans MT" panose="020B0502020104020203" pitchFamily="34" charset="77"/>
              </a:rPr>
              <a:t>considered having U.S. Immigrations and Customs Enforcement (ICE) release </a:t>
            </a:r>
            <a:r>
              <a:rPr lang="en-US" sz="2400" b="1" u="sng" dirty="0">
                <a:latin typeface="Gill Sans MT" panose="020B0502020104020203" pitchFamily="34" charset="77"/>
              </a:rPr>
              <a:t>immigrants at risk for COVID-19 </a:t>
            </a:r>
            <a:r>
              <a:rPr lang="en-US" sz="2400" u="sng" dirty="0">
                <a:latin typeface="Gill Sans MT" panose="020B0502020104020203" pitchFamily="34" charset="77"/>
              </a:rPr>
              <a:t>in US immigrant detention centers</a:t>
            </a:r>
            <a:r>
              <a:rPr lang="en-US" sz="2400" dirty="0">
                <a:latin typeface="Gill Sans MT" panose="020B0502020104020203" pitchFamily="34" charset="77"/>
              </a:rPr>
              <a:t> during the coronavirus pandemic. Do you…</a:t>
            </a:r>
            <a:endParaRPr lang="en-US" sz="2400" b="1" dirty="0">
              <a:latin typeface="Gill Sans MT" panose="020B0502020104020203" pitchFamily="34" charset="77"/>
            </a:endParaRP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EE535B38-AFF5-564C-9779-92A0029A0B26}"/>
              </a:ext>
            </a:extLst>
          </p:cNvPr>
          <p:cNvGraphicFramePr>
            <a:graphicFrameLocks/>
          </p:cNvGraphicFramePr>
          <p:nvPr>
            <p:extLst>
              <p:ext uri="{D42A27DB-BD31-4B8C-83A1-F6EECF244321}">
                <p14:modId xmlns:p14="http://schemas.microsoft.com/office/powerpoint/2010/main" val="1596868047"/>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805912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69</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Generally, I feel like a full and equal citizen in this country with all the rights and protections that other people have.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49EA24FA-CE31-9D4E-9C64-CFCFFB770537}"/>
              </a:ext>
            </a:extLst>
          </p:cNvPr>
          <p:cNvGraphicFramePr>
            <a:graphicFrameLocks/>
          </p:cNvGraphicFramePr>
          <p:nvPr>
            <p:extLst>
              <p:ext uri="{D42A27DB-BD31-4B8C-83A1-F6EECF244321}">
                <p14:modId xmlns:p14="http://schemas.microsoft.com/office/powerpoint/2010/main" val="2861412099"/>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9556709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70</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Irish, Italian, Jewish, and many other minorities overcame prejudice and worked their way up. Blacks should do the same without any special favors.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1E8F39DE-EB94-3947-9C6A-49C982C144CD}"/>
              </a:ext>
            </a:extLst>
          </p:cNvPr>
          <p:cNvGraphicFramePr>
            <a:graphicFrameLocks/>
          </p:cNvGraphicFramePr>
          <p:nvPr>
            <p:extLst>
              <p:ext uri="{D42A27DB-BD31-4B8C-83A1-F6EECF244321}">
                <p14:modId xmlns:p14="http://schemas.microsoft.com/office/powerpoint/2010/main" val="3296596171"/>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6772507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71</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Generations of slavery and discrimination have created conditions that make it difficult for Blacks to work their way out of the lower class.</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E60769A7-BACD-E14B-9E8B-0DAF950C977C}"/>
              </a:ext>
            </a:extLst>
          </p:cNvPr>
          <p:cNvGraphicFramePr>
            <a:graphicFrameLocks/>
          </p:cNvGraphicFramePr>
          <p:nvPr>
            <p:extLst>
              <p:ext uri="{D42A27DB-BD31-4B8C-83A1-F6EECF244321}">
                <p14:modId xmlns:p14="http://schemas.microsoft.com/office/powerpoint/2010/main" val="154445185"/>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3119647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72</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Through no fault of their own, whites are economically losing ground today compared to other racial and ethnic groups.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80919708-341A-614B-9948-20113B2CCF05}"/>
              </a:ext>
            </a:extLst>
          </p:cNvPr>
          <p:cNvGraphicFramePr>
            <a:graphicFrameLocks/>
          </p:cNvGraphicFramePr>
          <p:nvPr>
            <p:extLst>
              <p:ext uri="{D42A27DB-BD31-4B8C-83A1-F6EECF244321}">
                <p14:modId xmlns:p14="http://schemas.microsoft.com/office/powerpoint/2010/main" val="3548681023"/>
              </p:ext>
            </p:extLst>
          </p:nvPr>
        </p:nvGraphicFramePr>
        <p:xfrm>
          <a:off x="838200" y="1559651"/>
          <a:ext cx="10515600" cy="516182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64412963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73</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Autofit/>
          </a:bodyPr>
          <a:lstStyle/>
          <a:p>
            <a:r>
              <a:rPr lang="en-US" sz="3200" dirty="0">
                <a:latin typeface="Gill Sans MT" panose="020B0502020104020203" pitchFamily="34" charset="77"/>
              </a:rPr>
              <a:t>Discrimination against whites has become as big a problem as discrimination against blacks and other minorities. </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6" name="Chart 5">
            <a:extLst>
              <a:ext uri="{FF2B5EF4-FFF2-40B4-BE49-F238E27FC236}">
                <a16:creationId xmlns:a16="http://schemas.microsoft.com/office/drawing/2014/main" id="{D1C0C276-F449-F84B-ABEF-CE68566007FD}"/>
              </a:ext>
            </a:extLst>
          </p:cNvPr>
          <p:cNvGraphicFramePr>
            <a:graphicFrameLocks/>
          </p:cNvGraphicFramePr>
          <p:nvPr>
            <p:extLst>
              <p:ext uri="{D42A27DB-BD31-4B8C-83A1-F6EECF244321}">
                <p14:modId xmlns:p14="http://schemas.microsoft.com/office/powerpoint/2010/main" val="741715642"/>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827211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74</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fontScale="90000"/>
          </a:bodyPr>
          <a:lstStyle/>
          <a:p>
            <a:r>
              <a:rPr lang="en-US" sz="3600" dirty="0">
                <a:latin typeface="Gill Sans MT" panose="020B0502020104020203" pitchFamily="34" charset="77"/>
              </a:rPr>
              <a:t>Overall, do you approve, disapprove, or neither approve nor disapprove of the way Donald Trump is handling his job as president?</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graphicFrame>
        <p:nvGraphicFramePr>
          <p:cNvPr id="7" name="Chart 6">
            <a:extLst>
              <a:ext uri="{FF2B5EF4-FFF2-40B4-BE49-F238E27FC236}">
                <a16:creationId xmlns:a16="http://schemas.microsoft.com/office/drawing/2014/main" id="{2EFCD913-597C-9049-89EE-123792D57E01}"/>
              </a:ext>
            </a:extLst>
          </p:cNvPr>
          <p:cNvGraphicFramePr>
            <a:graphicFrameLocks/>
          </p:cNvGraphicFramePr>
          <p:nvPr>
            <p:extLst>
              <p:ext uri="{D42A27DB-BD31-4B8C-83A1-F6EECF244321}">
                <p14:modId xmlns:p14="http://schemas.microsoft.com/office/powerpoint/2010/main" val="312339624"/>
              </p:ext>
            </p:extLst>
          </p:nvPr>
        </p:nvGraphicFramePr>
        <p:xfrm>
          <a:off x="838200" y="1513931"/>
          <a:ext cx="10515600" cy="5207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7220178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75</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Survey Methodology (1 of 3)</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3" name="Rectangle 2">
            <a:extLst>
              <a:ext uri="{FF2B5EF4-FFF2-40B4-BE49-F238E27FC236}">
                <a16:creationId xmlns:a16="http://schemas.microsoft.com/office/drawing/2014/main" id="{D86AC2D6-2DAE-8641-A72F-BE72D71F99F6}"/>
              </a:ext>
            </a:extLst>
          </p:cNvPr>
          <p:cNvSpPr/>
          <p:nvPr/>
        </p:nvSpPr>
        <p:spPr>
          <a:xfrm>
            <a:off x="909852" y="1631898"/>
            <a:ext cx="10515600" cy="4401205"/>
          </a:xfrm>
          <a:prstGeom prst="rect">
            <a:avLst/>
          </a:prstGeom>
        </p:spPr>
        <p:txBody>
          <a:bodyPr wrap="square">
            <a:spAutoFit/>
          </a:bodyPr>
          <a:lstStyle/>
          <a:p>
            <a:r>
              <a:rPr lang="en-US" sz="1400" dirty="0">
                <a:latin typeface="Palatino Linotype" panose="02040502050505030304" pitchFamily="18" charset="0"/>
                <a:ea typeface="Calibri" panose="020F0502020204030204" pitchFamily="34" charset="0"/>
                <a:cs typeface="Calibri" panose="020F0502020204030204" pitchFamily="34" charset="0"/>
              </a:rPr>
              <a:t>The GenForward April survey is a project of Professor Cathy J. Cohen at the University of Chicago. Interviews were conducted with a representative sample from GenForward</a:t>
            </a:r>
            <a:r>
              <a:rPr lang="en-US" sz="1400" baseline="30000" dirty="0">
                <a:latin typeface="Palatino Linotype" panose="02040502050505030304" pitchFamily="18" charset="0"/>
                <a:ea typeface="Calibri" panose="020F0502020204030204" pitchFamily="34" charset="0"/>
                <a:cs typeface="Calibri" panose="020F0502020204030204" pitchFamily="34" charset="0"/>
              </a:rPr>
              <a:t>SM</a:t>
            </a:r>
            <a:r>
              <a:rPr lang="en-US" sz="1400" dirty="0">
                <a:latin typeface="Palatino Linotype" panose="02040502050505030304" pitchFamily="18" charset="0"/>
                <a:ea typeface="Calibri" panose="020F0502020204030204" pitchFamily="34" charset="0"/>
                <a:cs typeface="Calibri" panose="020F0502020204030204" pitchFamily="34" charset="0"/>
              </a:rPr>
              <a:t>, a nationally representative survey panel of adults ages 18-36 recruited and administered by NORC at the University of Chicago.</a:t>
            </a:r>
            <a:endParaRPr lang="en-US" sz="1400" dirty="0">
              <a:latin typeface="Palatino Linotype" panose="02040502050505030304" pitchFamily="18" charset="0"/>
              <a:ea typeface="Calibri" panose="020F0502020204030204" pitchFamily="34" charset="0"/>
              <a:cs typeface="Times New Roman" panose="02020603050405020304" pitchFamily="18" charset="0"/>
            </a:endParaRPr>
          </a:p>
          <a:p>
            <a:r>
              <a:rPr lang="en-US" sz="1400" dirty="0">
                <a:latin typeface="Palatino Linotype" panose="02040502050505030304" pitchFamily="18" charset="0"/>
                <a:ea typeface="Calibri" panose="020F0502020204030204" pitchFamily="34" charset="0"/>
                <a:cs typeface="Calibri" panose="020F0502020204030204" pitchFamily="34" charset="0"/>
              </a:rPr>
              <a:t> </a:t>
            </a:r>
            <a:endParaRPr lang="en-US" sz="1400" dirty="0">
              <a:latin typeface="Palatino Linotype" panose="02040502050505030304" pitchFamily="18" charset="0"/>
              <a:ea typeface="Calibri" panose="020F0502020204030204" pitchFamily="34" charset="0"/>
              <a:cs typeface="Times New Roman" panose="02020603050405020304" pitchFamily="18" charset="0"/>
            </a:endParaRPr>
          </a:p>
          <a:p>
            <a:r>
              <a:rPr lang="en-US" sz="1400" dirty="0">
                <a:latin typeface="Palatino Linotype" panose="02040502050505030304" pitchFamily="18" charset="0"/>
                <a:ea typeface="Calibri" panose="020F0502020204030204" pitchFamily="34" charset="0"/>
                <a:cs typeface="Calibri" panose="020F0502020204030204" pitchFamily="34" charset="0"/>
              </a:rPr>
              <a:t>A total of 3,217 interviews were conducted between April 3</a:t>
            </a:r>
            <a:r>
              <a:rPr lang="en-US" sz="1400" baseline="30000" dirty="0">
                <a:latin typeface="Palatino Linotype" panose="02040502050505030304" pitchFamily="18" charset="0"/>
                <a:ea typeface="Calibri" panose="020F0502020204030204" pitchFamily="34" charset="0"/>
                <a:cs typeface="Calibri" panose="020F0502020204030204" pitchFamily="34" charset="0"/>
              </a:rPr>
              <a:t>rd</a:t>
            </a:r>
            <a:r>
              <a:rPr lang="en-US" sz="1400" dirty="0">
                <a:latin typeface="Palatino Linotype" panose="02040502050505030304" pitchFamily="18" charset="0"/>
                <a:ea typeface="Calibri" panose="020F0502020204030204" pitchFamily="34" charset="0"/>
                <a:cs typeface="Calibri" panose="020F0502020204030204" pitchFamily="34" charset="0"/>
              </a:rPr>
              <a:t> and April 16</a:t>
            </a:r>
            <a:r>
              <a:rPr lang="en-US" sz="1400" baseline="30000" dirty="0">
                <a:latin typeface="Palatino Linotype" panose="02040502050505030304" pitchFamily="18" charset="0"/>
                <a:ea typeface="Calibri" panose="020F0502020204030204" pitchFamily="34" charset="0"/>
                <a:cs typeface="Calibri" panose="020F0502020204030204" pitchFamily="34" charset="0"/>
              </a:rPr>
              <a:t>th</a:t>
            </a:r>
            <a:r>
              <a:rPr lang="en-US" sz="1400" dirty="0">
                <a:latin typeface="Palatino Linotype" panose="02040502050505030304" pitchFamily="18" charset="0"/>
                <a:ea typeface="Calibri" panose="020F0502020204030204" pitchFamily="34" charset="0"/>
                <a:cs typeface="Calibri" panose="020F0502020204030204" pitchFamily="34" charset="0"/>
              </a:rPr>
              <a:t>, 2020 with adults ages 18-36, including completed interviews with 849 African American young adults, 515 Asian American young adults, 819 Latinx young adults, 1012 white young adults, and 22 young adults with other racial and ethnic backgrounds. The survey was offered in English and Spanish and via telephone and web modes.  </a:t>
            </a:r>
            <a:endParaRPr lang="en-US" sz="1400" dirty="0">
              <a:latin typeface="Palatino Linotype" panose="02040502050505030304" pitchFamily="18" charset="0"/>
              <a:ea typeface="Calibri" panose="020F0502020204030204" pitchFamily="34" charset="0"/>
              <a:cs typeface="Times New Roman" panose="02020603050405020304" pitchFamily="18" charset="0"/>
            </a:endParaRPr>
          </a:p>
          <a:p>
            <a:r>
              <a:rPr lang="en-US" sz="1400" dirty="0">
                <a:latin typeface="Palatino Linotype" panose="02040502050505030304" pitchFamily="18" charset="0"/>
                <a:ea typeface="Calibri" panose="020F0502020204030204" pitchFamily="34" charset="0"/>
                <a:cs typeface="Calibri" panose="020F0502020204030204" pitchFamily="34" charset="0"/>
              </a:rPr>
              <a:t> </a:t>
            </a:r>
            <a:endParaRPr lang="en-US" sz="1400" dirty="0">
              <a:latin typeface="Palatino Linotype" panose="02040502050505030304" pitchFamily="18" charset="0"/>
              <a:ea typeface="Calibri" panose="020F0502020204030204" pitchFamily="34" charset="0"/>
              <a:cs typeface="Times New Roman" panose="02020603050405020304" pitchFamily="18" charset="0"/>
            </a:endParaRPr>
          </a:p>
          <a:p>
            <a:r>
              <a:rPr lang="en-US" sz="1400" dirty="0">
                <a:latin typeface="Palatino Linotype" panose="02040502050505030304" pitchFamily="18" charset="0"/>
                <a:ea typeface="Calibri" panose="020F0502020204030204" pitchFamily="34" charset="0"/>
                <a:cs typeface="Calibri" panose="020F0502020204030204" pitchFamily="34" charset="0"/>
              </a:rPr>
              <a:t>The GenForward survey was built from two sample sources:</a:t>
            </a:r>
            <a:endParaRPr lang="en-US" sz="1400" dirty="0">
              <a:latin typeface="Palatino Linotype" panose="02040502050505030304" pitchFamily="18" charset="0"/>
              <a:ea typeface="Calibri" panose="020F0502020204030204" pitchFamily="34" charset="0"/>
              <a:cs typeface="Times New Roman" panose="02020603050405020304" pitchFamily="18" charset="0"/>
            </a:endParaRPr>
          </a:p>
          <a:p>
            <a:r>
              <a:rPr lang="en-US" sz="1400" dirty="0">
                <a:latin typeface="Palatino Linotype" panose="02040502050505030304" pitchFamily="18" charset="0"/>
                <a:ea typeface="Calibri" panose="020F0502020204030204" pitchFamily="34" charset="0"/>
                <a:cs typeface="Calibri" panose="020F0502020204030204" pitchFamily="34" charset="0"/>
              </a:rPr>
              <a:t> </a:t>
            </a:r>
            <a:endParaRPr lang="en-US" sz="1400" dirty="0">
              <a:latin typeface="Palatino Linotype" panose="02040502050505030304" pitchFamily="18" charset="0"/>
              <a:ea typeface="Calibri" panose="020F0502020204030204" pitchFamily="34" charset="0"/>
              <a:cs typeface="Times New Roman" panose="02020603050405020304" pitchFamily="18" charset="0"/>
            </a:endParaRPr>
          </a:p>
          <a:p>
            <a:pPr lvl="0"/>
            <a:r>
              <a:rPr lang="en-US" sz="1400" dirty="0">
                <a:latin typeface="Palatino Linotype" panose="02040502050505030304" pitchFamily="18" charset="0"/>
                <a:cs typeface="Calibri" panose="020F0502020204030204" pitchFamily="34" charset="0"/>
              </a:rPr>
              <a:t>Fifty-one percent of the completed interviews are sourced from NORC’s AmeriSpeak® Panel and from the Black Youth Project (BYP) panel of young adults recruited by NORC. AmeriSpeak is a probability-based panel that also uses address-based sample but sourced from the NORC National Frame with enhanced sample coverage. During the initial recruitment phase of the AmeriSpeak panel, randomly selected U.S. households were sampled with a known, non-zero probability of selection and then contacted by U.S. mail, email, telephone, and field interviewers (face-to-face). The BYP sample is from a probability-based household panel that uses an address-based sample from a registered voter database of the entire U.S.  Households were selected using stratified random sampling to support over-sampling of households with African Americans, Latinxs, and Asian Americans ages 18-36. NORC contacted sampled households by U.S. mail and by telephone, inviting them to register and participate in public opinion surveys twice a month.</a:t>
            </a:r>
            <a:endParaRPr lang="en-US" sz="1400" dirty="0">
              <a:effectLst/>
              <a:latin typeface="Palatino Linotype" panose="02040502050505030304" pitchFamily="18" charset="0"/>
            </a:endParaRPr>
          </a:p>
        </p:txBody>
      </p:sp>
    </p:spTree>
    <p:extLst>
      <p:ext uri="{BB962C8B-B14F-4D97-AF65-F5344CB8AC3E}">
        <p14:creationId xmlns:p14="http://schemas.microsoft.com/office/powerpoint/2010/main" val="58845981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76</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Survey Methodology (2 of 3)</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3" name="Rectangle 2">
            <a:extLst>
              <a:ext uri="{FF2B5EF4-FFF2-40B4-BE49-F238E27FC236}">
                <a16:creationId xmlns:a16="http://schemas.microsoft.com/office/drawing/2014/main" id="{D86AC2D6-2DAE-8641-A72F-BE72D71F99F6}"/>
              </a:ext>
            </a:extLst>
          </p:cNvPr>
          <p:cNvSpPr/>
          <p:nvPr/>
        </p:nvSpPr>
        <p:spPr>
          <a:xfrm>
            <a:off x="909852" y="1631898"/>
            <a:ext cx="10515600" cy="5047536"/>
          </a:xfrm>
          <a:prstGeom prst="rect">
            <a:avLst/>
          </a:prstGeom>
        </p:spPr>
        <p:txBody>
          <a:bodyPr wrap="square">
            <a:spAutoFit/>
          </a:bodyPr>
          <a:lstStyle/>
          <a:p>
            <a:pPr lvl="0"/>
            <a:r>
              <a:rPr lang="en-US" sz="1400" dirty="0">
                <a:latin typeface="Palatino Linotype" panose="02040502050505030304" pitchFamily="18" charset="0"/>
              </a:rPr>
              <a:t>The AmeriSpeak panel sample was supplemented with respondents from the Dynata nonprobability online opt-in panel. Forty-nine percent of the completed interviews are sourced from the Dynata panel. To help to reduce potential bias in the nonprobability sample, Dynata attempted to balance the nonprobability respondent sample by age, race and ethnicity, gender, and partisanship. In order to incorporate the nonprobability sample, NORC used TrueNorth calibration services, an innovative hybrid calibration approach developed at NORC based on small area estimation methods in order to explicitly account for potential bias associated with the nonprobability sample. The purpose of TrueNorth calibration is to adjust the weights for the nonprobability sample so as to bring weighted distributions of the nonprobability sample in line with the population distribution for characteristics correlated with the survey variables. Such calibration adjustments help to reduce potential bias, yielding more accurate population estimates.</a:t>
            </a:r>
          </a:p>
          <a:p>
            <a:r>
              <a:rPr lang="en-US" sz="1400" dirty="0">
                <a:latin typeface="Palatino Linotype" panose="02040502050505030304" pitchFamily="18" charset="0"/>
              </a:rPr>
              <a:t> </a:t>
            </a:r>
          </a:p>
          <a:p>
            <a:r>
              <a:rPr lang="en-US" sz="1400" dirty="0">
                <a:latin typeface="Palatino Linotype" panose="02040502050505030304" pitchFamily="18" charset="0"/>
              </a:rPr>
              <a:t>Panelists on both the BYP and AmeriSpeak panels are invited to register for the panel via the web or by telephone to participate in public opinion surveys.</a:t>
            </a:r>
          </a:p>
          <a:p>
            <a:r>
              <a:rPr lang="en-US" sz="1400" dirty="0">
                <a:latin typeface="Palatino Linotype" panose="02040502050505030304" pitchFamily="18" charset="0"/>
              </a:rPr>
              <a:t> </a:t>
            </a:r>
          </a:p>
          <a:p>
            <a:r>
              <a:rPr lang="en-US" sz="1400" dirty="0">
                <a:latin typeface="Palatino Linotype" panose="02040502050505030304" pitchFamily="18" charset="0"/>
              </a:rPr>
              <a:t>Of the 3,217 completed interviews in the GenForward July survey, 94 percent were completed by web and 6 percent by telephone. The survey completion rate is 18.5 percent. The weighted AAPOR RR3 panel recruitment rate is 15.9 percent and the weighted household panel retention rate is 85.2 percent, for a cumulative AAPOR Response Rate 3 of 2.5 percent. The overall margin of sampling error is +/- 2.39 percentage points at the 95 percent confidence level, including the design effect. Among subgroups, the margin of sampling error at the 95 percent confidence level is +/- 4.20 percentage points for African Americans, +/- 5.30 percentage points for Asian Americans, +/- 4.91 percentage points for Latinxs, and +/- 3.62 percentage points for whites. The margin of sampling error at the 95 percent confidence level is +/- 3.06 percentage points for Democrats, +/- 4.66 percentage points for Republicans, +/- 5.58 percentage points for Independents.</a:t>
            </a:r>
          </a:p>
          <a:p>
            <a:r>
              <a:rPr lang="en-US" sz="1400" dirty="0">
                <a:latin typeface="Palatino Linotype" panose="02040502050505030304" pitchFamily="18" charset="0"/>
              </a:rPr>
              <a:t> </a:t>
            </a:r>
          </a:p>
          <a:p>
            <a:r>
              <a:rPr lang="en-US" sz="1400" dirty="0">
                <a:latin typeface="Palatino Linotype" panose="02040502050505030304" pitchFamily="18" charset="0"/>
              </a:rPr>
              <a:t>To encourage cooperation, respondents were offered incentives for completing the survey that ranged from the cash-equivalent of $3 to the cash-equivalent of $10.</a:t>
            </a:r>
          </a:p>
        </p:txBody>
      </p:sp>
    </p:spTree>
    <p:extLst>
      <p:ext uri="{BB962C8B-B14F-4D97-AF65-F5344CB8AC3E}">
        <p14:creationId xmlns:p14="http://schemas.microsoft.com/office/powerpoint/2010/main" val="68469989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lstStyle/>
          <a:p>
            <a:fld id="{889643EC-45FC-224E-9FC2-0AFD81315342}" type="slidenum">
              <a:rPr lang="en-US" sz="1600" smtClean="0">
                <a:latin typeface="Gill Sans MT" charset="0"/>
                <a:ea typeface="Gill Sans MT" charset="0"/>
                <a:cs typeface="Gill Sans MT" charset="0"/>
              </a:rPr>
              <a:t>77</a:t>
            </a:fld>
            <a:endParaRPr lang="en-US" sz="1600" dirty="0">
              <a:latin typeface="Gill Sans MT" charset="0"/>
              <a:ea typeface="Gill Sans MT" charset="0"/>
              <a:cs typeface="Gill Sans MT" charset="0"/>
            </a:endParaRPr>
          </a:p>
        </p:txBody>
      </p:sp>
      <p:sp>
        <p:nvSpPr>
          <p:cNvPr id="2" name="Title 1"/>
          <p:cNvSpPr>
            <a:spLocks noGrp="1"/>
          </p:cNvSpPr>
          <p:nvPr>
            <p:ph type="title" idx="4294967295"/>
          </p:nvPr>
        </p:nvSpPr>
        <p:spPr>
          <a:xfrm>
            <a:off x="2016690" y="133698"/>
            <a:ext cx="10175310" cy="1325563"/>
          </a:xfrm>
        </p:spPr>
        <p:txBody>
          <a:bodyPr>
            <a:normAutofit/>
          </a:bodyPr>
          <a:lstStyle/>
          <a:p>
            <a:r>
              <a:rPr lang="en-US" sz="3200" b="1" dirty="0">
                <a:latin typeface="Gill Sans MT" panose="020B0502020104020203" pitchFamily="34" charset="77"/>
              </a:rPr>
              <a:t>Survey Methodology (3 of 3)</a:t>
            </a:r>
          </a:p>
        </p:txBody>
      </p:sp>
      <p:sp>
        <p:nvSpPr>
          <p:cNvPr id="8" name="Rectangle 7"/>
          <p:cNvSpPr/>
          <p:nvPr/>
        </p:nvSpPr>
        <p:spPr>
          <a:xfrm flipV="1">
            <a:off x="578734" y="1430265"/>
            <a:ext cx="11177837" cy="45719"/>
          </a:xfrm>
          <a:prstGeom prst="rect">
            <a:avLst/>
          </a:prstGeom>
          <a:solidFill>
            <a:srgbClr val="F89D00"/>
          </a:solidFill>
          <a:ln>
            <a:solidFill>
              <a:srgbClr val="F89D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89257"/>
            <a:ext cx="1088025" cy="903061"/>
          </a:xfrm>
          <a:prstGeom prst="rect">
            <a:avLst/>
          </a:prstGeom>
        </p:spPr>
      </p:pic>
      <p:sp>
        <p:nvSpPr>
          <p:cNvPr id="3" name="Rectangle 2">
            <a:extLst>
              <a:ext uri="{FF2B5EF4-FFF2-40B4-BE49-F238E27FC236}">
                <a16:creationId xmlns:a16="http://schemas.microsoft.com/office/drawing/2014/main" id="{D86AC2D6-2DAE-8641-A72F-BE72D71F99F6}"/>
              </a:ext>
            </a:extLst>
          </p:cNvPr>
          <p:cNvSpPr/>
          <p:nvPr/>
        </p:nvSpPr>
        <p:spPr>
          <a:xfrm>
            <a:off x="909852" y="1631898"/>
            <a:ext cx="10515600" cy="2246769"/>
          </a:xfrm>
          <a:prstGeom prst="rect">
            <a:avLst/>
          </a:prstGeom>
        </p:spPr>
        <p:txBody>
          <a:bodyPr wrap="square">
            <a:spAutoFit/>
          </a:bodyPr>
          <a:lstStyle/>
          <a:p>
            <a:r>
              <a:rPr lang="en-US" sz="1400" dirty="0">
                <a:latin typeface="Palatino Linotype" panose="02040502050505030304" pitchFamily="18" charset="0"/>
              </a:rPr>
              <a:t>The interviews from the two probability-based sample sources were combined for statistical weighting and analysis. The combined panel samples provide sample coverage of approximately 97% of the U.S. household population. Those excluded from the sample include people with P.O. Box only addresses, some addresses not listed in the USPS Delivery Sequence File, and some newly constructed dwellings. The statistical weights incorporate the appropriate probability of selection for the BYP and AmeriSpeak samples, nonresponse adjustments, and also, raking ratio adjustments to population benchmarks for 18-64-year-old adults. A poststratification process is used to adjust for any survey nonresponse as well as any non-coverage or under- and over-sampling resulting from the study-specific sample design. The poststratification process was done separately for each racial/ethnic group and involved the following variables: age, gender, education, and census region. The weighted data, which reflect the U.S. population of adults ages 18-36, and the 18-36-year-old populations for African Americans, Latinxs, Asian Americans, and non-Latinx whites, were used for all analyses.  </a:t>
            </a:r>
          </a:p>
        </p:txBody>
      </p:sp>
    </p:spTree>
    <p:extLst>
      <p:ext uri="{BB962C8B-B14F-4D97-AF65-F5344CB8AC3E}">
        <p14:creationId xmlns:p14="http://schemas.microsoft.com/office/powerpoint/2010/main" val="175824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DB54B5F0-98A1-5A46-A3CD-7E2CF01DF002}" vid="{FACB0350-DAE4-1A4C-AE8E-F481FD39D3E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Presentation1</Template>
  <TotalTime>13101</TotalTime>
  <Words>6194</Words>
  <Application>Microsoft Macintosh PowerPoint</Application>
  <PresentationFormat>Widescreen</PresentationFormat>
  <Paragraphs>480</Paragraphs>
  <Slides>77</Slides>
  <Notes>76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77</vt:i4>
      </vt:variant>
    </vt:vector>
  </HeadingPairs>
  <TitlesOfParts>
    <vt:vector size="85" baseType="lpstr">
      <vt:lpstr>Arial</vt:lpstr>
      <vt:lpstr>Calibri</vt:lpstr>
      <vt:lpstr>Calibri Light</vt:lpstr>
      <vt:lpstr>Gill Sans MT</vt:lpstr>
      <vt:lpstr>Palatino</vt:lpstr>
      <vt:lpstr>Palatino Linotype</vt:lpstr>
      <vt:lpstr>Tahoma</vt:lpstr>
      <vt:lpstr>Office Theme</vt:lpstr>
      <vt:lpstr>Coronavirus Pandemic by Race and Ethnicity</vt:lpstr>
      <vt:lpstr>Survey Overview</vt:lpstr>
      <vt:lpstr>Findings about Politics</vt:lpstr>
      <vt:lpstr>Findings about Politics</vt:lpstr>
      <vt:lpstr>Findings about the Coronavirus Pandemic</vt:lpstr>
      <vt:lpstr>Findings about the Coronavirus Pandemic</vt:lpstr>
      <vt:lpstr>Findings about the Coronavirus Pandemic</vt:lpstr>
      <vt:lpstr>Findings about the Coronavirus Pandemic</vt:lpstr>
      <vt:lpstr>Findings about the Coronavirus Pandemic</vt:lpstr>
      <vt:lpstr>Findings about the Coronavirus Pandemic</vt:lpstr>
      <vt:lpstr>Findings about the Coronavirus Pandemic</vt:lpstr>
      <vt:lpstr>Findings about the Coronavirus Pandemic</vt:lpstr>
      <vt:lpstr>Findings about the Coronavirus Pandemic</vt:lpstr>
      <vt:lpstr>Findings about the Coronavirus Pandemic</vt:lpstr>
      <vt:lpstr>Overall, do you approve, disapprove, or neither approve nor disapprove of the way Congress is handling its job? </vt:lpstr>
      <vt:lpstr>For both parties, please select if you have a favorable or unfavorable impression of that party.  If you don’t know enough about the party to have an opinion, you can say that too.</vt:lpstr>
      <vt:lpstr>What do you think is the most important problem facing this country today? Please select which one of these is the most important. (Top 3 Choices) (“The coronavirus pandemic” as first response option)</vt:lpstr>
      <vt:lpstr>What do you think is the most important problem facing this country today? Please select which one of these is the most important. (Top 3 Choices) (“The coronavirus pandemic” as randomized response option)</vt:lpstr>
      <vt:lpstr>Which of the following statements comes closer to your view? </vt:lpstr>
      <vt:lpstr>How would you describe the nation’s economy these days?</vt:lpstr>
      <vt:lpstr>Do you believe the United States is currently in or headed to an economic recession, depression, or not?</vt:lpstr>
      <vt:lpstr>Generally speaking, how optimistic are you about your personal future—think about things like finding and keeping a good job, paying off your student loan debt, and being able to afford the lifestyle you want?</vt:lpstr>
      <vt:lpstr>How worried are you about being able to pay an unexpected bill of $1,000 right away?</vt:lpstr>
      <vt:lpstr>How worried are you about being able to pay your rent or mortgage?</vt:lpstr>
      <vt:lpstr>How worried are you about keeping your current job or finding a good job in the future?</vt:lpstr>
      <vt:lpstr>Former Vice President Joe Biden and Vermont Senator Bernie Sanders are running in the Democratic primaries to be the party’s presidential nominee. If the primary or caucus in your state was happening today, who would you vote for?</vt:lpstr>
      <vt:lpstr>As of now, do you think Donald Trump will win re-election in 2020, or do you think he will lose?</vt:lpstr>
      <vt:lpstr>Now thinking about the general election, if the 2020 presidential election were being held today, and the candidates were Donald Trump, the Republican, and Joe Biden, the Democrat, for whom would you vote?</vt:lpstr>
      <vt:lpstr>Now thinking about the general election, if the 2020 presidential election were being held today, and the candidates were Donald Trump, the Republican, and Bernie Sanders, the Democrat, for whom would you vote?</vt:lpstr>
      <vt:lpstr>How well do you think…is doing in responding to the coronavirus pandemic in your community?...Excellent or good</vt:lpstr>
      <vt:lpstr>Do you trust the information you head about coronavirus from…A great deal or a good amount</vt:lpstr>
      <vt:lpstr>Do you agree or disagree that as a society we trust too much in science?</vt:lpstr>
      <vt:lpstr>Which of the following statements is closest to your opinion, even if none is exactly right?</vt:lpstr>
      <vt:lpstr>Thinking about the coronavirus pandemic, how in general do you think the news media has responded?</vt:lpstr>
      <vt:lpstr>How closely have you been following news about the coronavirus pandemic, known as COVID-19?</vt:lpstr>
      <vt:lpstr>What source do you rely on most for information about the coronavirus pandemic? (Top Choices)</vt:lpstr>
      <vt:lpstr>Have you or someone you know…tested positive for the coronavirus or been hospitalized because of the coronavirus?</vt:lpstr>
      <vt:lpstr>[You / Your family] getting seriously sick due to the coronavirus? Concerned or very concerned</vt:lpstr>
      <vt:lpstr>Spreading the coronavirus to [family and friends / other people]? Worried or very worried</vt:lpstr>
      <vt:lpstr>Hospitals and medical centers in your area will not be able to handle the medical needs of people who are seriously ill during the coronavirus pandemic?</vt:lpstr>
      <vt:lpstr>How much of a threat, if any, is the coronavirus pandemic for…Health of US population / Your personal health? A major threat</vt:lpstr>
      <vt:lpstr>How much of a threat, if any, is the coronavirus pandemic for…The US economy / Your personal financial situation? Major threat</vt:lpstr>
      <vt:lpstr>Thinking about some steps that have been announced in some areas to address the coronavirus pandemic, in general which of the following do you think have been and/or are necessary? Please select all that apply. (Top Choices)</vt:lpstr>
      <vt:lpstr>Which do you think is the best strategy for dealing with coronavirus pandemic? </vt:lpstr>
      <vt:lpstr>With people working or staying at home, there is increased dependency on WiFi. Regarding WiFi, which applies to you?</vt:lpstr>
      <vt:lpstr>Something that happened to you or someone in your household because of the coronavirus pandemic? Been laid off or lost a job</vt:lpstr>
      <vt:lpstr>Something that happened to you or someone in your household because of the coronavirus pandemic?  Had to take a cut in pay due to reduced hours or demand for your work.</vt:lpstr>
      <vt:lpstr>Thinking about the pandemic’s impact on your economic situation, which of the following applies to you?</vt:lpstr>
      <vt:lpstr>Thinking about the pandemic’s impact on your own emotions, which of the following applies to you?</vt:lpstr>
      <vt:lpstr>Which word below best describes your feeling in the wake of the COVID-19 pandemic? (Top 3 Choices)</vt:lpstr>
      <vt:lpstr>Reflecting on the impact of this global pandemic and helping others, which one of the following statements is closer to your experience? </vt:lpstr>
      <vt:lpstr>Too many young people have disregarded requirements for social distancing and other such measures and have contributed significantly to the spread of the virus. </vt:lpstr>
      <vt:lpstr>How long do you think it will be before life is back to “normal? </vt:lpstr>
      <vt:lpstr>How concerned are you that COVID-19 will make it more difficult to finish your degree? (If respondent is a student…)</vt:lpstr>
      <vt:lpstr>Do you think the negative effects from coronavirus are more likely to impact poor people, less likely to impact poor people, or impact poor people about the same as everyone else?</vt:lpstr>
      <vt:lpstr>Do you think the negative effects from coronavirus are more likely to impact people of color, less likely to impact people of color, or impact people of color about the same as everyone else?</vt:lpstr>
      <vt:lpstr>Have you recently experienced discrimination because of your race or ethnicity? </vt:lpstr>
      <vt:lpstr>Do you believe that President Trump calling the coronavirus the “Chinese virus” is racist, or not? </vt:lpstr>
      <vt:lpstr>The federal government authorized a bailout to help reduce the negative impact from the coronavirus pandemic for workers and businesses. Who do you think will benefit most from the government bailout? </vt:lpstr>
      <vt:lpstr>The government should have an obligation to take care of people whose jobs are displaced by the coronavirus pandemic [ / even if that meant raising taxes substantially].</vt:lpstr>
      <vt:lpstr>Do you support or oppose a universal basic income benefit of $1,000 each month for each American 18 or older? </vt:lpstr>
      <vt:lpstr> Which of the following approaches to expanding health care coverage to more Americans would you prefer?</vt:lpstr>
      <vt:lpstr>Some states and localities have stopped landlords from evicting tenants during the coronavirus pandemic. Do you…</vt:lpstr>
      <vt:lpstr>Some states and localities have stopped the repayment of student loans during the coronavirus pandemic. Do you… </vt:lpstr>
      <vt:lpstr>Some states and localities have released those incarcerated for non-violent crimes during the coronavirus pandemic. Do you… </vt:lpstr>
      <vt:lpstr>Some states and localities have stopped the cutoff of utilities such as water and electricity during the coronavirus pandemic. Do you… </vt:lpstr>
      <vt:lpstr>Some states and localities have considered having U.S. Immigrations and Customs Enforcement (ICE) release all immigrants in US immigrant detention centers during the coronavirus pandemic. Do you…</vt:lpstr>
      <vt:lpstr>Some states and localities have considered having U.S. Immigrations and Customs Enforcement (ICE) release immigrants at risk for COVID-19 in US immigrant detention centers during the coronavirus pandemic. Do you…</vt:lpstr>
      <vt:lpstr>Generally, I feel like a full and equal citizen in this country with all the rights and protections that other people have. </vt:lpstr>
      <vt:lpstr>Irish, Italian, Jewish, and many other minorities overcame prejudice and worked their way up. Blacks should do the same without any special favors. </vt:lpstr>
      <vt:lpstr>Generations of slavery and discrimination have created conditions that make it difficult for Blacks to work their way out of the lower class.</vt:lpstr>
      <vt:lpstr>Through no fault of their own, whites are economically losing ground today compared to other racial and ethnic groups. </vt:lpstr>
      <vt:lpstr>Discrimination against whites has become as big a problem as discrimination against blacks and other minorities. </vt:lpstr>
      <vt:lpstr>Overall, do you approve, disapprove, or neither approve nor disapprove of the way Donald Trump is handling his job as president?</vt:lpstr>
      <vt:lpstr>Survey Methodology (1 of 3)</vt:lpstr>
      <vt:lpstr>Survey Methodology (2 of 3)</vt:lpstr>
      <vt:lpstr>Survey Methodology (3 of 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GenForward Presentation</dc:title>
  <dc:creator>Vladimir Medenica</dc:creator>
  <cp:lastModifiedBy>Urvi Kumbhat</cp:lastModifiedBy>
  <cp:revision>352</cp:revision>
  <cp:lastPrinted>2018-04-09T14:49:35Z</cp:lastPrinted>
  <dcterms:created xsi:type="dcterms:W3CDTF">2018-04-04T19:56:05Z</dcterms:created>
  <dcterms:modified xsi:type="dcterms:W3CDTF">2020-06-09T19:30:47Z</dcterms:modified>
</cp:coreProperties>
</file>