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59" r:id="rId1"/>
  </p:sldMasterIdLst>
  <p:notesMasterIdLst>
    <p:notesMasterId r:id="rId6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Lst>
  <p:sldSz cx="12192000" cy="6858000"/>
  <p:notesSz cx="6858000" cy="9144000"/>
  <p:embeddedFontLst>
    <p:embeddedFont>
      <p:font typeface="Palatino Linotype" panose="02040502050505030304" pitchFamily="18" charset="0"/>
      <p:regular r:id="rId67"/>
      <p:bold r:id="rId68"/>
      <p:italic r:id="rId69"/>
      <p:boldItalic r:id="rId7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rvi Kumbhat" initials="" lastIdx="9"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D35E295-83BF-4208-964D-C5B9CC8FC093}">
  <a:tblStyle styleId="{5D35E295-83BF-4208-964D-C5B9CC8FC093}"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9525" cap="flat" cmpd="sng">
              <a:solidFill>
                <a:srgbClr val="000000">
                  <a:alpha val="0"/>
                </a:srgbClr>
              </a:solidFill>
              <a:prstDash val="solid"/>
              <a:round/>
              <a:headEnd type="none" w="sm" len="sm"/>
              <a:tailEnd type="none" w="sm" len="sm"/>
            </a:ln>
          </a:top>
          <a:bottom>
            <a:ln w="9525" cap="flat" cmpd="sng">
              <a:solidFill>
                <a:srgbClr val="000000">
                  <a:alpha val="0"/>
                </a:srgbClr>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DBE1218-6085-4CEA-9B22-E4618EF3797B}" styleName="Table_1">
    <a:wholeTbl>
      <a:tcTxStyle b="off" i="off">
        <a:font>
          <a:latin typeface="Calibri"/>
          <a:ea typeface="Calibri"/>
          <a:cs typeface="Calibri"/>
        </a:font>
        <a:schemeClr val="dk1"/>
      </a:tcTxStyle>
      <a:tcStyle>
        <a:tcBdr>
          <a:left>
            <a:ln w="12700" cap="flat" cmpd="sng">
              <a:solidFill>
                <a:schemeClr val="accent2"/>
              </a:solidFill>
              <a:prstDash val="solid"/>
              <a:round/>
              <a:headEnd type="none" w="sm" len="sm"/>
              <a:tailEnd type="none" w="sm" len="sm"/>
            </a:ln>
          </a:left>
          <a:right>
            <a:ln w="12700" cap="flat" cmpd="sng">
              <a:solidFill>
                <a:schemeClr val="accent2"/>
              </a:solidFill>
              <a:prstDash val="solid"/>
              <a:round/>
              <a:headEnd type="none" w="sm" len="sm"/>
              <a:tailEnd type="none" w="sm" len="sm"/>
            </a:ln>
          </a:right>
          <a:top>
            <a:ln w="12700" cap="flat" cmpd="sng">
              <a:solidFill>
                <a:schemeClr val="accent2"/>
              </a:solidFill>
              <a:prstDash val="solid"/>
              <a:round/>
              <a:headEnd type="none" w="sm" len="sm"/>
              <a:tailEnd type="none" w="sm" len="sm"/>
            </a:ln>
          </a:top>
          <a:bottom>
            <a:ln w="12700" cap="flat" cmpd="sng">
              <a:solidFill>
                <a:schemeClr val="accent2"/>
              </a:solidFill>
              <a:prstDash val="solid"/>
              <a:round/>
              <a:headEnd type="none" w="sm" len="sm"/>
              <a:tailEnd type="none" w="sm" len="sm"/>
            </a:ln>
          </a:bottom>
          <a:insideH>
            <a:ln w="12700" cap="flat" cmpd="sng">
              <a:solidFill>
                <a:schemeClr val="accent2"/>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a:tcStyle>
        <a:tcBdr/>
        <a:fill>
          <a:solidFill>
            <a:srgbClr val="FCECE7"/>
          </a:solidFill>
        </a:fill>
      </a:tcStyle>
    </a:band1H>
    <a:band2H>
      <a:tcTxStyle/>
      <a:tcStyle>
        <a:tcBdr/>
      </a:tcStyle>
    </a:band2H>
    <a:band1V>
      <a:tcTxStyle/>
      <a:tcStyle>
        <a:tcBdr/>
        <a:fill>
          <a:solidFill>
            <a:srgbClr val="FCECE7"/>
          </a:solidFill>
        </a:fill>
      </a:tcStyle>
    </a:band1V>
    <a:band2V>
      <a:tcTxStyle/>
      <a:tcStyle>
        <a:tcBdr/>
      </a:tcStyle>
    </a:band2V>
    <a:lastCol>
      <a:tcTxStyle b="on" i="off"/>
      <a:tcStyle>
        <a:tcBdr/>
      </a:tcStyle>
    </a:lastCol>
    <a:firstCol>
      <a:tcTxStyle b="on" i="off"/>
      <a:tcStyle>
        <a:tcBdr/>
      </a:tcStyle>
    </a:firstCol>
    <a:lastRow>
      <a:tcTxStyle b="on" i="off"/>
      <a:tcStyle>
        <a:tcBdr>
          <a:top>
            <a:ln w="50800" cap="flat" cmpd="sng">
              <a:solidFill>
                <a:schemeClr val="accent2"/>
              </a:solidFill>
              <a:prstDash val="solid"/>
              <a:round/>
              <a:headEnd type="none" w="sm" len="sm"/>
              <a:tailEnd type="none" w="sm" len="sm"/>
            </a:ln>
          </a:top>
        </a:tcBdr>
        <a:fill>
          <a:solidFill>
            <a:schemeClr val="l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fill>
          <a:solidFill>
            <a:schemeClr val="accent2"/>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6"/>
  </p:normalViewPr>
  <p:slideViewPr>
    <p:cSldViewPr snapToGrid="0">
      <p:cViewPr varScale="1">
        <p:scale>
          <a:sx n="109" d="100"/>
          <a:sy n="109" d="100"/>
        </p:scale>
        <p:origin x="680" y="1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3.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1.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 name="Google Shape;10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2" name="Google Shape;11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 name="Google Shape;16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 name="Google Shape;20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6" name="Google Shape;29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6" name="Google Shape;31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6" name="Google Shape;33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6" name="Google Shape;34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7" name="Google Shape;35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7" name="Google Shape;38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7" name="Google Shape;40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7" name="Google Shape;417;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7" name="Google Shape;437;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7" name="Google Shape;44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7" name="Google Shape;45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9" name="Google Shape;46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9" name="Google Shape;479;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9" name="Google Shape;48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9" name="Google Shape;49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9" name="Google Shape;509;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9" name="Google Shape;51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9" name="Google Shape;529;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9" name="Google Shape;539;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9" name="Google Shape;549;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9" name="Google Shape;5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5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9" name="Google Shape;569;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p5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9" name="Google Shape;579;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p5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9" name="Google Shape;589;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9" name="Google Shape;599;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5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9" name="Google Shape;609;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9" name="Google Shape;619;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5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9" name="Google Shape;629;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9" name="Google Shape;63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p5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9" name="Google Shape;649;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p5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9" name="Google Shape;659;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9" name="Google Shape;669;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6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6" name="Google Shape;676;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p6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4" name="Google Shape;684;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p6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2" name="Google Shape;692;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p6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6"/>
        <p:cNvGrpSpPr/>
        <p:nvPr/>
      </p:nvGrpSpPr>
      <p:grpSpPr>
        <a:xfrm>
          <a:off x="0" y="0"/>
          <a:ext cx="0" cy="0"/>
          <a:chOff x="0" y="0"/>
          <a:chExt cx="0" cy="0"/>
        </a:xfrm>
      </p:grpSpPr>
      <p:sp>
        <p:nvSpPr>
          <p:cNvPr id="17" name="Google Shape;17;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 name="Google Shape;19;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2"/>
        <p:cNvGrpSpPr/>
        <p:nvPr/>
      </p:nvGrpSpPr>
      <p:grpSpPr>
        <a:xfrm>
          <a:off x="0" y="0"/>
          <a:ext cx="0" cy="0"/>
          <a:chOff x="0" y="0"/>
          <a:chExt cx="0" cy="0"/>
        </a:xfrm>
      </p:grpSpPr>
      <p:sp>
        <p:nvSpPr>
          <p:cNvPr id="23" name="Google Shape;23;p3"/>
          <p:cNvSpPr txBox="1">
            <a:spLocks noGrp="1"/>
          </p:cNvSpPr>
          <p:nvPr>
            <p:ph type="title"/>
          </p:nvPr>
        </p:nvSpPr>
        <p:spPr>
          <a:xfrm>
            <a:off x="838200" y="-72233"/>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sp>
        <p:nvSpPr>
          <p:cNvPr id="29" name="Google Shape;29;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1" name="Google Shape;31;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5"/>
          <p:cNvSpPr txBox="1">
            <a:spLocks noGrp="1"/>
          </p:cNvSpPr>
          <p:nvPr>
            <p:ph type="title"/>
          </p:nvPr>
        </p:nvSpPr>
        <p:spPr>
          <a:xfrm>
            <a:off x="838200" y="-72233"/>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7"/>
          <p:cNvSpPr txBox="1">
            <a:spLocks noGrp="1"/>
          </p:cNvSpPr>
          <p:nvPr>
            <p:ph type="title"/>
          </p:nvPr>
        </p:nvSpPr>
        <p:spPr>
          <a:xfrm>
            <a:off x="838200" y="-72233"/>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9"/>
        <p:cNvGrpSpPr/>
        <p:nvPr/>
      </p:nvGrpSpPr>
      <p:grpSpPr>
        <a:xfrm>
          <a:off x="0" y="0"/>
          <a:ext cx="0" cy="0"/>
          <a:chOff x="0" y="0"/>
          <a:chExt cx="0" cy="0"/>
        </a:xfrm>
      </p:grpSpPr>
      <p:sp>
        <p:nvSpPr>
          <p:cNvPr id="60" name="Google Shape;60;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2" name="Google Shape;62;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6"/>
        <p:cNvGrpSpPr/>
        <p:nvPr/>
      </p:nvGrpSpPr>
      <p:grpSpPr>
        <a:xfrm>
          <a:off x="0" y="0"/>
          <a:ext cx="0" cy="0"/>
          <a:chOff x="0" y="0"/>
          <a:chExt cx="0" cy="0"/>
        </a:xfrm>
      </p:grpSpPr>
      <p:sp>
        <p:nvSpPr>
          <p:cNvPr id="67" name="Google Shape;67;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9" name="Google Shape;69;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Google Shape;74;p11"/>
          <p:cNvSpPr txBox="1">
            <a:spLocks noGrp="1"/>
          </p:cNvSpPr>
          <p:nvPr>
            <p:ph type="title"/>
          </p:nvPr>
        </p:nvSpPr>
        <p:spPr>
          <a:xfrm>
            <a:off x="838200" y="-72233"/>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Google Shape;80;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72233"/>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slide" Target="slide22.xml"/><Relationship Id="rId4" Type="http://schemas.openxmlformats.org/officeDocument/2006/relationships/slide" Target="slide33.xml"/></Relationships>
</file>

<file path=ppt/slides/_rels/slide4.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slide" Target="slide16.xml"/><Relationship Id="rId4" Type="http://schemas.openxmlformats.org/officeDocument/2006/relationships/slide" Target="slide26.xml"/></Relationships>
</file>

<file path=ppt/slides/_rels/slide5.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slide" Target="slide45.xml"/><Relationship Id="rId5" Type="http://schemas.openxmlformats.org/officeDocument/2006/relationships/slide" Target="slide44.xml"/><Relationship Id="rId4" Type="http://schemas.openxmlformats.org/officeDocument/2006/relationships/slide" Target="slide42.xml"/></Relationships>
</file>

<file path=ppt/slides/_rels/slide6.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slide" Target="slide47.xml"/><Relationship Id="rId5" Type="http://schemas.openxmlformats.org/officeDocument/2006/relationships/slide" Target="slide48.xml"/><Relationship Id="rId4" Type="http://schemas.openxmlformats.org/officeDocument/2006/relationships/slide" Target="slide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3"/>
          <p:cNvPicPr preferRelativeResize="0"/>
          <p:nvPr/>
        </p:nvPicPr>
        <p:blipFill rotWithShape="1">
          <a:blip r:embed="rId3">
            <a:alphaModFix/>
          </a:blip>
          <a:srcRect/>
          <a:stretch/>
        </p:blipFill>
        <p:spPr>
          <a:xfrm>
            <a:off x="6248400" y="170953"/>
            <a:ext cx="5943600" cy="1188720"/>
          </a:xfrm>
          <a:prstGeom prst="rect">
            <a:avLst/>
          </a:prstGeom>
          <a:noFill/>
          <a:ln>
            <a:noFill/>
          </a:ln>
        </p:spPr>
      </p:pic>
      <p:sp>
        <p:nvSpPr>
          <p:cNvPr id="90" name="Google Shape;90;p13"/>
          <p:cNvSpPr/>
          <p:nvPr/>
        </p:nvSpPr>
        <p:spPr>
          <a:xfrm>
            <a:off x="0" y="1815548"/>
            <a:ext cx="12192000" cy="3313043"/>
          </a:xfrm>
          <a:prstGeom prst="rect">
            <a:avLst/>
          </a:prstGeom>
          <a:solidFill>
            <a:srgbClr val="EA8623">
              <a:alpha val="8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a:solidFill>
                  <a:schemeClr val="lt1"/>
                </a:solidFill>
                <a:latin typeface="Palatino Linotype"/>
                <a:ea typeface="Palatino Linotype"/>
                <a:cs typeface="Palatino Linotype"/>
                <a:sym typeface="Palatino Linotype"/>
              </a:rPr>
              <a:t>Politics Towards 2020 Election</a:t>
            </a:r>
            <a:endParaRPr/>
          </a:p>
          <a:p>
            <a:pPr marL="0" marR="0" lvl="0" indent="0" algn="ctr" rtl="0">
              <a:spcBef>
                <a:spcPts val="0"/>
              </a:spcBef>
              <a:spcAft>
                <a:spcPts val="0"/>
              </a:spcAft>
              <a:buNone/>
            </a:pPr>
            <a:r>
              <a:rPr lang="en-US" sz="2800" b="1">
                <a:solidFill>
                  <a:schemeClr val="lt1"/>
                </a:solidFill>
                <a:latin typeface="Palatino Linotype"/>
                <a:ea typeface="Palatino Linotype"/>
                <a:cs typeface="Palatino Linotype"/>
                <a:sym typeface="Palatino Linotype"/>
              </a:rPr>
              <a:t>by Party Identification </a:t>
            </a:r>
            <a:endParaRPr/>
          </a:p>
        </p:txBody>
      </p:sp>
      <p:sp>
        <p:nvSpPr>
          <p:cNvPr id="91" name="Google Shape;91;p13"/>
          <p:cNvSpPr txBox="1"/>
          <p:nvPr/>
        </p:nvSpPr>
        <p:spPr>
          <a:xfrm>
            <a:off x="5114001" y="4312710"/>
            <a:ext cx="1963999" cy="46166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400">
                <a:solidFill>
                  <a:schemeClr val="lt1"/>
                </a:solidFill>
                <a:latin typeface="Palatino Linotype"/>
                <a:ea typeface="Palatino Linotype"/>
                <a:cs typeface="Palatino Linotype"/>
                <a:sym typeface="Palatino Linotype"/>
              </a:rPr>
              <a:t>October 2019</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4"/>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98" name="Google Shape;98;p1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Survey Overview</a:t>
            </a:r>
            <a:endParaRPr/>
          </a:p>
        </p:txBody>
      </p:sp>
      <p:sp>
        <p:nvSpPr>
          <p:cNvPr id="99" name="Google Shape;99;p14"/>
          <p:cNvSpPr txBox="1"/>
          <p:nvPr/>
        </p:nvSpPr>
        <p:spPr>
          <a:xfrm>
            <a:off x="629478" y="1447369"/>
            <a:ext cx="10933044" cy="369331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Palatino"/>
                <a:ea typeface="Palatino"/>
                <a:cs typeface="Palatino"/>
                <a:sym typeface="Palatino"/>
              </a:rPr>
              <a:t>The GenForward Survey, founded by Dr. Cathy Cohen at the University of Chicago, is the first of its kind—a nationally representative survey of over 3,250 young adults ages 18-36 conducted bimonthly that pays special attention to the ways race and ethnicity influence how young adults, both Millennials and Gen-Zers, experience and think about the world.</a:t>
            </a:r>
            <a:endParaRPr sz="1800">
              <a:solidFill>
                <a:schemeClr val="dk1"/>
              </a:solidFill>
              <a:latin typeface="Palatino Linotype"/>
              <a:ea typeface="Palatino Linotype"/>
              <a:cs typeface="Palatino Linotype"/>
              <a:sym typeface="Palatino Linotype"/>
            </a:endParaRPr>
          </a:p>
          <a:p>
            <a:pPr marL="0" marR="0" lvl="0" indent="0" algn="l" rtl="0">
              <a:spcBef>
                <a:spcPts val="0"/>
              </a:spcBef>
              <a:spcAft>
                <a:spcPts val="0"/>
              </a:spcAft>
              <a:buNone/>
            </a:pPr>
            <a:endParaRPr sz="1800">
              <a:solidFill>
                <a:schemeClr val="dk1"/>
              </a:solidFill>
              <a:latin typeface="Palatino Linotype"/>
              <a:ea typeface="Palatino Linotype"/>
              <a:cs typeface="Palatino Linotype"/>
              <a:sym typeface="Palatino Linotype"/>
            </a:endParaRPr>
          </a:p>
          <a:p>
            <a:pPr marL="0" marR="0" lvl="0" indent="0" algn="l" rtl="0">
              <a:spcBef>
                <a:spcPts val="0"/>
              </a:spcBef>
              <a:spcAft>
                <a:spcPts val="0"/>
              </a:spcAft>
              <a:buNone/>
            </a:pPr>
            <a:r>
              <a:rPr lang="en-US" sz="1800">
                <a:solidFill>
                  <a:schemeClr val="dk1"/>
                </a:solidFill>
                <a:latin typeface="Palatino Linotype"/>
                <a:ea typeface="Palatino Linotype"/>
                <a:cs typeface="Palatino Linotype"/>
                <a:sym typeface="Palatino Linotype"/>
              </a:rPr>
              <a:t>Given the importance of race and ethnicity for shaping the diverse perspectives and lived experiences of young people, we believe researchers make a mistake when they present data on young adults in a manner that assumes a monolithic Millennial generation and young adult vote. </a:t>
            </a:r>
            <a:endParaRPr/>
          </a:p>
          <a:p>
            <a:pPr marL="12700" marR="0" lvl="0" indent="0" algn="just" rtl="0">
              <a:spcBef>
                <a:spcPts val="0"/>
              </a:spcBef>
              <a:spcAft>
                <a:spcPts val="0"/>
              </a:spcAft>
              <a:buNone/>
            </a:pPr>
            <a:endParaRPr sz="1800">
              <a:solidFill>
                <a:schemeClr val="dk1"/>
              </a:solidFill>
              <a:latin typeface="Palatino Linotype"/>
              <a:ea typeface="Palatino Linotype"/>
              <a:cs typeface="Palatino Linotype"/>
              <a:sym typeface="Palatino Linotype"/>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In this slide deck, we present an empirical overview of young adults’ views on politics in the United States, with a focus toward the 2020 election. A total of 2,994 interviews were conducted between September 27</a:t>
            </a:r>
            <a:r>
              <a:rPr lang="en-US" sz="1800" baseline="30000">
                <a:solidFill>
                  <a:schemeClr val="dk1"/>
                </a:solidFill>
                <a:latin typeface="Palatino"/>
                <a:ea typeface="Palatino"/>
                <a:cs typeface="Palatino"/>
                <a:sym typeface="Palatino"/>
              </a:rPr>
              <a:t>th</a:t>
            </a:r>
            <a:r>
              <a:rPr lang="en-US" sz="1800">
                <a:solidFill>
                  <a:schemeClr val="dk1"/>
                </a:solidFill>
                <a:latin typeface="Palatino"/>
                <a:ea typeface="Palatino"/>
                <a:cs typeface="Palatino"/>
                <a:sym typeface="Palatino"/>
              </a:rPr>
              <a:t> and October 10</a:t>
            </a:r>
            <a:r>
              <a:rPr lang="en-US" sz="1800" baseline="30000">
                <a:solidFill>
                  <a:schemeClr val="dk1"/>
                </a:solidFill>
                <a:latin typeface="Palatino"/>
                <a:ea typeface="Palatino"/>
                <a:cs typeface="Palatino"/>
                <a:sym typeface="Palatino"/>
              </a:rPr>
              <a:t>th</a:t>
            </a:r>
            <a:r>
              <a:rPr lang="en-US" sz="1800">
                <a:solidFill>
                  <a:schemeClr val="dk1"/>
                </a:solidFill>
                <a:latin typeface="Palatino"/>
                <a:ea typeface="Palatino"/>
                <a:cs typeface="Palatino"/>
                <a:sym typeface="Palatino"/>
              </a:rPr>
              <a:t>, 2019 with adults ages 18-36, including completed interviews with 833 African American, 527 Asian American, 801 Latinx, and 775 white young adults. </a:t>
            </a:r>
            <a:endParaRPr/>
          </a:p>
        </p:txBody>
      </p:sp>
      <p:sp>
        <p:nvSpPr>
          <p:cNvPr id="100" name="Google Shape;10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5"/>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07" name="Google Shape;107;p1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Key Findings</a:t>
            </a:r>
            <a:endParaRPr/>
          </a:p>
        </p:txBody>
      </p:sp>
      <p:sp>
        <p:nvSpPr>
          <p:cNvPr id="108" name="Google Shape;108;p15"/>
          <p:cNvSpPr txBox="1"/>
          <p:nvPr/>
        </p:nvSpPr>
        <p:spPr>
          <a:xfrm>
            <a:off x="489364" y="930000"/>
            <a:ext cx="11213272" cy="5355312"/>
          </a:xfrm>
          <a:prstGeom prst="rect">
            <a:avLst/>
          </a:prstGeom>
          <a:noFill/>
          <a:ln>
            <a:noFill/>
          </a:ln>
        </p:spPr>
        <p:txBody>
          <a:bodyPr spcFirstLastPara="1" wrap="square" lIns="91425" tIns="45700" rIns="91425" bIns="45700" anchor="t" anchorCtr="0">
            <a:noAutofit/>
          </a:bodyPr>
          <a:lstStyle/>
          <a:p>
            <a:pPr marL="285750" lvl="0" indent="-285750">
              <a:buClr>
                <a:schemeClr val="dk1"/>
              </a:buClr>
              <a:buSzPts val="1800"/>
              <a:buFont typeface="Arial"/>
              <a:buChar char="•"/>
            </a:pPr>
            <a:r>
              <a:rPr lang="en-US" sz="1800" b="1" u="sng" dirty="0">
                <a:solidFill>
                  <a:schemeClr val="hlink"/>
                </a:solidFill>
                <a:latin typeface="Palatino"/>
                <a:ea typeface="Palatino"/>
                <a:cs typeface="Palatino"/>
                <a:sym typeface="Palatino"/>
                <a:hlinkClick r:id="rId3" action="ppaction://hlinksldjump"/>
              </a:rPr>
              <a:t>Support of the House of Representatives holding impeachment hearings</a:t>
            </a:r>
            <a:r>
              <a:rPr lang="en-US" sz="1800" u="sng" dirty="0">
                <a:solidFill>
                  <a:schemeClr val="hlink"/>
                </a:solidFill>
                <a:latin typeface="Palatino"/>
                <a:ea typeface="Palatino"/>
                <a:cs typeface="Palatino"/>
                <a:sym typeface="Palatino"/>
                <a:hlinkClick r:id="rId3" action="ppaction://hlinksldjump"/>
              </a:rPr>
              <a:t> </a:t>
            </a:r>
            <a:r>
              <a:rPr lang="en-US" sz="1800" dirty="0">
                <a:solidFill>
                  <a:schemeClr val="dk1"/>
                </a:solidFill>
                <a:latin typeface="Palatino"/>
                <a:ea typeface="Palatino"/>
                <a:cs typeface="Palatino"/>
                <a:sym typeface="Palatino"/>
              </a:rPr>
              <a:t>is strongest among young Democrats with 87% strongly or somewhat supporting A majority of Independents (58%) strongly or somewhat support holding the hearings, and Republicans are less supportive with 33% strongly or somewhat supporting.</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Palatino"/>
                <a:ea typeface="Palatino"/>
                <a:cs typeface="Palatino"/>
                <a:sym typeface="Palatino"/>
              </a:rPr>
              <a:t>Majorities of young adults across parties believe that Donald Trump has definitely or probably </a:t>
            </a:r>
            <a:r>
              <a:rPr lang="en-US" sz="1800" b="1" u="sng" dirty="0">
                <a:solidFill>
                  <a:schemeClr val="hlink"/>
                </a:solidFill>
                <a:latin typeface="Palatino"/>
                <a:ea typeface="Palatino"/>
                <a:cs typeface="Palatino"/>
                <a:sym typeface="Palatino"/>
                <a:hlinkClick r:id="rId4" action="ppaction://hlinksldjump"/>
              </a:rPr>
              <a:t>improperly used his office to attack his political opponents</a:t>
            </a:r>
            <a:r>
              <a:rPr lang="en-US" sz="1800" dirty="0">
                <a:solidFill>
                  <a:schemeClr val="dk1"/>
                </a:solidFill>
                <a:latin typeface="Palatino"/>
                <a:ea typeface="Palatino"/>
                <a:cs typeface="Palatino"/>
                <a:sym typeface="Palatino"/>
              </a:rPr>
              <a:t>—with 93% of Democrats, 76% of Independents, and 52% of Republicans agreeing.</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Palatino"/>
                <a:ea typeface="Palatino"/>
                <a:cs typeface="Palatino"/>
                <a:sym typeface="Palatino"/>
              </a:rPr>
              <a:t>Among Democratic young adults, Bernie Sanders is their </a:t>
            </a:r>
            <a:r>
              <a:rPr lang="en-US" sz="1800" b="1" u="sng" dirty="0">
                <a:solidFill>
                  <a:schemeClr val="hlink"/>
                </a:solidFill>
                <a:latin typeface="Palatino"/>
                <a:ea typeface="Palatino"/>
                <a:cs typeface="Palatino"/>
                <a:sym typeface="Palatino"/>
                <a:hlinkClick r:id="rId5" action="ppaction://hlinksldjump"/>
              </a:rPr>
              <a:t>top Democratic presidential candidate</a:t>
            </a:r>
            <a:r>
              <a:rPr lang="en-US" sz="1800" u="sng" dirty="0">
                <a:solidFill>
                  <a:schemeClr val="hlink"/>
                </a:solidFill>
                <a:latin typeface="Palatino"/>
                <a:ea typeface="Palatino"/>
                <a:cs typeface="Palatino"/>
                <a:sym typeface="Palatino"/>
                <a:hlinkClick r:id="rId5" action="ppaction://hlinksldjump"/>
              </a:rPr>
              <a:t> </a:t>
            </a:r>
            <a:r>
              <a:rPr lang="en-US" sz="1800" dirty="0">
                <a:solidFill>
                  <a:schemeClr val="dk1"/>
                </a:solidFill>
                <a:latin typeface="Palatino"/>
                <a:ea typeface="Palatino"/>
                <a:cs typeface="Palatino"/>
                <a:sym typeface="Palatino"/>
              </a:rPr>
              <a:t>with 26% support, followed by former Vice-President Biden with 17% support .   </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lvl="0" indent="-285750">
              <a:buClr>
                <a:schemeClr val="dk1"/>
              </a:buClr>
              <a:buSzPts val="1800"/>
              <a:buFont typeface="Arial"/>
              <a:buChar char="•"/>
            </a:pPr>
            <a:r>
              <a:rPr lang="en-US" sz="1800" dirty="0">
                <a:solidFill>
                  <a:schemeClr val="dk1"/>
                </a:solidFill>
                <a:latin typeface="Palatino"/>
                <a:ea typeface="Palatino"/>
                <a:cs typeface="Palatino"/>
                <a:sym typeface="Palatino"/>
              </a:rPr>
              <a:t>Among Independent young adults, the </a:t>
            </a:r>
            <a:r>
              <a:rPr lang="en-US" sz="1800" b="1" u="sng" dirty="0">
                <a:solidFill>
                  <a:schemeClr val="hlink"/>
                </a:solidFill>
                <a:latin typeface="Palatino"/>
                <a:ea typeface="Palatino"/>
                <a:cs typeface="Palatino"/>
                <a:sym typeface="Palatino"/>
                <a:hlinkClick r:id="rId5" action="ppaction://hlinksldjump"/>
              </a:rPr>
              <a:t>top Democratic presidential candidate</a:t>
            </a:r>
            <a:r>
              <a:rPr lang="en-US" sz="1800" u="sng" dirty="0">
                <a:solidFill>
                  <a:schemeClr val="hlink"/>
                </a:solidFill>
                <a:latin typeface="Palatino"/>
                <a:ea typeface="Palatino"/>
                <a:cs typeface="Palatino"/>
                <a:sym typeface="Palatino"/>
                <a:hlinkClick r:id="rId5" action="ppaction://hlinksldjump"/>
              </a:rPr>
              <a:t> </a:t>
            </a:r>
            <a:r>
              <a:rPr lang="en-US" sz="1800" dirty="0">
                <a:solidFill>
                  <a:schemeClr val="dk1"/>
                </a:solidFill>
                <a:latin typeface="Palatino"/>
                <a:ea typeface="Palatino"/>
                <a:cs typeface="Palatino"/>
                <a:sym typeface="Palatino"/>
              </a:rPr>
              <a:t>is Senator Sanders with 10% support followed by Former VP Biden with 6%. However, Independents currently prefer someone else by a large margin, at 50%.</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lvl="0" indent="-285750">
              <a:buClr>
                <a:schemeClr val="dk1"/>
              </a:buClr>
              <a:buSzPts val="1800"/>
              <a:buFont typeface="Arial"/>
              <a:buChar char="•"/>
            </a:pPr>
            <a:r>
              <a:rPr lang="en-US" sz="1800" dirty="0">
                <a:solidFill>
                  <a:schemeClr val="dk1"/>
                </a:solidFill>
                <a:latin typeface="Palatino"/>
                <a:ea typeface="Palatino"/>
                <a:cs typeface="Palatino"/>
                <a:sym typeface="Palatino"/>
              </a:rPr>
              <a:t>Among Republican young adults, the </a:t>
            </a:r>
            <a:r>
              <a:rPr lang="en-US" sz="1800" b="1" u="sng" dirty="0">
                <a:solidFill>
                  <a:schemeClr val="hlink"/>
                </a:solidFill>
                <a:latin typeface="Palatino"/>
                <a:ea typeface="Palatino"/>
                <a:cs typeface="Palatino"/>
                <a:sym typeface="Palatino"/>
                <a:hlinkClick r:id="rId5" action="ppaction://hlinksldjump"/>
              </a:rPr>
              <a:t>top Democratic presidential candidate</a:t>
            </a:r>
            <a:r>
              <a:rPr lang="en-US" sz="1800" u="sng" dirty="0">
                <a:solidFill>
                  <a:schemeClr val="hlink"/>
                </a:solidFill>
                <a:latin typeface="Palatino"/>
                <a:ea typeface="Palatino"/>
                <a:cs typeface="Palatino"/>
                <a:sym typeface="Palatino"/>
                <a:hlinkClick r:id="rId5" action="ppaction://hlinksldjump"/>
              </a:rPr>
              <a:t> </a:t>
            </a:r>
            <a:r>
              <a:rPr lang="en-US" sz="1800" dirty="0">
                <a:solidFill>
                  <a:schemeClr val="dk1"/>
                </a:solidFill>
                <a:latin typeface="Palatino"/>
                <a:ea typeface="Palatino"/>
                <a:cs typeface="Palatino"/>
                <a:sym typeface="Palatino"/>
              </a:rPr>
              <a:t>is Former VP Biden with 11%, followed by Senator Sanders with 5%. However, Republicans want someone else by a large margin, at 47%.</a:t>
            </a:r>
            <a:endParaRPr dirty="0"/>
          </a:p>
        </p:txBody>
      </p:sp>
      <p:sp>
        <p:nvSpPr>
          <p:cNvPr id="109" name="Google Shape;109;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6"/>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16" name="Google Shape;116;p1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Key Findings</a:t>
            </a:r>
            <a:endParaRPr/>
          </a:p>
        </p:txBody>
      </p:sp>
      <p:sp>
        <p:nvSpPr>
          <p:cNvPr id="117" name="Google Shape;117;p16"/>
          <p:cNvSpPr txBox="1"/>
          <p:nvPr/>
        </p:nvSpPr>
        <p:spPr>
          <a:xfrm>
            <a:off x="489364" y="969687"/>
            <a:ext cx="11213272" cy="5909310"/>
          </a:xfrm>
          <a:prstGeom prst="rect">
            <a:avLst/>
          </a:prstGeom>
          <a:noFill/>
          <a:ln>
            <a:noFill/>
          </a:ln>
        </p:spPr>
        <p:txBody>
          <a:bodyPr spcFirstLastPara="1" wrap="square" lIns="91425" tIns="45700" rIns="91425" bIns="45700" anchor="t" anchorCtr="0">
            <a:noAutofit/>
          </a:bodyPr>
          <a:lstStyle/>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Young adults who identify as Independents are the least likely group to say they plan to vote with 26% reporting they definitely or probably </a:t>
            </a:r>
            <a:r>
              <a:rPr lang="en-US" sz="1800" b="1" u="sng">
                <a:solidFill>
                  <a:schemeClr val="hlink"/>
                </a:solidFill>
                <a:latin typeface="Palatino"/>
                <a:ea typeface="Palatino"/>
                <a:cs typeface="Palatino"/>
                <a:sym typeface="Palatino"/>
                <a:hlinkClick r:id="rId3" action="ppaction://hlinksldjump"/>
              </a:rPr>
              <a:t>will not vote</a:t>
            </a:r>
            <a:r>
              <a:rPr lang="en-US" sz="1800" u="sng">
                <a:solidFill>
                  <a:schemeClr val="hlink"/>
                </a:solidFill>
                <a:latin typeface="Palatino"/>
                <a:ea typeface="Palatino"/>
                <a:cs typeface="Palatino"/>
                <a:sym typeface="Palatino"/>
                <a:hlinkClick r:id="rId3" action="ppaction://hlinksldjump"/>
              </a:rPr>
              <a:t> </a:t>
            </a:r>
            <a:r>
              <a:rPr lang="en-US" sz="1800">
                <a:solidFill>
                  <a:schemeClr val="dk1"/>
                </a:solidFill>
                <a:latin typeface="Palatino"/>
                <a:ea typeface="Palatino"/>
                <a:cs typeface="Palatino"/>
                <a:sym typeface="Palatino"/>
              </a:rPr>
              <a:t>in November 2020.  Another 27% of Independent young adults are unsure about whether or not they will vote. Majorities of Republicans (79%) and Democrats (79%) indicate that they </a:t>
            </a:r>
            <a:r>
              <a:rPr lang="en-US" sz="1800" b="1" u="sng">
                <a:solidFill>
                  <a:schemeClr val="hlink"/>
                </a:solidFill>
                <a:latin typeface="Palatino"/>
                <a:ea typeface="Palatino"/>
                <a:cs typeface="Palatino"/>
                <a:sym typeface="Palatino"/>
                <a:hlinkClick r:id="rId3" action="ppaction://hlinksldjump"/>
              </a:rPr>
              <a:t>probably or definitely will vote</a:t>
            </a:r>
            <a:r>
              <a:rPr lang="en-US" sz="1800" u="sng">
                <a:solidFill>
                  <a:schemeClr val="hlink"/>
                </a:solidFill>
                <a:latin typeface="Palatino"/>
                <a:ea typeface="Palatino"/>
                <a:cs typeface="Palatino"/>
                <a:sym typeface="Palatino"/>
                <a:hlinkClick r:id="rId3" action="ppaction://hlinksldjump"/>
              </a:rPr>
              <a:t> </a:t>
            </a:r>
            <a:r>
              <a:rPr lang="en-US" sz="1800">
                <a:solidFill>
                  <a:schemeClr val="dk1"/>
                </a:solidFill>
                <a:latin typeface="Palatino"/>
                <a:ea typeface="Palatino"/>
                <a:cs typeface="Palatino"/>
                <a:sym typeface="Palatino"/>
              </a:rPr>
              <a:t>in 2020.</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The </a:t>
            </a:r>
            <a:r>
              <a:rPr lang="en-US" sz="1800" b="1" u="sng">
                <a:solidFill>
                  <a:schemeClr val="hlink"/>
                </a:solidFill>
                <a:latin typeface="Palatino"/>
                <a:ea typeface="Palatino"/>
                <a:cs typeface="Palatino"/>
                <a:sym typeface="Palatino"/>
                <a:hlinkClick r:id="rId4" action="ppaction://hlinksldjump"/>
              </a:rPr>
              <a:t>ability to bring about needed change</a:t>
            </a:r>
            <a:r>
              <a:rPr lang="en-US" sz="1800" u="sng">
                <a:solidFill>
                  <a:schemeClr val="hlink"/>
                </a:solidFill>
                <a:latin typeface="Palatino"/>
                <a:ea typeface="Palatino"/>
                <a:cs typeface="Palatino"/>
                <a:sym typeface="Palatino"/>
                <a:hlinkClick r:id="rId4" action="ppaction://hlinksldjump"/>
              </a:rPr>
              <a:t> </a:t>
            </a:r>
            <a:r>
              <a:rPr lang="en-US" sz="1800">
                <a:solidFill>
                  <a:schemeClr val="dk1"/>
                </a:solidFill>
                <a:latin typeface="Palatino"/>
                <a:ea typeface="Palatino"/>
                <a:cs typeface="Palatino"/>
                <a:sym typeface="Palatino"/>
              </a:rPr>
              <a:t>is the most important quality for a candidate in the presidential election with 28% of Democrats, 22% of Independents, and 22% of Republicans registering their preference for that quality.</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What young adults believe is the </a:t>
            </a:r>
            <a:r>
              <a:rPr lang="en-US" sz="1800" b="1" u="sng">
                <a:solidFill>
                  <a:schemeClr val="hlink"/>
                </a:solidFill>
                <a:latin typeface="Palatino"/>
                <a:ea typeface="Palatino"/>
                <a:cs typeface="Palatino"/>
                <a:sym typeface="Palatino"/>
                <a:hlinkClick r:id="rId4" action="ppaction://hlinksldjump"/>
              </a:rPr>
              <a:t>most important issue facing this country</a:t>
            </a:r>
            <a:r>
              <a:rPr lang="en-US" sz="1800" u="sng">
                <a:solidFill>
                  <a:schemeClr val="hlink"/>
                </a:solidFill>
                <a:latin typeface="Palatino"/>
                <a:ea typeface="Palatino"/>
                <a:cs typeface="Palatino"/>
                <a:sym typeface="Palatino"/>
                <a:hlinkClick r:id="rId4" action="ppaction://hlinksldjump"/>
              </a:rPr>
              <a:t> </a:t>
            </a:r>
            <a:r>
              <a:rPr lang="en-US" sz="1800">
                <a:solidFill>
                  <a:schemeClr val="dk1"/>
                </a:solidFill>
                <a:latin typeface="Palatino"/>
                <a:ea typeface="Palatino"/>
                <a:cs typeface="Palatino"/>
                <a:sym typeface="Palatino"/>
              </a:rPr>
              <a:t>today is divided by political party.  Among Democrats, the most important issue is the environment and climate change with support from 19% of those surveyed.  The environment and climate change is also the most important issue for Independents, tying for the number one position with health care at 10% support.  For young-adult Republicans, the main issue is immigration, with support from 12% of Republicans.</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Majorities of Democrats (70%) and Independents (56%) believe that it is very or somewhat likely that </a:t>
            </a:r>
            <a:r>
              <a:rPr lang="en-US" sz="1800" b="1" u="sng">
                <a:solidFill>
                  <a:schemeClr val="hlink"/>
                </a:solidFill>
                <a:latin typeface="Palatino"/>
                <a:ea typeface="Palatino"/>
                <a:cs typeface="Palatino"/>
                <a:sym typeface="Palatino"/>
                <a:hlinkClick r:id="rId5" action="ppaction://hlinksldjump"/>
              </a:rPr>
              <a:t>the United States will enter a recession in the next year</a:t>
            </a:r>
            <a:r>
              <a:rPr lang="en-US" sz="1800" u="sng">
                <a:solidFill>
                  <a:schemeClr val="hlink"/>
                </a:solidFill>
                <a:latin typeface="Palatino"/>
                <a:ea typeface="Palatino"/>
                <a:cs typeface="Palatino"/>
                <a:sym typeface="Palatino"/>
                <a:hlinkClick r:id="rId5" action="ppaction://hlinksldjump"/>
              </a:rPr>
              <a:t>.  </a:t>
            </a:r>
            <a:r>
              <a:rPr lang="en-US" sz="1800">
                <a:solidFill>
                  <a:schemeClr val="dk1"/>
                </a:solidFill>
                <a:latin typeface="Palatino"/>
                <a:ea typeface="Palatino"/>
                <a:cs typeface="Palatino"/>
                <a:sym typeface="Palatino"/>
              </a:rPr>
              <a:t>Slightly less than a majority of Republicans (48%) consider an upcoming recession very or somewhat likely.</a:t>
            </a:r>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Palatino"/>
              <a:ea typeface="Palatino"/>
              <a:cs typeface="Palatino"/>
              <a:sym typeface="Palatino"/>
            </a:endParaRPr>
          </a:p>
          <a:p>
            <a:pPr marL="0" marR="0" lvl="0" indent="0" algn="l" rtl="0">
              <a:spcBef>
                <a:spcPts val="0"/>
              </a:spcBef>
              <a:spcAft>
                <a:spcPts val="0"/>
              </a:spcAft>
              <a:buNone/>
            </a:pPr>
            <a:endParaRPr sz="1800">
              <a:solidFill>
                <a:schemeClr val="dk1"/>
              </a:solidFill>
              <a:latin typeface="Palatino"/>
              <a:ea typeface="Palatino"/>
              <a:cs typeface="Palatino"/>
              <a:sym typeface="Palatino"/>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Palatino"/>
              <a:ea typeface="Palatino"/>
              <a:cs typeface="Palatino"/>
              <a:sym typeface="Palatino"/>
            </a:endParaRPr>
          </a:p>
        </p:txBody>
      </p:sp>
      <p:sp>
        <p:nvSpPr>
          <p:cNvPr id="118" name="Google Shape;11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25" name="Google Shape;125;p1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Key Findings</a:t>
            </a:r>
            <a:endParaRPr/>
          </a:p>
        </p:txBody>
      </p:sp>
      <p:sp>
        <p:nvSpPr>
          <p:cNvPr id="126" name="Google Shape;126;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a:t>
            </a:fld>
            <a:endParaRPr/>
          </a:p>
        </p:txBody>
      </p:sp>
      <p:sp>
        <p:nvSpPr>
          <p:cNvPr id="127" name="Google Shape;127;p17"/>
          <p:cNvSpPr/>
          <p:nvPr/>
        </p:nvSpPr>
        <p:spPr>
          <a:xfrm>
            <a:off x="299500" y="1737597"/>
            <a:ext cx="11054300" cy="4801314"/>
          </a:xfrm>
          <a:prstGeom prst="rect">
            <a:avLst/>
          </a:prstGeom>
          <a:noFill/>
          <a:ln>
            <a:noFill/>
          </a:ln>
        </p:spPr>
        <p:txBody>
          <a:bodyPr spcFirstLastPara="1" wrap="square" lIns="91425" tIns="45700" rIns="91425" bIns="45700" anchor="t" anchorCtr="0">
            <a:noAutofit/>
          </a:bodyPr>
          <a:lstStyle/>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Palatino"/>
                <a:ea typeface="Palatino"/>
                <a:cs typeface="Palatino"/>
                <a:sym typeface="Palatino"/>
              </a:rPr>
              <a:t>Democratic and Republican young adults believe that voting gives them a say in how the government runs things—with 63% of Democrats and 58% of Republicans agreeing.  In contrast, 60% of Independents believe that their vote </a:t>
            </a:r>
            <a:r>
              <a:rPr lang="en-US" sz="1800" b="1" u="sng" dirty="0">
                <a:solidFill>
                  <a:schemeClr val="hlink"/>
                </a:solidFill>
                <a:latin typeface="Palatino"/>
                <a:ea typeface="Palatino"/>
                <a:cs typeface="Palatino"/>
                <a:sym typeface="Palatino"/>
                <a:hlinkClick r:id="rId3" action="ppaction://hlinksldjump"/>
              </a:rPr>
              <a:t>does not really affect how the government runs things</a:t>
            </a:r>
            <a:r>
              <a:rPr lang="en-US" sz="1800" dirty="0">
                <a:solidFill>
                  <a:schemeClr val="dk1"/>
                </a:solidFill>
                <a:latin typeface="Palatino"/>
                <a:ea typeface="Palatino"/>
                <a:cs typeface="Palatino"/>
                <a:sym typeface="Palatino"/>
              </a:rPr>
              <a:t>.</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marR="0" lvl="0" indent="-285750" algn="l" rtl="0">
              <a:spcBef>
                <a:spcPts val="0"/>
              </a:spcBef>
              <a:spcAft>
                <a:spcPts val="0"/>
              </a:spcAft>
              <a:buClr>
                <a:schemeClr val="dk1"/>
              </a:buClr>
              <a:buSzPts val="1800"/>
              <a:buFont typeface="Arial"/>
              <a:buChar char="•"/>
            </a:pPr>
            <a:r>
              <a:rPr lang="en-US" sz="1800" b="1" u="sng" dirty="0">
                <a:solidFill>
                  <a:schemeClr val="hlink"/>
                </a:solidFill>
                <a:latin typeface="Palatino"/>
                <a:ea typeface="Palatino"/>
                <a:cs typeface="Palatino"/>
                <a:sym typeface="Palatino"/>
                <a:hlinkClick r:id="rId4" action="ppaction://hlinksldjump"/>
              </a:rPr>
              <a:t>Support for building a wall</a:t>
            </a:r>
            <a:r>
              <a:rPr lang="en-US" sz="1800" u="sng" dirty="0">
                <a:solidFill>
                  <a:schemeClr val="hlink"/>
                </a:solidFill>
                <a:latin typeface="Palatino"/>
                <a:ea typeface="Palatino"/>
                <a:cs typeface="Palatino"/>
                <a:sym typeface="Palatino"/>
                <a:hlinkClick r:id="rId4" action="ppaction://hlinksldjump"/>
              </a:rPr>
              <a:t> </a:t>
            </a:r>
            <a:r>
              <a:rPr lang="en-US" sz="1800" dirty="0">
                <a:solidFill>
                  <a:schemeClr val="dk1"/>
                </a:solidFill>
                <a:latin typeface="Palatino"/>
                <a:ea typeface="Palatino"/>
                <a:cs typeface="Palatino"/>
                <a:sym typeface="Palatino"/>
              </a:rPr>
              <a:t>along the Mexican border is led by Republicans with 71% strongly or somewhat supporting. There is little support among Democrats (17%) and Independents (28%).</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Palatino"/>
                <a:ea typeface="Palatino"/>
                <a:cs typeface="Palatino"/>
                <a:sym typeface="Palatino"/>
              </a:rPr>
              <a:t>A majority of young adult Democrats (67%) </a:t>
            </a:r>
            <a:r>
              <a:rPr lang="en-US" sz="1800" b="1" u="sng" dirty="0">
                <a:solidFill>
                  <a:schemeClr val="hlink"/>
                </a:solidFill>
                <a:latin typeface="Palatino"/>
                <a:ea typeface="Palatino"/>
                <a:cs typeface="Palatino"/>
                <a:sym typeface="Palatino"/>
                <a:hlinkClick r:id="rId5" action="ppaction://hlinksldjump"/>
              </a:rPr>
              <a:t>support the wealth tax</a:t>
            </a:r>
            <a:r>
              <a:rPr lang="en-US" sz="1800" dirty="0">
                <a:solidFill>
                  <a:schemeClr val="dk1"/>
                </a:solidFill>
                <a:latin typeface="Palatino"/>
                <a:ea typeface="Palatino"/>
                <a:cs typeface="Palatino"/>
                <a:sym typeface="Palatino"/>
              </a:rPr>
              <a:t>.  There is less support among Independents (40%) and Republicans (38%). </a:t>
            </a:r>
            <a:endParaRPr dirty="0"/>
          </a:p>
          <a:p>
            <a:pPr marL="0" marR="0" lvl="0" indent="0" algn="l" rtl="0">
              <a:spcBef>
                <a:spcPts val="0"/>
              </a:spcBef>
              <a:spcAft>
                <a:spcPts val="0"/>
              </a:spcAft>
              <a:buNone/>
            </a:pPr>
            <a:r>
              <a:rPr lang="en-US" sz="1800" dirty="0">
                <a:solidFill>
                  <a:schemeClr val="dk1"/>
                </a:solidFill>
                <a:latin typeface="Palatino"/>
                <a:ea typeface="Palatino"/>
                <a:cs typeface="Palatino"/>
                <a:sym typeface="Palatino"/>
              </a:rPr>
              <a:t> </a:t>
            </a:r>
            <a:endParaRPr dirty="0"/>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Palatino"/>
                <a:ea typeface="Palatino"/>
                <a:cs typeface="Palatino"/>
                <a:sym typeface="Palatino"/>
              </a:rPr>
              <a:t>Pluralities of young adults across parties support establishing </a:t>
            </a:r>
            <a:r>
              <a:rPr lang="en-US" sz="1800" b="1" u="sng" dirty="0">
                <a:solidFill>
                  <a:schemeClr val="hlink"/>
                </a:solidFill>
                <a:latin typeface="Palatino"/>
                <a:ea typeface="Palatino"/>
                <a:cs typeface="Palatino"/>
                <a:sym typeface="Palatino"/>
                <a:hlinkClick r:id="rId6" action="ppaction://hlinksldjump"/>
              </a:rPr>
              <a:t>a public option for health care coverage like Medicare-for-all</a:t>
            </a:r>
            <a:r>
              <a:rPr lang="en-US" sz="1800" b="1" dirty="0">
                <a:solidFill>
                  <a:schemeClr val="dk1"/>
                </a:solidFill>
                <a:latin typeface="Palatino"/>
                <a:ea typeface="Palatino"/>
                <a:cs typeface="Palatino"/>
                <a:sym typeface="Palatino"/>
              </a:rPr>
              <a:t>,</a:t>
            </a:r>
            <a:r>
              <a:rPr lang="en-US" sz="1800" dirty="0">
                <a:solidFill>
                  <a:schemeClr val="dk1"/>
                </a:solidFill>
                <a:latin typeface="Palatino"/>
                <a:ea typeface="Palatino"/>
                <a:cs typeface="Palatino"/>
                <a:sym typeface="Palatino"/>
              </a:rPr>
              <a:t> while allowing people to stay on their private insurance—with 38% of Democrats, 30% of Independents and 31% of Republicans supporting this policy.</a:t>
            </a:r>
            <a:endParaRPr dirty="0"/>
          </a:p>
          <a:p>
            <a:pPr marL="0" marR="0" lvl="0" indent="0" algn="l" rtl="0">
              <a:spcBef>
                <a:spcPts val="0"/>
              </a:spcBef>
              <a:spcAft>
                <a:spcPts val="0"/>
              </a:spcAft>
              <a:buNone/>
            </a:pPr>
            <a:endParaRPr sz="1800" dirty="0">
              <a:solidFill>
                <a:schemeClr val="dk1"/>
              </a:solidFill>
              <a:latin typeface="Palatino"/>
              <a:ea typeface="Palatino"/>
              <a:cs typeface="Palatino"/>
              <a:sym typeface="Palatino"/>
            </a:endParaRPr>
          </a:p>
          <a:p>
            <a:pPr marL="0" marR="0" lvl="0" indent="0" algn="l" rtl="0">
              <a:spcBef>
                <a:spcPts val="0"/>
              </a:spcBef>
              <a:spcAft>
                <a:spcPts val="0"/>
              </a:spcAft>
              <a:buNone/>
            </a:pPr>
            <a:endParaRPr sz="1800" dirty="0">
              <a:solidFill>
                <a:schemeClr val="dk1"/>
              </a:solidFill>
              <a:latin typeface="Palatino"/>
              <a:ea typeface="Palatino"/>
              <a:cs typeface="Palatino"/>
              <a:sym typeface="Palatino"/>
            </a:endParaRPr>
          </a:p>
          <a:p>
            <a:pPr marL="285750" marR="0" lvl="0" indent="-171450" algn="l" rtl="0">
              <a:spcBef>
                <a:spcPts val="0"/>
              </a:spcBef>
              <a:spcAft>
                <a:spcPts val="0"/>
              </a:spcAft>
              <a:buClr>
                <a:schemeClr val="dk1"/>
              </a:buClr>
              <a:buSzPts val="1800"/>
              <a:buFont typeface="Arial"/>
              <a:buNone/>
            </a:pPr>
            <a:endParaRPr sz="1800" dirty="0">
              <a:solidFill>
                <a:schemeClr val="dk1"/>
              </a:solidFill>
              <a:latin typeface="Palatino"/>
              <a:ea typeface="Palatino"/>
              <a:cs typeface="Palatino"/>
              <a:sym typeface="Palatino"/>
            </a:endParaRPr>
          </a:p>
          <a:p>
            <a:pPr marL="285750" marR="0" lvl="0" indent="-171450" algn="l" rtl="0">
              <a:spcBef>
                <a:spcPts val="0"/>
              </a:spcBef>
              <a:spcAft>
                <a:spcPts val="0"/>
              </a:spcAft>
              <a:buClr>
                <a:schemeClr val="dk1"/>
              </a:buClr>
              <a:buSzPts val="1800"/>
              <a:buFont typeface="Arial"/>
              <a:buNone/>
            </a:pPr>
            <a:endParaRPr sz="1800" dirty="0">
              <a:solidFill>
                <a:schemeClr val="dk1"/>
              </a:solidFill>
              <a:latin typeface="Palatino"/>
              <a:ea typeface="Palatino"/>
              <a:cs typeface="Palatino"/>
              <a:sym typeface="Palatin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8"/>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34" name="Google Shape;134;p1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Key Findings</a:t>
            </a:r>
            <a:endParaRPr/>
          </a:p>
        </p:txBody>
      </p:sp>
      <p:sp>
        <p:nvSpPr>
          <p:cNvPr id="135" name="Google Shape;1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a:t>
            </a:fld>
            <a:endParaRPr/>
          </a:p>
        </p:txBody>
      </p:sp>
      <p:sp>
        <p:nvSpPr>
          <p:cNvPr id="136" name="Google Shape;136;p18"/>
          <p:cNvSpPr/>
          <p:nvPr/>
        </p:nvSpPr>
        <p:spPr>
          <a:xfrm>
            <a:off x="471159" y="1432203"/>
            <a:ext cx="11249682" cy="4247317"/>
          </a:xfrm>
          <a:prstGeom prst="rect">
            <a:avLst/>
          </a:prstGeom>
          <a:noFill/>
          <a:ln>
            <a:noFill/>
          </a:ln>
        </p:spPr>
        <p:txBody>
          <a:bodyPr spcFirstLastPara="1" wrap="square" lIns="91425" tIns="45700" rIns="91425" bIns="45700" anchor="t" anchorCtr="0">
            <a:noAutofit/>
          </a:bodyPr>
          <a:lstStyle/>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Majorities of young adults across parties </a:t>
            </a:r>
            <a:r>
              <a:rPr lang="en-US" sz="1800" b="1" u="sng">
                <a:solidFill>
                  <a:schemeClr val="hlink"/>
                </a:solidFill>
                <a:latin typeface="Palatino"/>
                <a:ea typeface="Palatino"/>
                <a:cs typeface="Palatino"/>
                <a:sym typeface="Palatino"/>
                <a:hlinkClick r:id="rId3" action="ppaction://hlinksldjump"/>
              </a:rPr>
              <a:t>support free tuition at public colleges</a:t>
            </a:r>
            <a:r>
              <a:rPr lang="en-US" sz="1800">
                <a:solidFill>
                  <a:schemeClr val="dk1"/>
                </a:solidFill>
                <a:latin typeface="Palatino"/>
                <a:ea typeface="Palatino"/>
                <a:cs typeface="Palatino"/>
                <a:sym typeface="Palatino"/>
              </a:rPr>
              <a:t>—with  80% of Democrats strongly or somewhat supporting this policy followed by 70% of Independents and 55% of Republicans. </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Majorities of young adults across party id strongly or somewhat strongly support </a:t>
            </a:r>
            <a:r>
              <a:rPr lang="en-US" sz="1800" b="1" u="sng">
                <a:solidFill>
                  <a:schemeClr val="hlink"/>
                </a:solidFill>
                <a:latin typeface="Palatino"/>
                <a:ea typeface="Palatino"/>
                <a:cs typeface="Palatino"/>
                <a:sym typeface="Palatino"/>
                <a:hlinkClick r:id="rId4" action="ppaction://hlinksldjump"/>
              </a:rPr>
              <a:t>The Green New Deal</a:t>
            </a:r>
            <a:r>
              <a:rPr lang="en-US" sz="1800">
                <a:solidFill>
                  <a:schemeClr val="dk1"/>
                </a:solidFill>
                <a:latin typeface="Palatino"/>
                <a:ea typeface="Palatino"/>
                <a:cs typeface="Palatino"/>
                <a:sym typeface="Palatino"/>
              </a:rPr>
              <a:t>--with 89% of Democrats, 69% of Independents and 62% or Republicans registering support.</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While majorities of Democrats (76%) strongly or somewhat </a:t>
            </a:r>
            <a:r>
              <a:rPr lang="en-US" sz="1800" b="1" u="sng">
                <a:solidFill>
                  <a:schemeClr val="hlink"/>
                </a:solidFill>
                <a:latin typeface="Palatino"/>
                <a:ea typeface="Palatino"/>
                <a:cs typeface="Palatino"/>
                <a:sym typeface="Palatino"/>
                <a:hlinkClick r:id="rId5" action="ppaction://hlinksldjump"/>
              </a:rPr>
              <a:t>support banning the sale of selected semi-automatic firearms</a:t>
            </a:r>
            <a:r>
              <a:rPr lang="en-US" sz="1800">
                <a:solidFill>
                  <a:schemeClr val="dk1"/>
                </a:solidFill>
                <a:latin typeface="Palatino"/>
                <a:ea typeface="Palatino"/>
                <a:cs typeface="Palatino"/>
                <a:sym typeface="Palatino"/>
              </a:rPr>
              <a:t>, majorities of Independents (52%) and Republicans (56%) strongly or somewhat oppose the idea of banning the sale of selected semi-automatic firearms. </a:t>
            </a:r>
            <a:endParaRPr/>
          </a:p>
          <a:p>
            <a:pPr marL="0" marR="0" lvl="0" indent="0" algn="l" rtl="0">
              <a:spcBef>
                <a:spcPts val="0"/>
              </a:spcBef>
              <a:spcAft>
                <a:spcPts val="0"/>
              </a:spcAft>
              <a:buNone/>
            </a:pPr>
            <a:r>
              <a:rPr lang="en-US" sz="1800">
                <a:solidFill>
                  <a:schemeClr val="dk1"/>
                </a:solidFill>
                <a:latin typeface="Palatino"/>
                <a:ea typeface="Palatino"/>
                <a:cs typeface="Palatino"/>
                <a:sym typeface="Palatino"/>
              </a:rPr>
              <a:t>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Palatino"/>
                <a:ea typeface="Palatino"/>
                <a:cs typeface="Palatino"/>
                <a:sym typeface="Palatino"/>
              </a:rPr>
              <a:t>Large majorities of young people, across parties</a:t>
            </a:r>
            <a:r>
              <a:rPr lang="en-US" sz="1800" b="1">
                <a:solidFill>
                  <a:schemeClr val="dk1"/>
                </a:solidFill>
                <a:latin typeface="Palatino"/>
                <a:ea typeface="Palatino"/>
                <a:cs typeface="Palatino"/>
                <a:sym typeface="Palatino"/>
              </a:rPr>
              <a:t>, </a:t>
            </a:r>
            <a:r>
              <a:rPr lang="en-US" sz="1800" b="1" u="sng">
                <a:solidFill>
                  <a:schemeClr val="hlink"/>
                </a:solidFill>
                <a:latin typeface="Palatino"/>
                <a:ea typeface="Palatino"/>
                <a:cs typeface="Palatino"/>
                <a:sym typeface="Palatino"/>
                <a:hlinkClick r:id="rId6" action="ppaction://hlinksldjump"/>
              </a:rPr>
              <a:t>strongly or somewhat favor background checks </a:t>
            </a:r>
            <a:r>
              <a:rPr lang="en-US" sz="1800">
                <a:solidFill>
                  <a:schemeClr val="dk1"/>
                </a:solidFill>
                <a:latin typeface="Palatino"/>
                <a:ea typeface="Palatino"/>
                <a:cs typeface="Palatino"/>
                <a:sym typeface="Palatino"/>
              </a:rPr>
              <a:t>to buy a gun—with 88% of Democrats, 73% of Independents and 82% or Republicans supporting this policy. </a:t>
            </a:r>
            <a:endParaRPr/>
          </a:p>
          <a:p>
            <a:pPr marL="0" marR="0" lvl="0" indent="0" algn="l" rtl="0">
              <a:spcBef>
                <a:spcPts val="0"/>
              </a:spcBef>
              <a:spcAft>
                <a:spcPts val="0"/>
              </a:spcAft>
              <a:buNone/>
            </a:pPr>
            <a:endParaRPr sz="1800">
              <a:solidFill>
                <a:schemeClr val="dk1"/>
              </a:solidFill>
              <a:latin typeface="Palatino"/>
              <a:ea typeface="Palatino"/>
              <a:cs typeface="Palatino"/>
              <a:sym typeface="Palatino"/>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Palatino"/>
              <a:ea typeface="Palatino"/>
              <a:cs typeface="Palatino"/>
              <a:sym typeface="Palatino"/>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Palatino"/>
              <a:ea typeface="Palatino"/>
              <a:cs typeface="Palatino"/>
              <a:sym typeface="Palatin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9"/>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42" name="Google Shape;142;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7</a:t>
            </a:fld>
            <a:endParaRPr/>
          </a:p>
        </p:txBody>
      </p:sp>
      <p:sp>
        <p:nvSpPr>
          <p:cNvPr id="143" name="Google Shape;143;p19"/>
          <p:cNvSpPr/>
          <p:nvPr/>
        </p:nvSpPr>
        <p:spPr>
          <a:xfrm>
            <a:off x="0" y="2650434"/>
            <a:ext cx="12192000" cy="1577008"/>
          </a:xfrm>
          <a:prstGeom prst="rect">
            <a:avLst/>
          </a:prstGeom>
          <a:solidFill>
            <a:srgbClr val="EA8623">
              <a:alpha val="8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a:solidFill>
                  <a:schemeClr val="dk1"/>
                </a:solidFill>
                <a:latin typeface="Palatino Linotype"/>
                <a:ea typeface="Palatino Linotype"/>
                <a:cs typeface="Palatino Linotype"/>
                <a:sym typeface="Palatino Linotype"/>
              </a:rPr>
              <a:t>By Party Identification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49" name="Google Shape;1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8</a:t>
            </a:fld>
            <a:endParaRPr/>
          </a:p>
        </p:txBody>
      </p:sp>
      <p:sp>
        <p:nvSpPr>
          <p:cNvPr id="150" name="Google Shape;150;p2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Approval of President Trump</a:t>
            </a:r>
            <a:endParaRPr/>
          </a:p>
        </p:txBody>
      </p:sp>
      <p:sp>
        <p:nvSpPr>
          <p:cNvPr id="151" name="Google Shape;151;p20"/>
          <p:cNvSpPr txBox="1"/>
          <p:nvPr/>
        </p:nvSpPr>
        <p:spPr>
          <a:xfrm>
            <a:off x="5682342" y="1068585"/>
            <a:ext cx="6217993"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Overall, do you approve, disapprove, or neither approve nor disapprove of the way Donald Trump is handling his job as president?</a:t>
            </a:r>
            <a:endParaRPr sz="1800">
              <a:solidFill>
                <a:schemeClr val="dk1"/>
              </a:solidFill>
              <a:latin typeface="Calibri"/>
              <a:ea typeface="Calibri"/>
              <a:cs typeface="Calibri"/>
              <a:sym typeface="Calibri"/>
            </a:endParaRPr>
          </a:p>
        </p:txBody>
      </p:sp>
      <p:pic>
        <p:nvPicPr>
          <p:cNvPr id="152" name="Google Shape;152;p20"/>
          <p:cNvPicPr preferRelativeResize="0"/>
          <p:nvPr/>
        </p:nvPicPr>
        <p:blipFill rotWithShape="1">
          <a:blip r:embed="rId3">
            <a:alphaModFix/>
          </a:blip>
          <a:srcRect/>
          <a:stretch/>
        </p:blipFill>
        <p:spPr>
          <a:xfrm>
            <a:off x="5058731" y="1811903"/>
            <a:ext cx="6992242" cy="4643487"/>
          </a:xfrm>
          <a:prstGeom prst="rect">
            <a:avLst/>
          </a:prstGeom>
          <a:noFill/>
          <a:ln>
            <a:noFill/>
          </a:ln>
        </p:spPr>
      </p:pic>
      <p:sp>
        <p:nvSpPr>
          <p:cNvPr id="153" name="Google Shape;153;p20"/>
          <p:cNvSpPr txBox="1"/>
          <p:nvPr/>
        </p:nvSpPr>
        <p:spPr>
          <a:xfrm>
            <a:off x="152400" y="1486058"/>
            <a:ext cx="4906331" cy="2970044"/>
          </a:xfrm>
          <a:prstGeom prst="rect">
            <a:avLst/>
          </a:prstGeom>
          <a:noFill/>
          <a:ln>
            <a:noFill/>
          </a:ln>
        </p:spPr>
        <p:txBody>
          <a:bodyPr spcFirstLastPara="1" wrap="square" lIns="91425" tIns="45700" rIns="91425" bIns="45700" anchor="t" anchorCtr="0">
            <a:noAutofit/>
          </a:bodyPr>
          <a:lstStyle/>
          <a:p>
            <a:pPr lvl="0" algn="just"/>
            <a:r>
              <a:rPr lang="en-US" sz="1700" dirty="0">
                <a:solidFill>
                  <a:schemeClr val="dk1"/>
                </a:solidFill>
                <a:latin typeface="Palatino Linotype"/>
                <a:ea typeface="Palatino Linotype"/>
                <a:cs typeface="Palatino Linotype"/>
                <a:sym typeface="Palatino Linotype"/>
              </a:rPr>
              <a:t>Approval of President Trump varies by Party-ID with those identifying as Democrats being the most disapproving, followed by Independents. The majority of Republicans approve of the President.</a:t>
            </a:r>
          </a:p>
          <a:p>
            <a:pPr lvl="0" algn="just"/>
            <a:endParaRPr sz="1700" dirty="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dirty="0">
                <a:solidFill>
                  <a:schemeClr val="dk1"/>
                </a:solidFill>
                <a:latin typeface="Palatino Linotype"/>
                <a:ea typeface="Palatino Linotype"/>
                <a:cs typeface="Palatino Linotype"/>
                <a:sym typeface="Palatino Linotype"/>
              </a:rPr>
              <a:t>Percent that somewhat or strongly approve:</a:t>
            </a:r>
            <a:endParaRPr dirty="0"/>
          </a:p>
          <a:p>
            <a:pPr marL="0" marR="0" lvl="0" indent="0" algn="just" rtl="0">
              <a:spcBef>
                <a:spcPts val="0"/>
              </a:spcBef>
              <a:spcAft>
                <a:spcPts val="0"/>
              </a:spcAft>
              <a:buNone/>
            </a:pPr>
            <a:endParaRPr sz="1700" dirty="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dirty="0">
                <a:solidFill>
                  <a:schemeClr val="dk1"/>
                </a:solidFill>
                <a:latin typeface="Palatino Linotype"/>
                <a:ea typeface="Palatino Linotype"/>
                <a:cs typeface="Palatino Linotype"/>
                <a:sym typeface="Palatino Linotype"/>
              </a:rPr>
              <a:t>Democrats= 11%</a:t>
            </a:r>
            <a:endParaRPr dirty="0"/>
          </a:p>
          <a:p>
            <a:pPr marL="742950" marR="0" lvl="1" indent="-285750" algn="just" rtl="0">
              <a:spcBef>
                <a:spcPts val="0"/>
              </a:spcBef>
              <a:spcAft>
                <a:spcPts val="0"/>
              </a:spcAft>
              <a:buClr>
                <a:schemeClr val="dk1"/>
              </a:buClr>
              <a:buSzPts val="1700"/>
              <a:buFont typeface="Arial"/>
              <a:buChar char="•"/>
            </a:pPr>
            <a:r>
              <a:rPr lang="en-US" sz="1700" b="0" i="0" u="none" strike="noStrike" cap="none" dirty="0">
                <a:solidFill>
                  <a:schemeClr val="dk1"/>
                </a:solidFill>
                <a:latin typeface="Palatino Linotype"/>
                <a:ea typeface="Palatino Linotype"/>
                <a:cs typeface="Palatino Linotype"/>
                <a:sym typeface="Palatino Linotype"/>
              </a:rPr>
              <a:t>Independents= 19%</a:t>
            </a:r>
            <a:endParaRPr dirty="0"/>
          </a:p>
          <a:p>
            <a:pPr marL="742950" marR="0" lvl="1" indent="-285750" algn="just" rtl="0">
              <a:spcBef>
                <a:spcPts val="0"/>
              </a:spcBef>
              <a:spcAft>
                <a:spcPts val="0"/>
              </a:spcAft>
              <a:buClr>
                <a:schemeClr val="dk1"/>
              </a:buClr>
              <a:buSzPts val="1700"/>
              <a:buFont typeface="Arial"/>
              <a:buChar char="•"/>
            </a:pPr>
            <a:r>
              <a:rPr lang="en-US" sz="1700" b="0" i="0" u="none" strike="noStrike" cap="none" dirty="0">
                <a:solidFill>
                  <a:schemeClr val="dk1"/>
                </a:solidFill>
                <a:latin typeface="Palatino Linotype"/>
                <a:ea typeface="Palatino Linotype"/>
                <a:cs typeface="Palatino Linotype"/>
                <a:sym typeface="Palatino Linotype"/>
              </a:rPr>
              <a:t>Republicans = 53%</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1"/>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59" name="Google Shape;15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9</a:t>
            </a:fld>
            <a:endParaRPr/>
          </a:p>
        </p:txBody>
      </p:sp>
      <p:sp>
        <p:nvSpPr>
          <p:cNvPr id="160" name="Google Shape;160;p21"/>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Approval of Congress</a:t>
            </a:r>
            <a:endParaRPr/>
          </a:p>
        </p:txBody>
      </p:sp>
      <p:sp>
        <p:nvSpPr>
          <p:cNvPr id="161" name="Google Shape;161;p21"/>
          <p:cNvSpPr txBox="1"/>
          <p:nvPr/>
        </p:nvSpPr>
        <p:spPr>
          <a:xfrm>
            <a:off x="5682342" y="1068585"/>
            <a:ext cx="6217993"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Overall, do you approve, disapprove, or neither approve nor disapprove of the way Congress is handling its job?</a:t>
            </a:r>
            <a:endParaRPr sz="1800">
              <a:solidFill>
                <a:schemeClr val="dk1"/>
              </a:solidFill>
              <a:latin typeface="Calibri"/>
              <a:ea typeface="Calibri"/>
              <a:cs typeface="Calibri"/>
              <a:sym typeface="Calibri"/>
            </a:endParaRPr>
          </a:p>
        </p:txBody>
      </p:sp>
      <p:pic>
        <p:nvPicPr>
          <p:cNvPr id="162" name="Google Shape;162;p21"/>
          <p:cNvPicPr preferRelativeResize="0"/>
          <p:nvPr/>
        </p:nvPicPr>
        <p:blipFill rotWithShape="1">
          <a:blip r:embed="rId3">
            <a:alphaModFix/>
          </a:blip>
          <a:srcRect/>
          <a:stretch/>
        </p:blipFill>
        <p:spPr>
          <a:xfrm>
            <a:off x="4897439" y="1714915"/>
            <a:ext cx="7180800" cy="4836000"/>
          </a:xfrm>
          <a:prstGeom prst="rect">
            <a:avLst/>
          </a:prstGeom>
          <a:noFill/>
          <a:ln>
            <a:noFill/>
          </a:ln>
        </p:spPr>
      </p:pic>
      <p:sp>
        <p:nvSpPr>
          <p:cNvPr id="163" name="Google Shape;163;p21"/>
          <p:cNvSpPr txBox="1"/>
          <p:nvPr/>
        </p:nvSpPr>
        <p:spPr>
          <a:xfrm>
            <a:off x="0" y="1543729"/>
            <a:ext cx="4897439" cy="349326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Pluralities of Independent young adults across parties report neither approving nor disapproving of Congress. Of those who have an opinion, respondents’ evaluations of Congress lean toward disapproval. Republicans are the largest group with a positive response to Congress.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that somewhat or strongly approve: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17%</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11%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25%</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2"/>
          <p:cNvSpPr txBox="1">
            <a:spLocks noGrp="1"/>
          </p:cNvSpPr>
          <p:nvPr>
            <p:ph type="ftr" idx="11"/>
          </p:nvPr>
        </p:nvSpPr>
        <p:spPr>
          <a:xfrm>
            <a:off x="152400" y="6346108"/>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69" name="Google Shape;16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10</a:t>
            </a:fld>
            <a:endParaRPr/>
          </a:p>
        </p:txBody>
      </p:sp>
      <p:sp>
        <p:nvSpPr>
          <p:cNvPr id="170" name="Google Shape;170;p22"/>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Favorability of the Republican Party</a:t>
            </a:r>
            <a:endParaRPr/>
          </a:p>
        </p:txBody>
      </p:sp>
      <p:sp>
        <p:nvSpPr>
          <p:cNvPr id="171" name="Google Shape;171;p22"/>
          <p:cNvSpPr txBox="1"/>
          <p:nvPr/>
        </p:nvSpPr>
        <p:spPr>
          <a:xfrm>
            <a:off x="5682343" y="1068585"/>
            <a:ext cx="5376512"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select if you have a favorable or unfavorable impression of the Republican Party.</a:t>
            </a:r>
            <a:endParaRPr sz="1800">
              <a:solidFill>
                <a:schemeClr val="dk1"/>
              </a:solidFill>
              <a:latin typeface="Calibri"/>
              <a:ea typeface="Calibri"/>
              <a:cs typeface="Calibri"/>
              <a:sym typeface="Calibri"/>
            </a:endParaRPr>
          </a:p>
        </p:txBody>
      </p:sp>
      <p:pic>
        <p:nvPicPr>
          <p:cNvPr id="172" name="Google Shape;172;p22"/>
          <p:cNvPicPr preferRelativeResize="0"/>
          <p:nvPr/>
        </p:nvPicPr>
        <p:blipFill rotWithShape="1">
          <a:blip r:embed="rId3">
            <a:alphaModFix/>
          </a:blip>
          <a:srcRect/>
          <a:stretch/>
        </p:blipFill>
        <p:spPr>
          <a:xfrm>
            <a:off x="5566776" y="1714916"/>
            <a:ext cx="6625224" cy="4641434"/>
          </a:xfrm>
          <a:prstGeom prst="rect">
            <a:avLst/>
          </a:prstGeom>
          <a:noFill/>
          <a:ln>
            <a:noFill/>
          </a:ln>
        </p:spPr>
      </p:pic>
      <p:sp>
        <p:nvSpPr>
          <p:cNvPr id="173" name="Google Shape;173;p22"/>
          <p:cNvSpPr txBox="1"/>
          <p:nvPr/>
        </p:nvSpPr>
        <p:spPr>
          <a:xfrm>
            <a:off x="0" y="1180061"/>
            <a:ext cx="5566776"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Young adults who identify as Democrats have unfavorable views of the Republican Party, while Republicans are favorable towards their own party.  Those who identify as independents are most likely to report that they don’t have enough information to form an opinion.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reporting very or somewhat favorable views: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11%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15%</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70%</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3"/>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79" name="Google Shape;1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11</a:t>
            </a:fld>
            <a:endParaRPr/>
          </a:p>
        </p:txBody>
      </p:sp>
      <p:sp>
        <p:nvSpPr>
          <p:cNvPr id="180" name="Google Shape;180;p2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Favorability of the Democratic Party</a:t>
            </a:r>
            <a:endParaRPr/>
          </a:p>
        </p:txBody>
      </p:sp>
      <p:sp>
        <p:nvSpPr>
          <p:cNvPr id="181" name="Google Shape;181;p23"/>
          <p:cNvSpPr txBox="1"/>
          <p:nvPr/>
        </p:nvSpPr>
        <p:spPr>
          <a:xfrm>
            <a:off x="5977288" y="901897"/>
            <a:ext cx="5376512"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select if you have a favorable or unfavorable impression of the Democratic Party.</a:t>
            </a:r>
            <a:endParaRPr sz="1800">
              <a:solidFill>
                <a:schemeClr val="dk1"/>
              </a:solidFill>
              <a:latin typeface="Calibri"/>
              <a:ea typeface="Calibri"/>
              <a:cs typeface="Calibri"/>
              <a:sym typeface="Calibri"/>
            </a:endParaRPr>
          </a:p>
        </p:txBody>
      </p:sp>
      <p:pic>
        <p:nvPicPr>
          <p:cNvPr id="182" name="Google Shape;182;p23"/>
          <p:cNvPicPr preferRelativeResize="0"/>
          <p:nvPr/>
        </p:nvPicPr>
        <p:blipFill rotWithShape="1">
          <a:blip r:embed="rId3">
            <a:alphaModFix/>
          </a:blip>
          <a:srcRect/>
          <a:stretch/>
        </p:blipFill>
        <p:spPr>
          <a:xfrm>
            <a:off x="5472752" y="1548228"/>
            <a:ext cx="6719247" cy="4808122"/>
          </a:xfrm>
          <a:prstGeom prst="rect">
            <a:avLst/>
          </a:prstGeom>
          <a:noFill/>
          <a:ln>
            <a:noFill/>
          </a:ln>
        </p:spPr>
      </p:pic>
      <p:sp>
        <p:nvSpPr>
          <p:cNvPr id="183" name="Google Shape;183;p23"/>
          <p:cNvSpPr txBox="1"/>
          <p:nvPr/>
        </p:nvSpPr>
        <p:spPr>
          <a:xfrm>
            <a:off x="0" y="1119146"/>
            <a:ext cx="5472752"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When looking at young adults’ view of the Democratic party, those who identify as Democrats have a favorable view, and those who do identify as such, do not have a favorable view. Most Independents report not having enough information to make an opinion.  The majority of Republicans have an unfavorable opinion.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reporting somewhat or strongly favorable views:</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76%</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17%</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15%</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4"/>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89" name="Google Shape;18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12</a:t>
            </a:fld>
            <a:endParaRPr/>
          </a:p>
        </p:txBody>
      </p:sp>
      <p:sp>
        <p:nvSpPr>
          <p:cNvPr id="190" name="Google Shape;190;p2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Does the Democratic Party Care about People Like You?  </a:t>
            </a:r>
            <a:endParaRPr/>
          </a:p>
        </p:txBody>
      </p:sp>
      <p:sp>
        <p:nvSpPr>
          <p:cNvPr id="191" name="Google Shape;191;p24"/>
          <p:cNvSpPr txBox="1"/>
          <p:nvPr/>
        </p:nvSpPr>
        <p:spPr>
          <a:xfrm>
            <a:off x="6160169" y="1068585"/>
            <a:ext cx="5376512"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think the Democratic Party cares about people like you, or not?</a:t>
            </a:r>
            <a:r>
              <a:rPr lang="en-US" sz="1800">
                <a:solidFill>
                  <a:schemeClr val="dk1"/>
                </a:solidFill>
                <a:latin typeface="Calibri"/>
                <a:ea typeface="Calibri"/>
                <a:cs typeface="Calibri"/>
                <a:sym typeface="Calibri"/>
              </a:rPr>
              <a:t> </a:t>
            </a:r>
            <a:endParaRPr/>
          </a:p>
        </p:txBody>
      </p:sp>
      <p:pic>
        <p:nvPicPr>
          <p:cNvPr id="192" name="Google Shape;192;p24"/>
          <p:cNvPicPr preferRelativeResize="0"/>
          <p:nvPr/>
        </p:nvPicPr>
        <p:blipFill rotWithShape="1">
          <a:blip r:embed="rId3">
            <a:alphaModFix/>
          </a:blip>
          <a:srcRect/>
          <a:stretch/>
        </p:blipFill>
        <p:spPr>
          <a:xfrm>
            <a:off x="5800299" y="1720700"/>
            <a:ext cx="5845601" cy="4635649"/>
          </a:xfrm>
          <a:prstGeom prst="rect">
            <a:avLst/>
          </a:prstGeom>
          <a:noFill/>
          <a:ln>
            <a:noFill/>
          </a:ln>
        </p:spPr>
      </p:pic>
      <p:sp>
        <p:nvSpPr>
          <p:cNvPr id="193" name="Google Shape;193;p24"/>
          <p:cNvSpPr txBox="1"/>
          <p:nvPr/>
        </p:nvSpPr>
        <p:spPr>
          <a:xfrm>
            <a:off x="115567" y="2257068"/>
            <a:ext cx="5566776" cy="1400383"/>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Substantial majorities of Democratic young adults think that the Democratic Party cares about people like them. Independents and Republicans, on the other hand, believe that the Democratic Party does </a:t>
            </a:r>
            <a:r>
              <a:rPr lang="en-US" sz="1700" i="1">
                <a:solidFill>
                  <a:schemeClr val="dk1"/>
                </a:solidFill>
                <a:latin typeface="Palatino Linotype"/>
                <a:ea typeface="Palatino Linotype"/>
                <a:cs typeface="Palatino Linotype"/>
                <a:sym typeface="Palatino Linotype"/>
              </a:rPr>
              <a:t>not</a:t>
            </a:r>
            <a:r>
              <a:rPr lang="en-US" sz="1700">
                <a:solidFill>
                  <a:schemeClr val="dk1"/>
                </a:solidFill>
                <a:latin typeface="Palatino Linotype"/>
                <a:ea typeface="Palatino Linotype"/>
                <a:cs typeface="Palatino Linotype"/>
                <a:sym typeface="Palatino Linotype"/>
              </a:rPr>
              <a:t> care about people like them. </a:t>
            </a: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5"/>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199" name="Google Shape;19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13</a:t>
            </a:fld>
            <a:endParaRPr/>
          </a:p>
        </p:txBody>
      </p:sp>
      <p:sp>
        <p:nvSpPr>
          <p:cNvPr id="200" name="Google Shape;200;p2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Does the Republican Party Care about People Like You?  </a:t>
            </a:r>
            <a:endParaRPr/>
          </a:p>
        </p:txBody>
      </p:sp>
      <p:sp>
        <p:nvSpPr>
          <p:cNvPr id="201" name="Google Shape;201;p25"/>
          <p:cNvSpPr txBox="1"/>
          <p:nvPr/>
        </p:nvSpPr>
        <p:spPr>
          <a:xfrm>
            <a:off x="6160169" y="1068585"/>
            <a:ext cx="5376512"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think the Republican Party cares about people like you, or not?</a:t>
            </a:r>
            <a:r>
              <a:rPr lang="en-US" sz="1800">
                <a:solidFill>
                  <a:schemeClr val="dk1"/>
                </a:solidFill>
                <a:latin typeface="Calibri"/>
                <a:ea typeface="Calibri"/>
                <a:cs typeface="Calibri"/>
                <a:sym typeface="Calibri"/>
              </a:rPr>
              <a:t> </a:t>
            </a:r>
            <a:endParaRPr/>
          </a:p>
        </p:txBody>
      </p:sp>
      <p:pic>
        <p:nvPicPr>
          <p:cNvPr id="202" name="Google Shape;202;p25"/>
          <p:cNvPicPr preferRelativeResize="0"/>
          <p:nvPr/>
        </p:nvPicPr>
        <p:blipFill rotWithShape="1">
          <a:blip r:embed="rId3">
            <a:alphaModFix/>
          </a:blip>
          <a:srcRect/>
          <a:stretch/>
        </p:blipFill>
        <p:spPr>
          <a:xfrm>
            <a:off x="5719176" y="1714916"/>
            <a:ext cx="6295024" cy="4641434"/>
          </a:xfrm>
          <a:prstGeom prst="rect">
            <a:avLst/>
          </a:prstGeom>
          <a:noFill/>
          <a:ln>
            <a:noFill/>
          </a:ln>
        </p:spPr>
      </p:pic>
      <p:sp>
        <p:nvSpPr>
          <p:cNvPr id="203" name="Google Shape;203;p25"/>
          <p:cNvSpPr txBox="1"/>
          <p:nvPr/>
        </p:nvSpPr>
        <p:spPr>
          <a:xfrm>
            <a:off x="152400" y="2166937"/>
            <a:ext cx="5566776" cy="192360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Substantial majorities of Democrats and Independents think that the Republican Party does </a:t>
            </a:r>
            <a:r>
              <a:rPr lang="en-US" sz="1700" i="1">
                <a:solidFill>
                  <a:schemeClr val="dk1"/>
                </a:solidFill>
                <a:latin typeface="Palatino Linotype"/>
                <a:ea typeface="Palatino Linotype"/>
                <a:cs typeface="Palatino Linotype"/>
                <a:sym typeface="Palatino Linotype"/>
              </a:rPr>
              <a:t>not</a:t>
            </a:r>
            <a:r>
              <a:rPr lang="en-US" sz="1700">
                <a:solidFill>
                  <a:schemeClr val="dk1"/>
                </a:solidFill>
                <a:latin typeface="Palatino Linotype"/>
                <a:ea typeface="Palatino Linotype"/>
                <a:cs typeface="Palatino Linotype"/>
                <a:sym typeface="Palatino Linotype"/>
              </a:rPr>
              <a:t> care about people like them. The majority of Republican young adults, on the other hand, believe that the Republican Party does care about people like them. </a:t>
            </a: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6"/>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09" name="Google Shape;209;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14</a:t>
            </a:fld>
            <a:endParaRPr/>
          </a:p>
        </p:txBody>
      </p:sp>
      <p:sp>
        <p:nvSpPr>
          <p:cNvPr id="210" name="Google Shape;210;p2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Direction of the country</a:t>
            </a:r>
            <a:endParaRPr/>
          </a:p>
        </p:txBody>
      </p:sp>
      <p:sp>
        <p:nvSpPr>
          <p:cNvPr id="211" name="Google Shape;211;p26"/>
          <p:cNvSpPr txBox="1"/>
          <p:nvPr/>
        </p:nvSpPr>
        <p:spPr>
          <a:xfrm>
            <a:off x="6160169" y="1068585"/>
            <a:ext cx="5376512"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Would you say things in this country are…</a:t>
            </a:r>
            <a:endParaRPr sz="1800">
              <a:solidFill>
                <a:schemeClr val="dk1"/>
              </a:solidFill>
              <a:latin typeface="Calibri"/>
              <a:ea typeface="Calibri"/>
              <a:cs typeface="Calibri"/>
              <a:sym typeface="Calibri"/>
            </a:endParaRPr>
          </a:p>
        </p:txBody>
      </p:sp>
      <p:pic>
        <p:nvPicPr>
          <p:cNvPr id="212" name="Google Shape;212;p26"/>
          <p:cNvPicPr preferRelativeResize="0"/>
          <p:nvPr/>
        </p:nvPicPr>
        <p:blipFill rotWithShape="1">
          <a:blip r:embed="rId3">
            <a:alphaModFix/>
          </a:blip>
          <a:srcRect/>
          <a:stretch/>
        </p:blipFill>
        <p:spPr>
          <a:xfrm>
            <a:off x="5245665" y="1437916"/>
            <a:ext cx="6696126" cy="4918433"/>
          </a:xfrm>
          <a:prstGeom prst="rect">
            <a:avLst/>
          </a:prstGeom>
          <a:noFill/>
          <a:ln>
            <a:noFill/>
          </a:ln>
        </p:spPr>
      </p:pic>
      <p:sp>
        <p:nvSpPr>
          <p:cNvPr id="213" name="Google Shape;213;p26"/>
          <p:cNvSpPr txBox="1"/>
          <p:nvPr/>
        </p:nvSpPr>
        <p:spPr>
          <a:xfrm>
            <a:off x="152400" y="1678425"/>
            <a:ext cx="5093265" cy="375487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Apart from Republicans, young adults believe that the country is going off on the wrong track, though Democratic young adults are much more likely to think so than their Independent peers. Republican young adults are most likely to say things are heading in the right direction.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that things in the country are going off on the wrong track:</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72%</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51%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33%</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27"/>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19" name="Google Shape;219;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15</a:t>
            </a:fld>
            <a:endParaRPr/>
          </a:p>
        </p:txBody>
      </p:sp>
      <p:sp>
        <p:nvSpPr>
          <p:cNvPr id="220" name="Google Shape;220;p2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State of the national economy</a:t>
            </a:r>
            <a:endParaRPr/>
          </a:p>
        </p:txBody>
      </p:sp>
      <p:sp>
        <p:nvSpPr>
          <p:cNvPr id="221" name="Google Shape;221;p27"/>
          <p:cNvSpPr txBox="1"/>
          <p:nvPr/>
        </p:nvSpPr>
        <p:spPr>
          <a:xfrm>
            <a:off x="5988484" y="1068585"/>
            <a:ext cx="5836721"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would you describe the nation’s economy these days? Would you say…</a:t>
            </a:r>
            <a:endParaRPr sz="1800">
              <a:solidFill>
                <a:schemeClr val="dk1"/>
              </a:solidFill>
              <a:latin typeface="Calibri"/>
              <a:ea typeface="Calibri"/>
              <a:cs typeface="Calibri"/>
              <a:sym typeface="Calibri"/>
            </a:endParaRPr>
          </a:p>
        </p:txBody>
      </p:sp>
      <p:pic>
        <p:nvPicPr>
          <p:cNvPr id="222" name="Google Shape;222;p27"/>
          <p:cNvPicPr preferRelativeResize="0"/>
          <p:nvPr/>
        </p:nvPicPr>
        <p:blipFill rotWithShape="1">
          <a:blip r:embed="rId3">
            <a:alphaModFix/>
          </a:blip>
          <a:srcRect/>
          <a:stretch/>
        </p:blipFill>
        <p:spPr>
          <a:xfrm>
            <a:off x="5722518" y="1714916"/>
            <a:ext cx="6368700" cy="4641300"/>
          </a:xfrm>
          <a:prstGeom prst="rect">
            <a:avLst/>
          </a:prstGeom>
          <a:noFill/>
          <a:ln>
            <a:noFill/>
          </a:ln>
        </p:spPr>
      </p:pic>
      <p:sp>
        <p:nvSpPr>
          <p:cNvPr id="223" name="Google Shape;223;p27"/>
          <p:cNvSpPr txBox="1"/>
          <p:nvPr/>
        </p:nvSpPr>
        <p:spPr>
          <a:xfrm>
            <a:off x="152399" y="1193108"/>
            <a:ext cx="5529943"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 young adults are much more likely to describe the nation’s economy as doing well.  Democratic and Independent young adults are most likely to believe the economy is neither good nor poor.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 nation’s economy is very or somewhat good:</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30%</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21%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61%</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28"/>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29" name="Google Shape;22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16</a:t>
            </a:fld>
            <a:endParaRPr/>
          </a:p>
        </p:txBody>
      </p:sp>
      <p:sp>
        <p:nvSpPr>
          <p:cNvPr id="230" name="Google Shape;230;p2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Likelihood of Recession</a:t>
            </a:r>
            <a:endParaRPr/>
          </a:p>
        </p:txBody>
      </p:sp>
      <p:sp>
        <p:nvSpPr>
          <p:cNvPr id="231" name="Google Shape;231;p28"/>
          <p:cNvSpPr txBox="1"/>
          <p:nvPr/>
        </p:nvSpPr>
        <p:spPr>
          <a:xfrm>
            <a:off x="5988484" y="1068585"/>
            <a:ext cx="5836721"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likely or unlikely is it that the United States will enter into a recession in the next year?</a:t>
            </a:r>
            <a:endParaRPr sz="1800">
              <a:solidFill>
                <a:schemeClr val="dk1"/>
              </a:solidFill>
              <a:latin typeface="Calibri"/>
              <a:ea typeface="Calibri"/>
              <a:cs typeface="Calibri"/>
              <a:sym typeface="Calibri"/>
            </a:endParaRPr>
          </a:p>
        </p:txBody>
      </p:sp>
      <p:sp>
        <p:nvSpPr>
          <p:cNvPr id="232" name="Google Shape;232;p28"/>
          <p:cNvSpPr txBox="1"/>
          <p:nvPr/>
        </p:nvSpPr>
        <p:spPr>
          <a:xfrm>
            <a:off x="470751" y="1482860"/>
            <a:ext cx="4893240" cy="444737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Palatino"/>
                <a:ea typeface="Palatino"/>
                <a:cs typeface="Palatino"/>
                <a:sym typeface="Palatino"/>
              </a:rPr>
              <a:t>Majorities of Democrats (70%) and Independents (56%) believe that it is very or somewhat likely that </a:t>
            </a:r>
            <a:r>
              <a:rPr lang="en-US" sz="1600" b="1">
                <a:solidFill>
                  <a:schemeClr val="dk1"/>
                </a:solidFill>
                <a:latin typeface="Palatino"/>
                <a:ea typeface="Palatino"/>
                <a:cs typeface="Palatino"/>
                <a:sym typeface="Palatino"/>
              </a:rPr>
              <a:t>the United States will enter a recession in the next year</a:t>
            </a:r>
            <a:r>
              <a:rPr lang="en-US" sz="1600">
                <a:solidFill>
                  <a:schemeClr val="dk1"/>
                </a:solidFill>
                <a:latin typeface="Palatino"/>
                <a:ea typeface="Palatino"/>
                <a:cs typeface="Palatino"/>
                <a:sym typeface="Palatino"/>
              </a:rPr>
              <a:t>.  Slightly less than a majority of Republicans (48%) consider an upcoming recession very or somewhat likely.</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 United States is very or somewhat likely to enter into a recession in the next year:</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70%</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56%</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48%</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233" name="Google Shape;233;p28"/>
          <p:cNvPicPr preferRelativeResize="0"/>
          <p:nvPr/>
        </p:nvPicPr>
        <p:blipFill rotWithShape="1">
          <a:blip r:embed="rId3">
            <a:alphaModFix/>
          </a:blip>
          <a:srcRect/>
          <a:stretch/>
        </p:blipFill>
        <p:spPr>
          <a:xfrm>
            <a:off x="5682343" y="1714915"/>
            <a:ext cx="6327687" cy="464143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9"/>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39" name="Google Shape;239;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17</a:t>
            </a:fld>
            <a:endParaRPr/>
          </a:p>
        </p:txBody>
      </p:sp>
      <p:sp>
        <p:nvSpPr>
          <p:cNvPr id="240" name="Google Shape;240;p29"/>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Optimism toward one’s personal economic future</a:t>
            </a:r>
            <a:endParaRPr/>
          </a:p>
        </p:txBody>
      </p:sp>
      <p:sp>
        <p:nvSpPr>
          <p:cNvPr id="241" name="Google Shape;241;p29"/>
          <p:cNvSpPr txBox="1"/>
          <p:nvPr/>
        </p:nvSpPr>
        <p:spPr>
          <a:xfrm>
            <a:off x="5682342" y="1068585"/>
            <a:ext cx="6158361"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Generally speaking, how optimistic are you about your personal future—think about things like finding and keeping a good job, paying off your student loan debt, and being able to afford the lifestyle you want?</a:t>
            </a:r>
            <a:r>
              <a:rPr lang="en-US" sz="1800">
                <a:solidFill>
                  <a:schemeClr val="dk1"/>
                </a:solidFill>
                <a:latin typeface="Calibri"/>
                <a:ea typeface="Calibri"/>
                <a:cs typeface="Calibri"/>
                <a:sym typeface="Calibri"/>
              </a:rPr>
              <a:t> </a:t>
            </a:r>
            <a:endParaRPr/>
          </a:p>
        </p:txBody>
      </p:sp>
      <p:pic>
        <p:nvPicPr>
          <p:cNvPr id="242" name="Google Shape;242;p29"/>
          <p:cNvPicPr preferRelativeResize="0"/>
          <p:nvPr/>
        </p:nvPicPr>
        <p:blipFill rotWithShape="1">
          <a:blip r:embed="rId3">
            <a:alphaModFix/>
          </a:blip>
          <a:srcRect/>
          <a:stretch/>
        </p:blipFill>
        <p:spPr>
          <a:xfrm>
            <a:off x="5036025" y="2142747"/>
            <a:ext cx="7014328" cy="4367235"/>
          </a:xfrm>
          <a:prstGeom prst="rect">
            <a:avLst/>
          </a:prstGeom>
          <a:noFill/>
          <a:ln>
            <a:noFill/>
          </a:ln>
        </p:spPr>
      </p:pic>
      <p:sp>
        <p:nvSpPr>
          <p:cNvPr id="243" name="Google Shape;243;p29"/>
          <p:cNvSpPr txBox="1"/>
          <p:nvPr/>
        </p:nvSpPr>
        <p:spPr>
          <a:xfrm>
            <a:off x="212061" y="1303096"/>
            <a:ext cx="4823963" cy="323165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both Republicans (71%) and Democrats (57%) are optimistic about their personal futures, while less than a majority of Independents (41%) share in this optimism</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are very or somewhat optimistic about their personal futures: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57%</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41%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71%</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49" name="Google Shape;24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18</a:t>
            </a:fld>
            <a:endParaRPr/>
          </a:p>
        </p:txBody>
      </p:sp>
      <p:sp>
        <p:nvSpPr>
          <p:cNvPr id="250" name="Google Shape;250;p3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Unexpected Financial Burden</a:t>
            </a:r>
            <a:endParaRPr/>
          </a:p>
        </p:txBody>
      </p:sp>
      <p:sp>
        <p:nvSpPr>
          <p:cNvPr id="251" name="Google Shape;251;p30"/>
          <p:cNvSpPr txBox="1"/>
          <p:nvPr/>
        </p:nvSpPr>
        <p:spPr>
          <a:xfrm>
            <a:off x="5988484" y="1068585"/>
            <a:ext cx="5836721"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worried are you about being able to pay an unexpected bill of $1,000 right away?</a:t>
            </a:r>
            <a:endParaRPr sz="1800">
              <a:solidFill>
                <a:schemeClr val="dk1"/>
              </a:solidFill>
              <a:latin typeface="Calibri"/>
              <a:ea typeface="Calibri"/>
              <a:cs typeface="Calibri"/>
              <a:sym typeface="Calibri"/>
            </a:endParaRPr>
          </a:p>
        </p:txBody>
      </p:sp>
      <p:pic>
        <p:nvPicPr>
          <p:cNvPr id="252" name="Google Shape;252;p30"/>
          <p:cNvPicPr preferRelativeResize="0"/>
          <p:nvPr/>
        </p:nvPicPr>
        <p:blipFill rotWithShape="1">
          <a:blip r:embed="rId3">
            <a:alphaModFix/>
          </a:blip>
          <a:srcRect/>
          <a:stretch/>
        </p:blipFill>
        <p:spPr>
          <a:xfrm>
            <a:off x="5254387" y="1738114"/>
            <a:ext cx="6782937" cy="4618235"/>
          </a:xfrm>
          <a:prstGeom prst="rect">
            <a:avLst/>
          </a:prstGeom>
          <a:noFill/>
          <a:ln>
            <a:noFill/>
          </a:ln>
        </p:spPr>
      </p:pic>
      <p:sp>
        <p:nvSpPr>
          <p:cNvPr id="253" name="Google Shape;253;p30"/>
          <p:cNvSpPr txBox="1"/>
          <p:nvPr/>
        </p:nvSpPr>
        <p:spPr>
          <a:xfrm>
            <a:off x="152400" y="1391749"/>
            <a:ext cx="5101988" cy="349326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Pluralities of Democratic and Independent young adults express concern in their ability to pay an unexpected bill.  Republicans are more uniformly distributed across concerns in their ability to pay a bill.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are extremely or very worried about their ability to pay an unexpected bill:</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46%</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46%</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36%</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31"/>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59" name="Google Shape;25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19</a:t>
            </a:fld>
            <a:endParaRPr/>
          </a:p>
        </p:txBody>
      </p:sp>
      <p:sp>
        <p:nvSpPr>
          <p:cNvPr id="260" name="Google Shape;260;p31"/>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Ability to Pay for Housing</a:t>
            </a:r>
            <a:endParaRPr/>
          </a:p>
        </p:txBody>
      </p:sp>
      <p:sp>
        <p:nvSpPr>
          <p:cNvPr id="261" name="Google Shape;261;p31"/>
          <p:cNvSpPr txBox="1"/>
          <p:nvPr/>
        </p:nvSpPr>
        <p:spPr>
          <a:xfrm>
            <a:off x="5988484" y="1068585"/>
            <a:ext cx="5836721"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worried are you about being able to pay your rent or mortgage?</a:t>
            </a:r>
            <a:endParaRPr sz="1800">
              <a:solidFill>
                <a:schemeClr val="dk1"/>
              </a:solidFill>
              <a:latin typeface="Calibri"/>
              <a:ea typeface="Calibri"/>
              <a:cs typeface="Calibri"/>
              <a:sym typeface="Calibri"/>
            </a:endParaRPr>
          </a:p>
        </p:txBody>
      </p:sp>
      <p:pic>
        <p:nvPicPr>
          <p:cNvPr id="262" name="Google Shape;262;p31"/>
          <p:cNvPicPr preferRelativeResize="0"/>
          <p:nvPr/>
        </p:nvPicPr>
        <p:blipFill rotWithShape="1">
          <a:blip r:embed="rId3">
            <a:alphaModFix/>
          </a:blip>
          <a:srcRect/>
          <a:stretch/>
        </p:blipFill>
        <p:spPr>
          <a:xfrm>
            <a:off x="5363991" y="1714916"/>
            <a:ext cx="6756400" cy="4241800"/>
          </a:xfrm>
          <a:prstGeom prst="rect">
            <a:avLst/>
          </a:prstGeom>
          <a:noFill/>
          <a:ln>
            <a:noFill/>
          </a:ln>
        </p:spPr>
      </p:pic>
      <p:sp>
        <p:nvSpPr>
          <p:cNvPr id="263" name="Google Shape;263;p31"/>
          <p:cNvSpPr txBox="1"/>
          <p:nvPr/>
        </p:nvSpPr>
        <p:spPr>
          <a:xfrm>
            <a:off x="76995" y="1391750"/>
            <a:ext cx="4974749" cy="297004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Pluralities of young adults across parties report that they are ’not at all worried’ about their ability to pay their rent or mortgage.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are extremely or very worried about their ability to pay rent or mortgage: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22%</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18%</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18%</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2"/>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69" name="Google Shape;269;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20</a:t>
            </a:fld>
            <a:endParaRPr/>
          </a:p>
        </p:txBody>
      </p:sp>
      <p:sp>
        <p:nvSpPr>
          <p:cNvPr id="270" name="Google Shape;270;p32"/>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Keeping a Job or Finding a Good Job in the Future</a:t>
            </a:r>
            <a:endParaRPr/>
          </a:p>
        </p:txBody>
      </p:sp>
      <p:sp>
        <p:nvSpPr>
          <p:cNvPr id="271" name="Google Shape;271;p32"/>
          <p:cNvSpPr txBox="1"/>
          <p:nvPr/>
        </p:nvSpPr>
        <p:spPr>
          <a:xfrm>
            <a:off x="5988484" y="1068585"/>
            <a:ext cx="5836721"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worried are you about keeping your current job or finding a good job in the future?</a:t>
            </a:r>
            <a:endParaRPr sz="1800">
              <a:solidFill>
                <a:schemeClr val="dk1"/>
              </a:solidFill>
              <a:latin typeface="Calibri"/>
              <a:ea typeface="Calibri"/>
              <a:cs typeface="Calibri"/>
              <a:sym typeface="Calibri"/>
            </a:endParaRPr>
          </a:p>
        </p:txBody>
      </p:sp>
      <p:pic>
        <p:nvPicPr>
          <p:cNvPr id="272" name="Google Shape;272;p32"/>
          <p:cNvPicPr preferRelativeResize="0"/>
          <p:nvPr/>
        </p:nvPicPr>
        <p:blipFill rotWithShape="1">
          <a:blip r:embed="rId3">
            <a:alphaModFix/>
          </a:blip>
          <a:srcRect/>
          <a:stretch/>
        </p:blipFill>
        <p:spPr>
          <a:xfrm>
            <a:off x="5865194" y="1934646"/>
            <a:ext cx="6083300" cy="3886200"/>
          </a:xfrm>
          <a:prstGeom prst="rect">
            <a:avLst/>
          </a:prstGeom>
          <a:noFill/>
          <a:ln>
            <a:noFill/>
          </a:ln>
        </p:spPr>
      </p:pic>
      <p:sp>
        <p:nvSpPr>
          <p:cNvPr id="273" name="Google Shape;273;p32"/>
          <p:cNvSpPr txBox="1"/>
          <p:nvPr/>
        </p:nvSpPr>
        <p:spPr>
          <a:xfrm>
            <a:off x="285232" y="1378102"/>
            <a:ext cx="4974749" cy="453970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Young adults across parties share little worry about their future job prospects. Independents most commonly will respond saying they are somewhat worried (33%). Republicans most often respond that they are not at all worried (42%).  For Democrats, the responses for somewhat worried, a little worried, and not at all worried are evenly split with 24% of the responses each.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are extremely or very worried about their job:</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28%</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21%</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18%</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33"/>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79" name="Google Shape;279;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21</a:t>
            </a:fld>
            <a:endParaRPr/>
          </a:p>
        </p:txBody>
      </p:sp>
      <p:sp>
        <p:nvSpPr>
          <p:cNvPr id="280" name="Google Shape;280;p3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Most important issue</a:t>
            </a:r>
            <a:endParaRPr/>
          </a:p>
        </p:txBody>
      </p:sp>
      <p:sp>
        <p:nvSpPr>
          <p:cNvPr id="281" name="Google Shape;281;p33"/>
          <p:cNvSpPr txBox="1"/>
          <p:nvPr/>
        </p:nvSpPr>
        <p:spPr>
          <a:xfrm>
            <a:off x="5838026" y="866033"/>
            <a:ext cx="5824750"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What do you think is the most important problem facing this country today? Please select which one of these is the most important.</a:t>
            </a:r>
            <a:endParaRPr sz="1800">
              <a:solidFill>
                <a:schemeClr val="dk1"/>
              </a:solidFill>
              <a:latin typeface="Calibri"/>
              <a:ea typeface="Calibri"/>
              <a:cs typeface="Calibri"/>
              <a:sym typeface="Calibri"/>
            </a:endParaRPr>
          </a:p>
        </p:txBody>
      </p:sp>
      <p:graphicFrame>
        <p:nvGraphicFramePr>
          <p:cNvPr id="282" name="Google Shape;282;p33"/>
          <p:cNvGraphicFramePr/>
          <p:nvPr/>
        </p:nvGraphicFramePr>
        <p:xfrm>
          <a:off x="5838025" y="1866723"/>
          <a:ext cx="5824750" cy="4319175"/>
        </p:xfrm>
        <a:graphic>
          <a:graphicData uri="http://schemas.openxmlformats.org/drawingml/2006/table">
            <a:tbl>
              <a:tblPr firstRow="1" firstCol="1" bandRow="1">
                <a:noFill/>
                <a:tableStyleId>{5D35E295-83BF-4208-964D-C5B9CC8FC093}</a:tableStyleId>
              </a:tblPr>
              <a:tblGrid>
                <a:gridCol w="502550">
                  <a:extLst>
                    <a:ext uri="{9D8B030D-6E8A-4147-A177-3AD203B41FA5}">
                      <a16:colId xmlns:a16="http://schemas.microsoft.com/office/drawing/2014/main" val="20000"/>
                    </a:ext>
                  </a:extLst>
                </a:gridCol>
                <a:gridCol w="1786325">
                  <a:extLst>
                    <a:ext uri="{9D8B030D-6E8A-4147-A177-3AD203B41FA5}">
                      <a16:colId xmlns:a16="http://schemas.microsoft.com/office/drawing/2014/main" val="20001"/>
                    </a:ext>
                  </a:extLst>
                </a:gridCol>
                <a:gridCol w="1748000">
                  <a:extLst>
                    <a:ext uri="{9D8B030D-6E8A-4147-A177-3AD203B41FA5}">
                      <a16:colId xmlns:a16="http://schemas.microsoft.com/office/drawing/2014/main" val="20002"/>
                    </a:ext>
                  </a:extLst>
                </a:gridCol>
                <a:gridCol w="1787875">
                  <a:extLst>
                    <a:ext uri="{9D8B030D-6E8A-4147-A177-3AD203B41FA5}">
                      <a16:colId xmlns:a16="http://schemas.microsoft.com/office/drawing/2014/main" val="20003"/>
                    </a:ext>
                  </a:extLst>
                </a:gridCol>
              </a:tblGrid>
              <a:tr h="1018325">
                <a:tc>
                  <a:txBody>
                    <a:bodyPr/>
                    <a:lstStyle/>
                    <a:p>
                      <a:pPr marL="0" marR="0" lvl="0" indent="0" algn="l" rtl="0">
                        <a:spcBef>
                          <a:spcPts val="0"/>
                        </a:spcBef>
                        <a:spcAft>
                          <a:spcPts val="0"/>
                        </a:spcAft>
                        <a:buNone/>
                      </a:pPr>
                      <a:r>
                        <a:rPr lang="en-US" sz="1400" b="1" u="none" strike="noStrike" cap="none">
                          <a:latin typeface="Palatino Linotype"/>
                          <a:ea typeface="Palatino Linotype"/>
                          <a:cs typeface="Palatino Linotype"/>
                          <a:sym typeface="Palatino Linotype"/>
                        </a:rPr>
                        <a:t> </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Democrat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Independent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Republican</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extLst>
                  <a:ext uri="{0D108BD9-81ED-4DB2-BD59-A6C34878D82A}">
                    <a16:rowId xmlns:a16="http://schemas.microsoft.com/office/drawing/2014/main" val="10000"/>
                  </a:ext>
                </a:extLst>
              </a:tr>
              <a:tr h="100815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1</a:t>
                      </a:r>
                      <a:r>
                        <a:rPr lang="en-US" sz="1400" u="none" strike="noStrike" cap="none" baseline="30000">
                          <a:latin typeface="Palatino Linotype"/>
                          <a:ea typeface="Palatino Linotype"/>
                          <a:cs typeface="Palatino Linotype"/>
                          <a:sym typeface="Palatino Linotype"/>
                        </a:rPr>
                        <a:t>st</a:t>
                      </a:r>
                      <a:endParaRPr sz="1400" u="none" strike="noStrike" cap="none">
                        <a:latin typeface="Palatino Linotype"/>
                        <a:ea typeface="Palatino Linotype"/>
                        <a:cs typeface="Palatino Linotype"/>
                        <a:sym typeface="Palatino Linotype"/>
                      </a:endParaRPr>
                    </a:p>
                    <a:p>
                      <a:pPr marL="0" marR="0" lvl="0" indent="0" algn="l" rtl="0">
                        <a:spcBef>
                          <a:spcPts val="0"/>
                        </a:spcBef>
                        <a:spcAft>
                          <a:spcPts val="0"/>
                        </a:spcAft>
                        <a:buNone/>
                      </a:pP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Environment and climate change (19%)</a:t>
                      </a: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Environment and climate change / Health care (10%)</a:t>
                      </a: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Immigration</a:t>
                      </a:r>
                      <a:endParaRPr sz="1400" u="none" strike="noStrike" cap="none">
                        <a:latin typeface="Palatino Linotype"/>
                        <a:ea typeface="Palatino Linotype"/>
                        <a:cs typeface="Palatino Linotype"/>
                        <a:sym typeface="Palatino Linotype"/>
                      </a:endParaRPr>
                    </a:p>
                    <a:p>
                      <a:pPr marL="0" marR="0" lvl="0" indent="0" algn="ctr" rtl="0">
                        <a:spcBef>
                          <a:spcPts val="0"/>
                        </a:spcBef>
                        <a:spcAft>
                          <a:spcPts val="0"/>
                        </a:spcAft>
                        <a:buNone/>
                      </a:pPr>
                      <a:r>
                        <a:rPr lang="en-US" sz="1400" u="none" strike="noStrike" cap="none">
                          <a:latin typeface="Palatino Linotype"/>
                          <a:ea typeface="Palatino Linotype"/>
                          <a:cs typeface="Palatino Linotype"/>
                          <a:sym typeface="Palatino Linotype"/>
                        </a:rPr>
                        <a:t>(12%)</a:t>
                      </a:r>
                      <a:endParaRPr/>
                    </a:p>
                  </a:txBody>
                  <a:tcPr marL="68175" marR="68175" marT="0" marB="0" anchor="ctr"/>
                </a:tc>
                <a:extLst>
                  <a:ext uri="{0D108BD9-81ED-4DB2-BD59-A6C34878D82A}">
                    <a16:rowId xmlns:a16="http://schemas.microsoft.com/office/drawing/2014/main" val="10001"/>
                  </a:ext>
                </a:extLst>
              </a:tr>
              <a:tr h="75610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2</a:t>
                      </a:r>
                      <a:r>
                        <a:rPr lang="en-US" sz="1400" u="none" strike="noStrike" cap="none" baseline="30000">
                          <a:latin typeface="Palatino Linotype"/>
                          <a:ea typeface="Palatino Linotype"/>
                          <a:cs typeface="Palatino Linotype"/>
                          <a:sym typeface="Palatino Linotype"/>
                        </a:rPr>
                        <a:t>nd</a:t>
                      </a:r>
                      <a:r>
                        <a:rPr lang="en-US" sz="1400" u="none" strike="noStrike" cap="none">
                          <a:latin typeface="Palatino Linotype"/>
                          <a:ea typeface="Palatino Linotype"/>
                          <a:cs typeface="Palatino Linotype"/>
                          <a:sym typeface="Palatino Linotype"/>
                        </a:rPr>
                        <a:t> </a:t>
                      </a:r>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Racism (11%)</a:t>
                      </a:r>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Gun control / Racism (8%)</a:t>
                      </a:r>
                      <a:endParaRPr/>
                    </a:p>
                  </a:txBody>
                  <a:tcPr marL="68175" marR="68175" marT="0" marB="0" anchor="ctr"/>
                </a:tc>
                <a:tc>
                  <a:txBody>
                    <a:bodyPr/>
                    <a:lstStyle/>
                    <a:p>
                      <a:pPr marL="0" marR="0" lvl="0" indent="0" algn="ctr" rtl="0">
                        <a:spcBef>
                          <a:spcPts val="0"/>
                        </a:spcBef>
                        <a:spcAft>
                          <a:spcPts val="0"/>
                        </a:spcAft>
                        <a:buNone/>
                      </a:pPr>
                      <a:r>
                        <a:rPr lang="en-US" sz="1400" u="none" strike="noStrike" cap="none">
                          <a:latin typeface="Palatino Linotype"/>
                          <a:ea typeface="Palatino Linotype"/>
                          <a:cs typeface="Palatino Linotype"/>
                          <a:sym typeface="Palatino Linotype"/>
                        </a:rPr>
                        <a:t>Health care (9%)</a:t>
                      </a:r>
                      <a:endParaRPr/>
                    </a:p>
                  </a:txBody>
                  <a:tcPr marL="68175" marR="68175" marT="0" marB="0" anchor="ctr"/>
                </a:tc>
                <a:extLst>
                  <a:ext uri="{0D108BD9-81ED-4DB2-BD59-A6C34878D82A}">
                    <a16:rowId xmlns:a16="http://schemas.microsoft.com/office/drawing/2014/main" val="10002"/>
                  </a:ext>
                </a:extLst>
              </a:tr>
              <a:tr h="153660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3</a:t>
                      </a:r>
                      <a:r>
                        <a:rPr lang="en-US" sz="1400" u="none" strike="noStrike" cap="none" baseline="30000">
                          <a:latin typeface="Palatino Linotype"/>
                          <a:ea typeface="Palatino Linotype"/>
                          <a:cs typeface="Palatino Linotype"/>
                          <a:sym typeface="Palatino Linotype"/>
                        </a:rPr>
                        <a:t>rd</a:t>
                      </a:r>
                      <a:r>
                        <a:rPr lang="en-US" sz="1400" u="none" strike="noStrike" cap="none">
                          <a:latin typeface="Palatino Linotype"/>
                          <a:ea typeface="Palatino Linotype"/>
                          <a:cs typeface="Palatino Linotype"/>
                          <a:sym typeface="Palatino Linotype"/>
                        </a:rPr>
                        <a:t> </a:t>
                      </a:r>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Gun control (10%) </a:t>
                      </a:r>
                      <a:endParaRPr sz="1400" u="none" strike="noStrike" cap="none">
                        <a:latin typeface="Palatino Linotype"/>
                        <a:ea typeface="Palatino Linotype"/>
                        <a:cs typeface="Palatino Linotype"/>
                        <a:sym typeface="Palatino Linotype"/>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Education (7%)</a:t>
                      </a:r>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400" u="none" strike="noStrike" cap="none">
                          <a:latin typeface="Palatino Linotype"/>
                          <a:ea typeface="Palatino Linotype"/>
                          <a:cs typeface="Palatino Linotype"/>
                          <a:sym typeface="Palatino Linotype"/>
                        </a:rPr>
                        <a:t>Economic growth (7%)</a:t>
                      </a:r>
                      <a:endParaRPr/>
                    </a:p>
                  </a:txBody>
                  <a:tcPr marL="68175" marR="68175" marT="0" marB="0" anchor="ctr">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83" name="Google Shape;283;p33"/>
          <p:cNvSpPr txBox="1"/>
          <p:nvPr/>
        </p:nvSpPr>
        <p:spPr>
          <a:xfrm>
            <a:off x="152400" y="1632257"/>
            <a:ext cx="5015126" cy="2911167"/>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dirty="0">
                <a:solidFill>
                  <a:schemeClr val="dk1"/>
                </a:solidFill>
                <a:latin typeface="Palatino Linotype"/>
                <a:ea typeface="Palatino Linotype"/>
                <a:cs typeface="Palatino Linotype"/>
                <a:sym typeface="Palatino Linotype"/>
              </a:rPr>
              <a:t>Independents and Democrats have strong overlap in the issues that they deem the most important ones facing this country today. For each of the three top issues Democrats listed as the most important, it is in the top issues for Independents, as well. There are no overlaps in the top issues for Republicans and Democrats.  However, the second top issue for Republicans, Health care, is a top issue for Independents.  </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4"/>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89" name="Google Shape;289;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22</a:t>
            </a:fld>
            <a:endParaRPr/>
          </a:p>
        </p:txBody>
      </p:sp>
      <p:sp>
        <p:nvSpPr>
          <p:cNvPr id="290" name="Google Shape;290;p3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Support for 2020 Democratic candidates</a:t>
            </a:r>
            <a:endParaRPr/>
          </a:p>
        </p:txBody>
      </p:sp>
      <p:sp>
        <p:nvSpPr>
          <p:cNvPr id="291" name="Google Shape;291;p34"/>
          <p:cNvSpPr txBox="1"/>
          <p:nvPr/>
        </p:nvSpPr>
        <p:spPr>
          <a:xfrm>
            <a:off x="4531659" y="867205"/>
            <a:ext cx="7086147"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Below is a list of people who may be running in the Democratic primaries to be the party’s presidential nominee. Which one candidate do you support or do you support someone else?</a:t>
            </a:r>
            <a:r>
              <a:rPr lang="en-US" sz="1800">
                <a:solidFill>
                  <a:schemeClr val="dk1"/>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graphicFrame>
        <p:nvGraphicFramePr>
          <p:cNvPr id="292" name="Google Shape;292;p34"/>
          <p:cNvGraphicFramePr/>
          <p:nvPr/>
        </p:nvGraphicFramePr>
        <p:xfrm>
          <a:off x="4516668" y="1819650"/>
          <a:ext cx="7101125" cy="4367837"/>
        </p:xfrm>
        <a:graphic>
          <a:graphicData uri="http://schemas.openxmlformats.org/drawingml/2006/table">
            <a:tbl>
              <a:tblPr firstRow="1" firstCol="1" bandRow="1">
                <a:noFill/>
                <a:tableStyleId>{5D35E295-83BF-4208-964D-C5B9CC8FC093}</a:tableStyleId>
              </a:tblPr>
              <a:tblGrid>
                <a:gridCol w="3047525">
                  <a:extLst>
                    <a:ext uri="{9D8B030D-6E8A-4147-A177-3AD203B41FA5}">
                      <a16:colId xmlns:a16="http://schemas.microsoft.com/office/drawing/2014/main" val="20000"/>
                    </a:ext>
                  </a:extLst>
                </a:gridCol>
                <a:gridCol w="1351200">
                  <a:extLst>
                    <a:ext uri="{9D8B030D-6E8A-4147-A177-3AD203B41FA5}">
                      <a16:colId xmlns:a16="http://schemas.microsoft.com/office/drawing/2014/main" val="20001"/>
                    </a:ext>
                  </a:extLst>
                </a:gridCol>
                <a:gridCol w="1351200">
                  <a:extLst>
                    <a:ext uri="{9D8B030D-6E8A-4147-A177-3AD203B41FA5}">
                      <a16:colId xmlns:a16="http://schemas.microsoft.com/office/drawing/2014/main" val="20002"/>
                    </a:ext>
                  </a:extLst>
                </a:gridCol>
                <a:gridCol w="1351200">
                  <a:extLst>
                    <a:ext uri="{9D8B030D-6E8A-4147-A177-3AD203B41FA5}">
                      <a16:colId xmlns:a16="http://schemas.microsoft.com/office/drawing/2014/main" val="20003"/>
                    </a:ext>
                  </a:extLst>
                </a:gridCol>
              </a:tblGrid>
              <a:tr h="650475">
                <a:tc>
                  <a:txBody>
                    <a:bodyPr/>
                    <a:lstStyle/>
                    <a:p>
                      <a:pPr marL="0" marR="0" lvl="0" indent="0" algn="l" rtl="0">
                        <a:spcBef>
                          <a:spcPts val="0"/>
                        </a:spcBef>
                        <a:spcAft>
                          <a:spcPts val="0"/>
                        </a:spcAft>
                        <a:buNone/>
                      </a:pPr>
                      <a:r>
                        <a:rPr lang="en-US" sz="1400" b="1" u="none" strike="noStrike" cap="none">
                          <a:latin typeface="Palatino Linotype"/>
                          <a:ea typeface="Palatino Linotype"/>
                          <a:cs typeface="Palatino Linotype"/>
                          <a:sym typeface="Palatino Linotype"/>
                        </a:rPr>
                        <a:t> </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Democrat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Independent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Republican</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extLst>
                  <a:ext uri="{0D108BD9-81ED-4DB2-BD59-A6C34878D82A}">
                    <a16:rowId xmlns:a16="http://schemas.microsoft.com/office/drawing/2014/main" val="10000"/>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Vermont Senator Bernie Sanders</a:t>
                      </a:r>
                      <a:endParaRPr/>
                    </a:p>
                  </a:txBody>
                  <a:tcPr marL="68575" marR="68575" marT="0" marB="0">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26</a:t>
                      </a:r>
                      <a:endParaRPr/>
                    </a:p>
                  </a:txBody>
                  <a:tcPr marL="68575" marR="68575" marT="0" marB="0">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10</a:t>
                      </a:r>
                      <a:endParaRPr/>
                    </a:p>
                  </a:txBody>
                  <a:tcPr marL="68575" marR="68575" marT="0" marB="0">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6</a:t>
                      </a:r>
                      <a:endParaRPr/>
                    </a:p>
                  </a:txBody>
                  <a:tcPr marL="68575" marR="68575" marT="0" marB="0">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1"/>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Former Vice President Joe Biden</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17</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6</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11</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2"/>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Massachusetts Senator Elizabeth Warren</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14</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5</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3</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3"/>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California Senator Kamala Harris</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6</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3</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3</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4"/>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South Bend Mayor Pete Buttigieg</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4</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2</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2</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5"/>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Former Tech Executive Andrew Yang</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5</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5</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7</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6"/>
                  </a:ext>
                </a:extLst>
              </a:tr>
              <a:tr h="479125">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Former Texas Congressman Beto O'Rourke</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3</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2</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2</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7"/>
                  </a:ext>
                </a:extLst>
              </a:tr>
              <a:tr h="239550">
                <a:tc>
                  <a:txBody>
                    <a:bodyPr/>
                    <a:lstStyle/>
                    <a:p>
                      <a:pPr marL="0" marR="0" lvl="0" indent="0" algn="l" rtl="0">
                        <a:lnSpc>
                          <a:spcPct val="115000"/>
                        </a:lnSpc>
                        <a:spcBef>
                          <a:spcPts val="0"/>
                        </a:spcBef>
                        <a:spcAft>
                          <a:spcPts val="0"/>
                        </a:spcAft>
                        <a:buNone/>
                      </a:pPr>
                      <a:r>
                        <a:rPr lang="en-US" sz="1500" u="none" strike="noStrike" cap="none">
                          <a:latin typeface="Palatino"/>
                          <a:ea typeface="Palatino"/>
                          <a:cs typeface="Palatino"/>
                          <a:sym typeface="Palatino"/>
                        </a:rPr>
                        <a:t>Someone else</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9</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50</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r" rtl="0">
                        <a:lnSpc>
                          <a:spcPct val="115000"/>
                        </a:lnSpc>
                        <a:spcBef>
                          <a:spcPts val="0"/>
                        </a:spcBef>
                        <a:spcAft>
                          <a:spcPts val="0"/>
                        </a:spcAft>
                        <a:buNone/>
                      </a:pPr>
                      <a:r>
                        <a:rPr lang="en-US" sz="1500" u="none" strike="noStrike" cap="none">
                          <a:latin typeface="Palatino"/>
                          <a:ea typeface="Palatino"/>
                          <a:cs typeface="Palatino"/>
                          <a:sym typeface="Palatino"/>
                        </a:rPr>
                        <a:t>47</a:t>
                      </a:r>
                      <a:endParaRPr/>
                    </a:p>
                  </a:txBody>
                  <a:tcPr marL="68575" marR="68575" marT="0" marB="0">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293" name="Google Shape;293;p34"/>
          <p:cNvSpPr txBox="1"/>
          <p:nvPr/>
        </p:nvSpPr>
        <p:spPr>
          <a:xfrm>
            <a:off x="452775" y="1236775"/>
            <a:ext cx="3824100" cy="5016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dirty="0">
                <a:solidFill>
                  <a:schemeClr val="dk1"/>
                </a:solidFill>
                <a:latin typeface="Palatino"/>
                <a:ea typeface="Palatino"/>
                <a:cs typeface="Palatino"/>
                <a:sym typeface="Palatino"/>
              </a:rPr>
              <a:t>Among Democratic young adults, Bernie Sanders is the </a:t>
            </a:r>
            <a:r>
              <a:rPr lang="en-US" sz="1600" b="1" dirty="0">
                <a:solidFill>
                  <a:schemeClr val="dk1"/>
                </a:solidFill>
                <a:latin typeface="Palatino"/>
                <a:ea typeface="Palatino"/>
                <a:cs typeface="Palatino"/>
                <a:sym typeface="Palatino"/>
              </a:rPr>
              <a:t>top Democratic presidential candidate</a:t>
            </a:r>
            <a:r>
              <a:rPr lang="en-US" sz="1600" dirty="0">
                <a:solidFill>
                  <a:schemeClr val="dk1"/>
                </a:solidFill>
                <a:latin typeface="Palatino"/>
                <a:ea typeface="Palatino"/>
                <a:cs typeface="Palatino"/>
                <a:sym typeface="Palatino"/>
              </a:rPr>
              <a:t> with 26% support, followed by former Vice-President Biden with 17% support.</a:t>
            </a:r>
            <a:endParaRPr sz="1600" dirty="0">
              <a:solidFill>
                <a:schemeClr val="dk1"/>
              </a:solidFill>
              <a:latin typeface="Palatino"/>
              <a:ea typeface="Palatino"/>
              <a:cs typeface="Palatino"/>
              <a:sym typeface="Palatino"/>
            </a:endParaRPr>
          </a:p>
          <a:p>
            <a:pPr marL="0" marR="0" lvl="0" indent="0" algn="l" rtl="0">
              <a:spcBef>
                <a:spcPts val="0"/>
              </a:spcBef>
              <a:spcAft>
                <a:spcPts val="0"/>
              </a:spcAft>
              <a:buNone/>
            </a:pPr>
            <a:endParaRPr sz="1600" dirty="0">
              <a:solidFill>
                <a:schemeClr val="dk1"/>
              </a:solidFill>
              <a:latin typeface="Palatino"/>
              <a:ea typeface="Palatino"/>
              <a:cs typeface="Palatino"/>
              <a:sym typeface="Palatino"/>
            </a:endParaRPr>
          </a:p>
          <a:p>
            <a:pPr lvl="0"/>
            <a:r>
              <a:rPr lang="en-US" sz="1600" dirty="0">
                <a:solidFill>
                  <a:schemeClr val="dk1"/>
                </a:solidFill>
                <a:latin typeface="Palatino"/>
                <a:ea typeface="Palatino"/>
                <a:cs typeface="Palatino"/>
                <a:sym typeface="Palatino"/>
              </a:rPr>
              <a:t>Among Independent young adults, the </a:t>
            </a:r>
            <a:r>
              <a:rPr lang="en-US" sz="1600" b="1" dirty="0">
                <a:solidFill>
                  <a:schemeClr val="dk1"/>
                </a:solidFill>
                <a:latin typeface="Palatino"/>
                <a:ea typeface="Palatino"/>
                <a:cs typeface="Palatino"/>
                <a:sym typeface="Palatino"/>
              </a:rPr>
              <a:t>top Democratic presidential candidate</a:t>
            </a:r>
            <a:r>
              <a:rPr lang="en-US" sz="1600" dirty="0">
                <a:solidFill>
                  <a:schemeClr val="dk1"/>
                </a:solidFill>
                <a:latin typeface="Palatino"/>
                <a:ea typeface="Palatino"/>
                <a:cs typeface="Palatino"/>
                <a:sym typeface="Palatino"/>
              </a:rPr>
              <a:t> is Senator Sanders with 10% support followed by Former VP Biden with 6%. However, Independents currently prefer someone else by a large margin, at 50%.</a:t>
            </a:r>
          </a:p>
          <a:p>
            <a:pPr lvl="0"/>
            <a:r>
              <a:rPr lang="en-US" sz="1600" dirty="0">
                <a:solidFill>
                  <a:schemeClr val="dk1"/>
                </a:solidFill>
                <a:latin typeface="Palatino"/>
                <a:ea typeface="Palatino"/>
                <a:cs typeface="Palatino"/>
                <a:sym typeface="Palatino"/>
              </a:rPr>
              <a:t>  </a:t>
            </a:r>
            <a:endParaRPr dirty="0"/>
          </a:p>
          <a:p>
            <a:pPr lvl="0"/>
            <a:r>
              <a:rPr lang="en-US" sz="1600" dirty="0">
                <a:solidFill>
                  <a:schemeClr val="dk1"/>
                </a:solidFill>
                <a:latin typeface="Palatino"/>
                <a:ea typeface="Palatino"/>
                <a:cs typeface="Palatino"/>
                <a:sym typeface="Palatino"/>
              </a:rPr>
              <a:t>Among Republican young adults, the </a:t>
            </a:r>
            <a:r>
              <a:rPr lang="en-US" sz="1600" b="1" dirty="0">
                <a:solidFill>
                  <a:schemeClr val="dk1"/>
                </a:solidFill>
                <a:latin typeface="Palatino"/>
                <a:ea typeface="Palatino"/>
                <a:cs typeface="Palatino"/>
                <a:sym typeface="Palatino"/>
              </a:rPr>
              <a:t>top Democratic presidential candidate</a:t>
            </a:r>
            <a:r>
              <a:rPr lang="en-US" sz="1600" dirty="0">
                <a:solidFill>
                  <a:schemeClr val="dk1"/>
                </a:solidFill>
                <a:latin typeface="Palatino"/>
                <a:ea typeface="Palatino"/>
                <a:cs typeface="Palatino"/>
                <a:sym typeface="Palatino"/>
              </a:rPr>
              <a:t> is Former VP Biden with 11%, followed by Senator Sanders with 5%. However, Republicans want someone else by a large margin, at 47%</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5"/>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299" name="Google Shape;299;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23</a:t>
            </a:fld>
            <a:endParaRPr/>
          </a:p>
        </p:txBody>
      </p:sp>
      <p:sp>
        <p:nvSpPr>
          <p:cNvPr id="300" name="Google Shape;300;p3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Trump’s Electoral Chances</a:t>
            </a:r>
            <a:endParaRPr/>
          </a:p>
        </p:txBody>
      </p:sp>
      <p:sp>
        <p:nvSpPr>
          <p:cNvPr id="301" name="Google Shape;301;p35"/>
          <p:cNvSpPr txBox="1"/>
          <p:nvPr/>
        </p:nvSpPr>
        <p:spPr>
          <a:xfrm>
            <a:off x="5119700" y="867200"/>
            <a:ext cx="6743100" cy="9234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rgbClr val="000000"/>
                </a:solidFill>
                <a:latin typeface="Calibri"/>
                <a:ea typeface="Calibri"/>
                <a:cs typeface="Calibri"/>
                <a:sym typeface="Calibri"/>
              </a:rPr>
              <a:t> As you may have heard, Donald Trump has decided to run for re-election. Please just give me your best guess, do you think he will win the presidential election in 2020, or do you think he will lose?</a:t>
            </a:r>
            <a:endParaRPr sz="1800" b="1">
              <a:solidFill>
                <a:schemeClr val="dk1"/>
              </a:solidFill>
              <a:latin typeface="Calibri"/>
              <a:ea typeface="Calibri"/>
              <a:cs typeface="Calibri"/>
              <a:sym typeface="Calibri"/>
            </a:endParaRPr>
          </a:p>
        </p:txBody>
      </p:sp>
      <p:pic>
        <p:nvPicPr>
          <p:cNvPr id="302" name="Google Shape;302;p35"/>
          <p:cNvPicPr preferRelativeResize="0"/>
          <p:nvPr/>
        </p:nvPicPr>
        <p:blipFill rotWithShape="1">
          <a:blip r:embed="rId3">
            <a:alphaModFix/>
          </a:blip>
          <a:srcRect/>
          <a:stretch/>
        </p:blipFill>
        <p:spPr>
          <a:xfrm>
            <a:off x="5119688" y="1815921"/>
            <a:ext cx="6045200" cy="4267200"/>
          </a:xfrm>
          <a:prstGeom prst="rect">
            <a:avLst/>
          </a:prstGeom>
          <a:noFill/>
          <a:ln>
            <a:noFill/>
          </a:ln>
        </p:spPr>
      </p:pic>
      <p:sp>
        <p:nvSpPr>
          <p:cNvPr id="303" name="Google Shape;303;p35"/>
          <p:cNvSpPr txBox="1"/>
          <p:nvPr/>
        </p:nvSpPr>
        <p:spPr>
          <a:xfrm>
            <a:off x="152400" y="1542692"/>
            <a:ext cx="4974749" cy="349326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Most young Republicans are confident in Trump’s reelection, with 72% believing that Trump will win in 2020 compared to 22% of Democrats. Independents are split with 38% believing Trump will win.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Trump will win: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Democrats = 22%</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Independents = 38%</a:t>
            </a:r>
            <a:endParaRPr/>
          </a:p>
          <a:p>
            <a:pPr marL="742950" marR="0" lvl="1" indent="-285750" algn="just" rtl="0">
              <a:spcBef>
                <a:spcPts val="0"/>
              </a:spcBef>
              <a:spcAft>
                <a:spcPts val="0"/>
              </a:spcAft>
              <a:buClr>
                <a:schemeClr val="dk1"/>
              </a:buClr>
              <a:buSzPts val="1700"/>
              <a:buFont typeface="Arial"/>
              <a:buChar char="•"/>
            </a:pPr>
            <a:r>
              <a:rPr lang="en-US" sz="1700" b="0" i="0" u="none" strike="noStrike" cap="none">
                <a:solidFill>
                  <a:schemeClr val="dk1"/>
                </a:solidFill>
                <a:latin typeface="Palatino Linotype"/>
                <a:ea typeface="Palatino Linotype"/>
                <a:cs typeface="Palatino Linotype"/>
                <a:sym typeface="Palatino Linotype"/>
              </a:rPr>
              <a:t>Republicans = 76%</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36"/>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09" name="Google Shape;309;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24</a:t>
            </a:fld>
            <a:endParaRPr/>
          </a:p>
        </p:txBody>
      </p:sp>
      <p:sp>
        <p:nvSpPr>
          <p:cNvPr id="310" name="Google Shape;310;p3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2020 Election Vote Intentions </a:t>
            </a:r>
            <a:endParaRPr/>
          </a:p>
        </p:txBody>
      </p:sp>
      <p:sp>
        <p:nvSpPr>
          <p:cNvPr id="311" name="Google Shape;311;p36"/>
          <p:cNvSpPr txBox="1"/>
          <p:nvPr/>
        </p:nvSpPr>
        <p:spPr>
          <a:xfrm>
            <a:off x="4337989" y="822108"/>
            <a:ext cx="7628676"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likely are you to vote in the presidential election being held in November 2020?</a:t>
            </a:r>
            <a:endParaRPr/>
          </a:p>
        </p:txBody>
      </p:sp>
      <p:sp>
        <p:nvSpPr>
          <p:cNvPr id="312" name="Google Shape;312;p36"/>
          <p:cNvSpPr txBox="1"/>
          <p:nvPr/>
        </p:nvSpPr>
        <p:spPr>
          <a:xfrm>
            <a:off x="380042" y="1179522"/>
            <a:ext cx="3739156" cy="541686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Palatino"/>
                <a:ea typeface="Palatino"/>
                <a:cs typeface="Palatino"/>
                <a:sym typeface="Palatino"/>
              </a:rPr>
              <a:t>Young adults who identify as Independents are the least likely group to say they plan to vote with 26% reporting they definitely or probably </a:t>
            </a:r>
            <a:r>
              <a:rPr lang="en-US" sz="1600" b="1">
                <a:solidFill>
                  <a:schemeClr val="dk1"/>
                </a:solidFill>
                <a:latin typeface="Palatino"/>
                <a:ea typeface="Palatino"/>
                <a:cs typeface="Palatino"/>
                <a:sym typeface="Palatino"/>
              </a:rPr>
              <a:t>will not vote</a:t>
            </a:r>
            <a:r>
              <a:rPr lang="en-US" sz="1600">
                <a:solidFill>
                  <a:schemeClr val="dk1"/>
                </a:solidFill>
                <a:latin typeface="Palatino"/>
                <a:ea typeface="Palatino"/>
                <a:cs typeface="Palatino"/>
                <a:sym typeface="Palatino"/>
              </a:rPr>
              <a:t> in November 2020.  Another 27% of Independent young adults are unsure about whether or not they will vote. Majorities of Republicans (79%) and Democrats (79%) indicate that they </a:t>
            </a:r>
            <a:r>
              <a:rPr lang="en-US" sz="1600" b="1">
                <a:solidFill>
                  <a:schemeClr val="dk1"/>
                </a:solidFill>
                <a:latin typeface="Palatino"/>
                <a:ea typeface="Palatino"/>
                <a:cs typeface="Palatino"/>
                <a:sym typeface="Palatino"/>
              </a:rPr>
              <a:t>probably or definitely will vote</a:t>
            </a:r>
            <a:r>
              <a:rPr lang="en-US" sz="1600">
                <a:solidFill>
                  <a:schemeClr val="dk1"/>
                </a:solidFill>
                <a:latin typeface="Palatino"/>
                <a:ea typeface="Palatino"/>
                <a:cs typeface="Palatino"/>
                <a:sym typeface="Palatino"/>
              </a:rPr>
              <a:t> in 2020.</a:t>
            </a:r>
            <a:endParaRPr/>
          </a:p>
          <a:p>
            <a:pPr marL="0" marR="0" lvl="0" indent="0" algn="l"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“definitely” or ”probably” will vote: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79%</a:t>
            </a:r>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47%</a:t>
            </a:r>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79%</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313" name="Google Shape;313;p36"/>
          <p:cNvPicPr preferRelativeResize="0"/>
          <p:nvPr/>
        </p:nvPicPr>
        <p:blipFill rotWithShape="1">
          <a:blip r:embed="rId3">
            <a:alphaModFix/>
          </a:blip>
          <a:srcRect/>
          <a:stretch/>
        </p:blipFill>
        <p:spPr>
          <a:xfrm>
            <a:off x="4337987" y="1468438"/>
            <a:ext cx="7628678" cy="48879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37"/>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19" name="Google Shape;319;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25</a:t>
            </a:fld>
            <a:endParaRPr/>
          </a:p>
        </p:txBody>
      </p:sp>
      <p:sp>
        <p:nvSpPr>
          <p:cNvPr id="320" name="Google Shape;320;p3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2020 Election Intentions </a:t>
            </a:r>
            <a:endParaRPr/>
          </a:p>
        </p:txBody>
      </p:sp>
      <p:sp>
        <p:nvSpPr>
          <p:cNvPr id="321" name="Google Shape;321;p37"/>
          <p:cNvSpPr txBox="1"/>
          <p:nvPr/>
        </p:nvSpPr>
        <p:spPr>
          <a:xfrm>
            <a:off x="4684686" y="755375"/>
            <a:ext cx="7239738"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We know it is early in the 2020 election season and many people have not been focusing on the presidential election. Given what you know about the candidates running for president which statement is closest to how you feel:</a:t>
            </a:r>
            <a:endParaRPr/>
          </a:p>
        </p:txBody>
      </p:sp>
      <p:pic>
        <p:nvPicPr>
          <p:cNvPr id="322" name="Google Shape;322;p37"/>
          <p:cNvPicPr preferRelativeResize="0"/>
          <p:nvPr/>
        </p:nvPicPr>
        <p:blipFill rotWithShape="1">
          <a:blip r:embed="rId3">
            <a:alphaModFix/>
          </a:blip>
          <a:srcRect/>
          <a:stretch/>
        </p:blipFill>
        <p:spPr>
          <a:xfrm>
            <a:off x="4380931" y="1971301"/>
            <a:ext cx="7656394" cy="4660900"/>
          </a:xfrm>
          <a:prstGeom prst="rect">
            <a:avLst/>
          </a:prstGeom>
          <a:noFill/>
          <a:ln>
            <a:noFill/>
          </a:ln>
        </p:spPr>
      </p:pic>
      <p:sp>
        <p:nvSpPr>
          <p:cNvPr id="323" name="Google Shape;323;p37"/>
          <p:cNvSpPr txBox="1"/>
          <p:nvPr/>
        </p:nvSpPr>
        <p:spPr>
          <a:xfrm>
            <a:off x="0" y="1487666"/>
            <a:ext cx="4380931" cy="270843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The majority of Democrat (61%) and a plurality of Republican (48%) young adults plan to vote their party in the upcoming presidential election.  It is important to note that there are pockets of Democrats and Republicans who don’t know what they will do, with 27% of Democrats and 33% of Republicans indicating that they are uncertain.  The majority of Independents, 59%, are uncertain, as well.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8"/>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dirty="0" err="1"/>
              <a:t>GenForward</a:t>
            </a:r>
            <a:r>
              <a:rPr lang="en-US" i="1" dirty="0"/>
              <a:t> surveys are available at </a:t>
            </a:r>
            <a:r>
              <a:rPr lang="en-US" i="1" dirty="0" err="1"/>
              <a:t>www.genforwardsurvey.com</a:t>
            </a:r>
            <a:endParaRPr dirty="0"/>
          </a:p>
        </p:txBody>
      </p:sp>
      <p:sp>
        <p:nvSpPr>
          <p:cNvPr id="329" name="Google Shape;32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26</a:t>
            </a:fld>
            <a:endParaRPr/>
          </a:p>
        </p:txBody>
      </p:sp>
      <p:sp>
        <p:nvSpPr>
          <p:cNvPr id="330" name="Google Shape;330;p3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Candidate Qualities</a:t>
            </a:r>
            <a:endParaRPr/>
          </a:p>
        </p:txBody>
      </p:sp>
      <p:sp>
        <p:nvSpPr>
          <p:cNvPr id="331" name="Google Shape;331;p38"/>
          <p:cNvSpPr txBox="1"/>
          <p:nvPr/>
        </p:nvSpPr>
        <p:spPr>
          <a:xfrm>
            <a:off x="367119" y="1189198"/>
            <a:ext cx="4893966" cy="336851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dirty="0">
                <a:solidFill>
                  <a:schemeClr val="dk1"/>
                </a:solidFill>
                <a:latin typeface="Palatino"/>
                <a:ea typeface="Palatino"/>
                <a:cs typeface="Palatino"/>
                <a:sym typeface="Palatino"/>
              </a:rPr>
              <a:t>The </a:t>
            </a:r>
            <a:r>
              <a:rPr lang="en-US" sz="1600" b="1" dirty="0">
                <a:solidFill>
                  <a:schemeClr val="dk1"/>
                </a:solidFill>
                <a:latin typeface="Palatino"/>
                <a:ea typeface="Palatino"/>
                <a:cs typeface="Palatino"/>
                <a:sym typeface="Palatino"/>
              </a:rPr>
              <a:t>ability to bring about needed change</a:t>
            </a:r>
            <a:r>
              <a:rPr lang="en-US" sz="1600" dirty="0">
                <a:solidFill>
                  <a:schemeClr val="dk1"/>
                </a:solidFill>
                <a:latin typeface="Palatino"/>
                <a:ea typeface="Palatino"/>
                <a:cs typeface="Palatino"/>
                <a:sym typeface="Palatino"/>
              </a:rPr>
              <a:t> is the most important quality for a candidate in the presidential election with 28% of Democrats, 22% of Independents, and 22% of Republicans registering their preference for that quality.  It is the most important candidate quality for both Democrats and Republicans. Independents are still uncertain in what they are looking for in a candidate with 24% indicating they are “unsure” what candidate quality matters most.</a:t>
            </a:r>
            <a:endParaRPr dirty="0"/>
          </a:p>
          <a:p>
            <a:pPr marL="0" marR="0" lvl="0" indent="0" algn="l" rtl="0">
              <a:spcBef>
                <a:spcPts val="0"/>
              </a:spcBef>
              <a:spcAft>
                <a:spcPts val="0"/>
              </a:spcAft>
              <a:buNone/>
            </a:pPr>
            <a:r>
              <a:rPr lang="en-US" sz="1600" dirty="0">
                <a:solidFill>
                  <a:schemeClr val="dk1"/>
                </a:solidFill>
                <a:latin typeface="Palatino"/>
                <a:ea typeface="Palatino"/>
                <a:cs typeface="Palatino"/>
                <a:sym typeface="Palatino"/>
              </a:rPr>
              <a:t> </a:t>
            </a:r>
            <a:endParaRPr sz="1700" dirty="0">
              <a:solidFill>
                <a:schemeClr val="dk1"/>
              </a:solidFill>
              <a:latin typeface="Palatino Linotype"/>
              <a:ea typeface="Palatino Linotype"/>
              <a:cs typeface="Palatino Linotype"/>
              <a:sym typeface="Palatino Linotype"/>
            </a:endParaRPr>
          </a:p>
        </p:txBody>
      </p:sp>
      <p:sp>
        <p:nvSpPr>
          <p:cNvPr id="332" name="Google Shape;332;p38"/>
          <p:cNvSpPr txBox="1"/>
          <p:nvPr/>
        </p:nvSpPr>
        <p:spPr>
          <a:xfrm>
            <a:off x="5838026" y="866033"/>
            <a:ext cx="5824750"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Which one candidate quality matters most in deciding for whom to vote in the 2020 presidential election?</a:t>
            </a:r>
            <a:endParaRPr/>
          </a:p>
        </p:txBody>
      </p:sp>
      <p:graphicFrame>
        <p:nvGraphicFramePr>
          <p:cNvPr id="333" name="Google Shape;333;p38"/>
          <p:cNvGraphicFramePr/>
          <p:nvPr/>
        </p:nvGraphicFramePr>
        <p:xfrm>
          <a:off x="5838025" y="1866723"/>
          <a:ext cx="5824750" cy="4258325"/>
        </p:xfrm>
        <a:graphic>
          <a:graphicData uri="http://schemas.openxmlformats.org/drawingml/2006/table">
            <a:tbl>
              <a:tblPr firstRow="1" firstCol="1" bandRow="1">
                <a:noFill/>
                <a:tableStyleId>{5D35E295-83BF-4208-964D-C5B9CC8FC093}</a:tableStyleId>
              </a:tblPr>
              <a:tblGrid>
                <a:gridCol w="502550">
                  <a:extLst>
                    <a:ext uri="{9D8B030D-6E8A-4147-A177-3AD203B41FA5}">
                      <a16:colId xmlns:a16="http://schemas.microsoft.com/office/drawing/2014/main" val="20000"/>
                    </a:ext>
                  </a:extLst>
                </a:gridCol>
                <a:gridCol w="1786325">
                  <a:extLst>
                    <a:ext uri="{9D8B030D-6E8A-4147-A177-3AD203B41FA5}">
                      <a16:colId xmlns:a16="http://schemas.microsoft.com/office/drawing/2014/main" val="20001"/>
                    </a:ext>
                  </a:extLst>
                </a:gridCol>
                <a:gridCol w="1748000">
                  <a:extLst>
                    <a:ext uri="{9D8B030D-6E8A-4147-A177-3AD203B41FA5}">
                      <a16:colId xmlns:a16="http://schemas.microsoft.com/office/drawing/2014/main" val="20002"/>
                    </a:ext>
                  </a:extLst>
                </a:gridCol>
                <a:gridCol w="1787875">
                  <a:extLst>
                    <a:ext uri="{9D8B030D-6E8A-4147-A177-3AD203B41FA5}">
                      <a16:colId xmlns:a16="http://schemas.microsoft.com/office/drawing/2014/main" val="20003"/>
                    </a:ext>
                  </a:extLst>
                </a:gridCol>
              </a:tblGrid>
              <a:tr h="1003975">
                <a:tc>
                  <a:txBody>
                    <a:bodyPr/>
                    <a:lstStyle/>
                    <a:p>
                      <a:pPr marL="0" marR="0" lvl="0" indent="0" algn="l" rtl="0">
                        <a:spcBef>
                          <a:spcPts val="0"/>
                        </a:spcBef>
                        <a:spcAft>
                          <a:spcPts val="0"/>
                        </a:spcAft>
                        <a:buNone/>
                      </a:pPr>
                      <a:r>
                        <a:rPr lang="en-US" sz="1400" b="1" u="none" strike="noStrike" cap="none">
                          <a:latin typeface="Palatino Linotype"/>
                          <a:ea typeface="Palatino Linotype"/>
                          <a:cs typeface="Palatino Linotype"/>
                          <a:sym typeface="Palatino Linotype"/>
                        </a:rPr>
                        <a:t> </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Democrat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Independent</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400" b="1" u="none" strike="noStrike" cap="none">
                          <a:latin typeface="Palatino Linotype"/>
                          <a:ea typeface="Palatino Linotype"/>
                          <a:cs typeface="Palatino Linotype"/>
                          <a:sym typeface="Palatino Linotype"/>
                        </a:rPr>
                        <a:t>Republican</a:t>
                      </a:r>
                      <a:endParaRPr sz="14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extLst>
                  <a:ext uri="{0D108BD9-81ED-4DB2-BD59-A6C34878D82A}">
                    <a16:rowId xmlns:a16="http://schemas.microsoft.com/office/drawing/2014/main" val="10000"/>
                  </a:ext>
                </a:extLst>
              </a:tr>
              <a:tr h="99395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1</a:t>
                      </a:r>
                      <a:r>
                        <a:rPr lang="en-US" sz="1400" u="none" strike="noStrike" cap="none" baseline="30000">
                          <a:latin typeface="Palatino Linotype"/>
                          <a:ea typeface="Palatino Linotype"/>
                          <a:cs typeface="Palatino Linotype"/>
                          <a:sym typeface="Palatino Linotype"/>
                        </a:rPr>
                        <a:t>st</a:t>
                      </a:r>
                      <a:endParaRPr sz="1400" u="none" strike="noStrike" cap="none">
                        <a:latin typeface="Palatino Linotype"/>
                        <a:ea typeface="Palatino Linotype"/>
                        <a:cs typeface="Palatino Linotype"/>
                        <a:sym typeface="Palatino Linotype"/>
                      </a:endParaRPr>
                    </a:p>
                    <a:p>
                      <a:pPr marL="0" marR="0" lvl="0" indent="0" algn="l" rtl="0">
                        <a:spcBef>
                          <a:spcPts val="0"/>
                        </a:spcBef>
                        <a:spcAft>
                          <a:spcPts val="0"/>
                        </a:spcAft>
                        <a:buNone/>
                      </a:pP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Can bring about needed change (28%)</a:t>
                      </a: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Unsure (24%)</a:t>
                      </a:r>
                      <a:endParaRPr sz="1400" u="none" strike="noStrike" cap="none">
                        <a:latin typeface="Palatino Linotype"/>
                        <a:ea typeface="Palatino Linotype"/>
                        <a:cs typeface="Palatino Linotype"/>
                        <a:sym typeface="Palatino Linotype"/>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Can bring about needed change (22%)</a:t>
                      </a:r>
                      <a:endParaRPr sz="1400" u="none" strike="noStrike" cap="none">
                        <a:latin typeface="Palatino Linotype"/>
                        <a:ea typeface="Palatino Linotype"/>
                        <a:cs typeface="Palatino Linotype"/>
                        <a:sym typeface="Palatino Linotype"/>
                      </a:endParaRPr>
                    </a:p>
                  </a:txBody>
                  <a:tcPr marL="68175" marR="68175" marT="0" marB="0" anchor="ctr"/>
                </a:tc>
                <a:extLst>
                  <a:ext uri="{0D108BD9-81ED-4DB2-BD59-A6C34878D82A}">
                    <a16:rowId xmlns:a16="http://schemas.microsoft.com/office/drawing/2014/main" val="10001"/>
                  </a:ext>
                </a:extLst>
              </a:tr>
              <a:tr h="74545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2</a:t>
                      </a:r>
                      <a:r>
                        <a:rPr lang="en-US" sz="1400" u="none" strike="noStrike" cap="none" baseline="30000">
                          <a:latin typeface="Palatino Linotype"/>
                          <a:ea typeface="Palatino Linotype"/>
                          <a:cs typeface="Palatino Linotype"/>
                          <a:sym typeface="Palatino Linotype"/>
                        </a:rPr>
                        <a:t>nd</a:t>
                      </a:r>
                      <a:r>
                        <a:rPr lang="en-US" sz="1400" u="none" strike="noStrike" cap="none">
                          <a:latin typeface="Palatino Linotype"/>
                          <a:ea typeface="Palatino Linotype"/>
                          <a:cs typeface="Palatino Linotype"/>
                          <a:sym typeface="Palatino Linotype"/>
                        </a:rPr>
                        <a:t> </a:t>
                      </a:r>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Honest and trustworthy (14%)</a:t>
                      </a:r>
                      <a:endParaRPr/>
                    </a:p>
                  </a:txBody>
                  <a:tcPr marL="68175" marR="68175" marT="0" marB="0" anchor="ct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Honest and trustworthy (23%)</a:t>
                      </a:r>
                      <a:endParaRPr/>
                    </a:p>
                  </a:txBody>
                  <a:tcPr marL="68175" marR="68175" marT="0" marB="0" anchor="ctr"/>
                </a:tc>
                <a:tc>
                  <a:txBody>
                    <a:bodyPr/>
                    <a:lstStyle/>
                    <a:p>
                      <a:pPr marL="0" marR="0" lvl="0" indent="0" algn="ctr" rtl="0">
                        <a:spcBef>
                          <a:spcPts val="0"/>
                        </a:spcBef>
                        <a:spcAft>
                          <a:spcPts val="0"/>
                        </a:spcAft>
                        <a:buNone/>
                      </a:pPr>
                      <a:r>
                        <a:rPr lang="en-US" sz="1400" u="none" strike="noStrike" cap="none">
                          <a:latin typeface="Palatino Linotype"/>
                          <a:ea typeface="Palatino Linotype"/>
                          <a:cs typeface="Palatino Linotype"/>
                          <a:sym typeface="Palatino Linotype"/>
                        </a:rPr>
                        <a:t>Shares my values (15%)</a:t>
                      </a:r>
                      <a:endParaRPr/>
                    </a:p>
                  </a:txBody>
                  <a:tcPr marL="68175" marR="68175" marT="0" marB="0" anchor="ctr"/>
                </a:tc>
                <a:extLst>
                  <a:ext uri="{0D108BD9-81ED-4DB2-BD59-A6C34878D82A}">
                    <a16:rowId xmlns:a16="http://schemas.microsoft.com/office/drawing/2014/main" val="10002"/>
                  </a:ext>
                </a:extLst>
              </a:tr>
              <a:tr h="1514950">
                <a:tc>
                  <a:txBody>
                    <a:bodyPr/>
                    <a:lstStyle/>
                    <a:p>
                      <a:pPr marL="0" marR="0" lvl="0" indent="0" algn="l" rtl="0">
                        <a:spcBef>
                          <a:spcPts val="0"/>
                        </a:spcBef>
                        <a:spcAft>
                          <a:spcPts val="0"/>
                        </a:spcAft>
                        <a:buNone/>
                      </a:pPr>
                      <a:r>
                        <a:rPr lang="en-US" sz="1400" u="none" strike="noStrike" cap="none">
                          <a:latin typeface="Palatino Linotype"/>
                          <a:ea typeface="Palatino Linotype"/>
                          <a:cs typeface="Palatino Linotype"/>
                          <a:sym typeface="Palatino Linotype"/>
                        </a:rPr>
                        <a:t>3</a:t>
                      </a:r>
                      <a:r>
                        <a:rPr lang="en-US" sz="1400" u="none" strike="noStrike" cap="none" baseline="30000">
                          <a:latin typeface="Palatino Linotype"/>
                          <a:ea typeface="Palatino Linotype"/>
                          <a:cs typeface="Palatino Linotype"/>
                          <a:sym typeface="Palatino Linotype"/>
                        </a:rPr>
                        <a:t>rd</a:t>
                      </a:r>
                      <a:r>
                        <a:rPr lang="en-US" sz="1400" u="none" strike="noStrike" cap="none">
                          <a:latin typeface="Palatino Linotype"/>
                          <a:ea typeface="Palatino Linotype"/>
                          <a:cs typeface="Palatino Linotype"/>
                          <a:sym typeface="Palatino Linotype"/>
                        </a:rPr>
                        <a:t> </a:t>
                      </a:r>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400" u="none" strike="noStrike" cap="none">
                          <a:latin typeface="Palatino Linotype"/>
                          <a:ea typeface="Palatino Linotype"/>
                          <a:cs typeface="Palatino Linotype"/>
                          <a:sym typeface="Palatino Linotype"/>
                        </a:rPr>
                        <a:t>Cares about people like me (11%)</a:t>
                      </a:r>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Can bring about needed change (22%)</a:t>
                      </a:r>
                      <a:endParaRPr/>
                    </a:p>
                  </a:txBody>
                  <a:tcPr marL="68175" marR="68175" marT="0" marB="0" anchor="ctr">
                    <a:lnB w="12700" cap="flat" cmpd="sng">
                      <a:solidFill>
                        <a:srgbClr val="FF93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400"/>
                        <a:buFont typeface="Palatino Linotype"/>
                        <a:buNone/>
                      </a:pPr>
                      <a:r>
                        <a:rPr lang="en-US" sz="1400" u="none" strike="noStrike" cap="none">
                          <a:latin typeface="Palatino Linotype"/>
                          <a:ea typeface="Palatino Linotype"/>
                          <a:cs typeface="Palatino Linotype"/>
                          <a:sym typeface="Palatino Linotype"/>
                        </a:rPr>
                        <a:t>Honest and trustworthy (13%)</a:t>
                      </a:r>
                      <a:endParaRPr/>
                    </a:p>
                  </a:txBody>
                  <a:tcPr marL="68175" marR="68175" marT="0" marB="0" anchor="ctr">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39"/>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39" name="Google Shape;339;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27</a:t>
            </a:fld>
            <a:endParaRPr/>
          </a:p>
        </p:txBody>
      </p:sp>
      <p:sp>
        <p:nvSpPr>
          <p:cNvPr id="340" name="Google Shape;340;p39"/>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Candidate Beliefs and Electability</a:t>
            </a:r>
            <a:endParaRPr/>
          </a:p>
        </p:txBody>
      </p:sp>
      <p:sp>
        <p:nvSpPr>
          <p:cNvPr id="341" name="Google Shape;341;p39"/>
          <p:cNvSpPr txBox="1"/>
          <p:nvPr/>
        </p:nvSpPr>
        <p:spPr>
          <a:xfrm>
            <a:off x="4684686" y="755375"/>
            <a:ext cx="7239738"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In thinking about which candidate should receive the Democratic Party's nomination, which of the following best describes your view:</a:t>
            </a:r>
            <a:endParaRPr/>
          </a:p>
        </p:txBody>
      </p:sp>
      <p:sp>
        <p:nvSpPr>
          <p:cNvPr id="342" name="Google Shape;342;p39"/>
          <p:cNvSpPr txBox="1"/>
          <p:nvPr/>
        </p:nvSpPr>
        <p:spPr>
          <a:xfrm>
            <a:off x="442226" y="1647160"/>
            <a:ext cx="3739156" cy="297004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 slim majority of Democrats (51%) young adults say it is more important that the Democratic Party candidate can beat Trump, even if the candidate does not share all of their beliefs. The majority of Independents (59%) say it is more important that the candidate shares their beliefs, even if they may not be able to defeat Donald Trump.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343" name="Google Shape;343;p39"/>
          <p:cNvPicPr preferRelativeResize="0"/>
          <p:nvPr/>
        </p:nvPicPr>
        <p:blipFill rotWithShape="1">
          <a:blip r:embed="rId3">
            <a:alphaModFix/>
          </a:blip>
          <a:srcRect/>
          <a:stretch/>
        </p:blipFill>
        <p:spPr>
          <a:xfrm>
            <a:off x="4684686" y="1401706"/>
            <a:ext cx="6883400" cy="46863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4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49" name="Google Shape;34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28</a:t>
            </a:fld>
            <a:endParaRPr/>
          </a:p>
        </p:txBody>
      </p:sp>
      <p:sp>
        <p:nvSpPr>
          <p:cNvPr id="350" name="Google Shape;350;p4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2020 Presidential Election Hypothetical Match-Ups</a:t>
            </a:r>
            <a:endParaRPr/>
          </a:p>
        </p:txBody>
      </p:sp>
      <p:sp>
        <p:nvSpPr>
          <p:cNvPr id="351" name="Google Shape;351;p40"/>
          <p:cNvSpPr txBox="1"/>
          <p:nvPr/>
        </p:nvSpPr>
        <p:spPr>
          <a:xfrm>
            <a:off x="4966966" y="893086"/>
            <a:ext cx="6788732" cy="64633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Now thinking about the general election, if the 2020 presidential election were being held today…for whom would you vote?</a:t>
            </a:r>
            <a:endParaRPr/>
          </a:p>
        </p:txBody>
      </p:sp>
      <p:graphicFrame>
        <p:nvGraphicFramePr>
          <p:cNvPr id="352" name="Google Shape;352;p40"/>
          <p:cNvGraphicFramePr/>
          <p:nvPr/>
        </p:nvGraphicFramePr>
        <p:xfrm>
          <a:off x="4731874" y="1539416"/>
          <a:ext cx="3000000" cy="3000000"/>
        </p:xfrm>
        <a:graphic>
          <a:graphicData uri="http://schemas.openxmlformats.org/drawingml/2006/table">
            <a:tbl>
              <a:tblPr firstRow="1" firstCol="1" bandRow="1">
                <a:noFill/>
                <a:tableStyleId>{5D35E295-83BF-4208-964D-C5B9CC8FC093}</a:tableStyleId>
              </a:tblPr>
              <a:tblGrid>
                <a:gridCol w="2443925">
                  <a:extLst>
                    <a:ext uri="{9D8B030D-6E8A-4147-A177-3AD203B41FA5}">
                      <a16:colId xmlns:a16="http://schemas.microsoft.com/office/drawing/2014/main" val="20000"/>
                    </a:ext>
                  </a:extLst>
                </a:gridCol>
                <a:gridCol w="1491375">
                  <a:extLst>
                    <a:ext uri="{9D8B030D-6E8A-4147-A177-3AD203B41FA5}">
                      <a16:colId xmlns:a16="http://schemas.microsoft.com/office/drawing/2014/main" val="20001"/>
                    </a:ext>
                  </a:extLst>
                </a:gridCol>
                <a:gridCol w="1406150">
                  <a:extLst>
                    <a:ext uri="{9D8B030D-6E8A-4147-A177-3AD203B41FA5}">
                      <a16:colId xmlns:a16="http://schemas.microsoft.com/office/drawing/2014/main" val="20002"/>
                    </a:ext>
                  </a:extLst>
                </a:gridCol>
                <a:gridCol w="1280500">
                  <a:extLst>
                    <a:ext uri="{9D8B030D-6E8A-4147-A177-3AD203B41FA5}">
                      <a16:colId xmlns:a16="http://schemas.microsoft.com/office/drawing/2014/main" val="20003"/>
                    </a:ext>
                  </a:extLst>
                </a:gridCol>
              </a:tblGrid>
              <a:tr h="520500">
                <a:tc>
                  <a:txBody>
                    <a:bodyPr/>
                    <a:lstStyle/>
                    <a:p>
                      <a:pPr marL="0" marR="0" lvl="0" indent="0" algn="l" rtl="0">
                        <a:spcBef>
                          <a:spcPts val="0"/>
                        </a:spcBef>
                        <a:spcAft>
                          <a:spcPts val="0"/>
                        </a:spcAft>
                        <a:buNone/>
                      </a:pPr>
                      <a:r>
                        <a:rPr lang="en-US" sz="1600" b="1" u="none" strike="noStrike" cap="none">
                          <a:latin typeface="Palatino Linotype"/>
                          <a:ea typeface="Palatino Linotype"/>
                          <a:cs typeface="Palatino Linotype"/>
                          <a:sym typeface="Palatino Linotype"/>
                        </a:rPr>
                        <a:t> Donald Trump and…</a:t>
                      </a:r>
                      <a:endParaRPr sz="16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600" b="1" u="none" strike="noStrike" cap="none">
                          <a:latin typeface="Palatino Linotype"/>
                          <a:ea typeface="Palatino Linotype"/>
                          <a:cs typeface="Palatino Linotype"/>
                          <a:sym typeface="Palatino Linotype"/>
                        </a:rPr>
                        <a:t>Democrat</a:t>
                      </a:r>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600" b="1" u="none" strike="noStrike" cap="none">
                          <a:latin typeface="Palatino Linotype"/>
                          <a:ea typeface="Palatino Linotype"/>
                          <a:cs typeface="Palatino Linotype"/>
                          <a:sym typeface="Palatino Linotype"/>
                        </a:rPr>
                        <a:t>Independent</a:t>
                      </a:r>
                      <a:endParaRPr sz="16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tc>
                  <a:txBody>
                    <a:bodyPr/>
                    <a:lstStyle/>
                    <a:p>
                      <a:pPr marL="0" marR="0" lvl="0" indent="0" algn="ctr" rtl="0">
                        <a:spcBef>
                          <a:spcPts val="0"/>
                        </a:spcBef>
                        <a:spcAft>
                          <a:spcPts val="0"/>
                        </a:spcAft>
                        <a:buNone/>
                      </a:pPr>
                      <a:r>
                        <a:rPr lang="en-US" sz="1600" b="1" u="none" strike="noStrike" cap="none">
                          <a:latin typeface="Palatino Linotype"/>
                          <a:ea typeface="Palatino Linotype"/>
                          <a:cs typeface="Palatino Linotype"/>
                          <a:sym typeface="Palatino Linotype"/>
                        </a:rPr>
                        <a:t>Republican</a:t>
                      </a:r>
                      <a:endParaRPr sz="1600" b="1" u="none" strike="noStrike" cap="none">
                        <a:latin typeface="Palatino Linotype"/>
                        <a:ea typeface="Palatino Linotype"/>
                        <a:cs typeface="Palatino Linotype"/>
                        <a:sym typeface="Palatino Linotype"/>
                      </a:endParaRPr>
                    </a:p>
                  </a:txBody>
                  <a:tcPr marL="68175" marR="68175" marT="0" marB="0" anchor="ctr">
                    <a:solidFill>
                      <a:srgbClr val="FF9300"/>
                    </a:solidFill>
                  </a:tcPr>
                </a:tc>
                <a:extLst>
                  <a:ext uri="{0D108BD9-81ED-4DB2-BD59-A6C34878D82A}">
                    <a16:rowId xmlns:a16="http://schemas.microsoft.com/office/drawing/2014/main" val="10000"/>
                  </a:ext>
                </a:extLst>
              </a:tr>
              <a:tr h="273800">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Joe Biden</a:t>
                      </a:r>
                      <a:endParaRPr/>
                    </a:p>
                  </a:txBody>
                  <a:tcPr marL="12700" marR="12700" marT="12700" marB="0" anchor="ctr">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+81</a:t>
                      </a:r>
                      <a:endParaRPr/>
                    </a:p>
                  </a:txBody>
                  <a:tcPr marL="12700" marR="12700" marT="12700" marB="0" anchor="ctr">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+32</a:t>
                      </a:r>
                      <a:endParaRPr/>
                    </a:p>
                  </a:txBody>
                  <a:tcPr marL="12700" marR="12700" marT="12700" marB="0" anchor="ctr">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-56</a:t>
                      </a:r>
                      <a:endParaRPr/>
                    </a:p>
                  </a:txBody>
                  <a:tcPr marL="12700" marR="12700" marT="12700" marB="0" anchor="ctr">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1"/>
                  </a:ext>
                </a:extLst>
              </a:tr>
              <a:tr h="273800">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Elizabeth Warren</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+30</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-61</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2"/>
                  </a:ext>
                </a:extLst>
              </a:tr>
              <a:tr h="349300">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Bernie Sanders</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+83</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+53</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-59</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3"/>
                  </a:ext>
                </a:extLst>
              </a:tr>
              <a:tr h="452900">
                <a:tc>
                  <a:txBody>
                    <a:bodyPr/>
                    <a:lstStyle/>
                    <a:p>
                      <a:pPr marL="0" marR="0" lvl="0" indent="0" algn="l" rtl="0">
                        <a:spcBef>
                          <a:spcPts val="0"/>
                        </a:spcBef>
                        <a:spcAft>
                          <a:spcPts val="0"/>
                        </a:spcAft>
                        <a:buNone/>
                      </a:pPr>
                      <a:r>
                        <a:rPr lang="en-US" sz="1600" b="0" i="0" u="none" strike="noStrike" cap="none">
                          <a:solidFill>
                            <a:srgbClr val="000000"/>
                          </a:solidFill>
                          <a:latin typeface="Palatino"/>
                          <a:ea typeface="Palatino"/>
                          <a:cs typeface="Palatino"/>
                          <a:sym typeface="Palatino"/>
                        </a:rPr>
                        <a:t>Kamala Harris</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+75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+24</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-65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4"/>
                  </a:ext>
                </a:extLst>
              </a:tr>
              <a:tr h="526025">
                <a:tc>
                  <a:txBody>
                    <a:bodyPr/>
                    <a:lstStyle/>
                    <a:p>
                      <a:pPr marL="0" marR="0" lvl="0" indent="0" algn="l" rtl="0">
                        <a:spcBef>
                          <a:spcPts val="0"/>
                        </a:spcBef>
                        <a:spcAft>
                          <a:spcPts val="0"/>
                        </a:spcAft>
                        <a:buNone/>
                      </a:pPr>
                      <a:r>
                        <a:rPr lang="en-US" sz="1600" b="0" i="0" u="none" strike="noStrike" cap="none">
                          <a:solidFill>
                            <a:srgbClr val="000000"/>
                          </a:solidFill>
                          <a:latin typeface="Palatino"/>
                          <a:ea typeface="Palatino"/>
                          <a:cs typeface="Palatino"/>
                          <a:sym typeface="Palatino"/>
                        </a:rPr>
                        <a:t>Pete Buttigieg</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+74</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+32</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a:ea typeface="Palatino"/>
                          <a:cs typeface="Palatino"/>
                          <a:sym typeface="Palatino"/>
                        </a:rPr>
                        <a:t>-61</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5"/>
                  </a:ext>
                </a:extLst>
              </a:tr>
              <a:tr h="378500">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Cory Booker</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+73</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+27</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-59</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6"/>
                  </a:ext>
                </a:extLst>
              </a:tr>
              <a:tr h="534050">
                <a:tc>
                  <a:txBody>
                    <a:bodyPr/>
                    <a:lstStyle/>
                    <a:p>
                      <a:pPr marL="0" marR="0" lvl="0" indent="0" algn="l" rtl="0">
                        <a:spcBef>
                          <a:spcPts val="0"/>
                        </a:spcBef>
                        <a:spcAft>
                          <a:spcPts val="0"/>
                        </a:spcAft>
                        <a:buNone/>
                      </a:pPr>
                      <a:endParaRPr sz="1600" b="0" i="0" u="none" strike="noStrike" cap="none">
                        <a:solidFill>
                          <a:srgbClr val="000000"/>
                        </a:solidFill>
                        <a:latin typeface="Palatino Linotype"/>
                        <a:ea typeface="Palatino Linotype"/>
                        <a:cs typeface="Palatino Linotype"/>
                        <a:sym typeface="Palatino Linotype"/>
                      </a:endParaRPr>
                    </a:p>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Beto O’Rourke</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+14</a:t>
                      </a:r>
                      <a:endParaRPr sz="1600" b="0" i="0" u="none" strike="noStrike" cap="none">
                        <a:solidFill>
                          <a:srgbClr val="000000"/>
                        </a:solidFill>
                        <a:latin typeface="Palatino Linotype"/>
                        <a:ea typeface="Palatino Linotype"/>
                        <a:cs typeface="Palatino Linotype"/>
                        <a:sym typeface="Palatino Linotype"/>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-65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7"/>
                  </a:ext>
                </a:extLst>
              </a:tr>
              <a:tr h="437975">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Andrew Yang</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+37</a:t>
                      </a:r>
                      <a:endParaRPr sz="1600" b="0" i="0" u="none" strike="noStrike" cap="none">
                        <a:solidFill>
                          <a:srgbClr val="000000"/>
                        </a:solidFill>
                        <a:latin typeface="Palatino Linotype"/>
                        <a:ea typeface="Palatino Linotype"/>
                        <a:cs typeface="Palatino Linotype"/>
                        <a:sym typeface="Palatino Linotype"/>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-52</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8"/>
                  </a:ext>
                </a:extLst>
              </a:tr>
              <a:tr h="437975">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Julian Castro</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+77</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+40</a:t>
                      </a:r>
                      <a:endParaRPr sz="1600" b="0" i="0" u="none" strike="noStrike" cap="none">
                        <a:solidFill>
                          <a:srgbClr val="000000"/>
                        </a:solidFill>
                        <a:latin typeface="Palatino Linotype"/>
                        <a:ea typeface="Palatino Linotype"/>
                        <a:cs typeface="Palatino Linotype"/>
                        <a:sym typeface="Palatino Linotype"/>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-65</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09"/>
                  </a:ext>
                </a:extLst>
              </a:tr>
              <a:tr h="437975">
                <a:tc>
                  <a:txBody>
                    <a:bodyPr/>
                    <a:lstStyle/>
                    <a:p>
                      <a:pPr marL="0" marR="0" lvl="0" indent="0" algn="l"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Amy Klobuchar</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+71</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+22</a:t>
                      </a:r>
                      <a:endParaRPr sz="1600" b="0" i="0" u="none" strike="noStrike" cap="none">
                        <a:solidFill>
                          <a:srgbClr val="000000"/>
                        </a:solidFill>
                        <a:latin typeface="Palatino Linotype"/>
                        <a:ea typeface="Palatino Linotype"/>
                        <a:cs typeface="Palatino Linotype"/>
                        <a:sym typeface="Palatino Linotype"/>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b="0" i="0" u="none" strike="noStrike" cap="none">
                          <a:solidFill>
                            <a:srgbClr val="000000"/>
                          </a:solidFill>
                          <a:latin typeface="Palatino Linotype"/>
                          <a:ea typeface="Palatino Linotype"/>
                          <a:cs typeface="Palatino Linotype"/>
                          <a:sym typeface="Palatino Linotype"/>
                        </a:rPr>
                        <a:t>-58</a:t>
                      </a:r>
                      <a:endParaRPr/>
                    </a:p>
                  </a:txBody>
                  <a:tcPr marL="12700" marR="12700" marT="12700" marB="0" anchor="ctr">
                    <a:lnT w="12700" cap="flat" cmpd="sng">
                      <a:solidFill>
                        <a:srgbClr val="FF9300"/>
                      </a:solidFill>
                      <a:prstDash val="solid"/>
                      <a:round/>
                      <a:headEnd type="none" w="sm" len="sm"/>
                      <a:tailEnd type="none" w="sm" len="sm"/>
                    </a:lnT>
                    <a:lnB w="12700" cap="flat" cmpd="sng">
                      <a:solidFill>
                        <a:srgbClr val="FF93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353" name="Google Shape;353;p40"/>
          <p:cNvSpPr txBox="1"/>
          <p:nvPr/>
        </p:nvSpPr>
        <p:spPr>
          <a:xfrm>
            <a:off x="401262" y="1268828"/>
            <a:ext cx="3974315" cy="349326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Linotype"/>
                <a:ea typeface="Palatino Linotype"/>
                <a:cs typeface="Palatino Linotype"/>
                <a:sym typeface="Palatino Linotype"/>
              </a:rPr>
              <a:t>In a hypothetical election between Donald Trump and the top performing Democratic hopefuls vying for the nomination, Bernie Sanders has the largest lead for both Democrats (83%) and Independents (53%). For Democrats, Joe Biden is a close second with 81%. Independents, on the other hand, had Julian Castro as the second with 40%.  For Republicans, the hypothetical match-up kept Trump winning, but Andrew Yang was the best nominee with -52%. </a:t>
            </a:r>
            <a:endParaRPr sz="1700">
              <a:solidFill>
                <a:schemeClr val="dk1"/>
              </a:solidFill>
              <a:latin typeface="Palatino Linotype"/>
              <a:ea typeface="Palatino Linotype"/>
              <a:cs typeface="Palatino Linotype"/>
              <a:sym typeface="Palatino Linotype"/>
            </a:endParaRPr>
          </a:p>
        </p:txBody>
      </p:sp>
      <p:sp>
        <p:nvSpPr>
          <p:cNvPr id="354" name="Google Shape;354;p40"/>
          <p:cNvSpPr txBox="1"/>
          <p:nvPr/>
        </p:nvSpPr>
        <p:spPr>
          <a:xfrm>
            <a:off x="4731874" y="6355715"/>
            <a:ext cx="5529943"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200" b="1">
                <a:solidFill>
                  <a:schemeClr val="dk1"/>
                </a:solidFill>
                <a:latin typeface="Calibri"/>
                <a:ea typeface="Calibri"/>
                <a:cs typeface="Calibri"/>
                <a:sym typeface="Calibri"/>
              </a:rPr>
              <a:t>*Net advantage calculated as Democratic candidate support minus Trump support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41"/>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60" name="Google Shape;3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29</a:t>
            </a:fld>
            <a:endParaRPr/>
          </a:p>
        </p:txBody>
      </p:sp>
      <p:sp>
        <p:nvSpPr>
          <p:cNvPr id="361" name="Google Shape;361;p41"/>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Interest in 2020 Presidential Election News</a:t>
            </a:r>
            <a:endParaRPr/>
          </a:p>
        </p:txBody>
      </p:sp>
      <p:sp>
        <p:nvSpPr>
          <p:cNvPr id="362" name="Google Shape;362;p41"/>
          <p:cNvSpPr txBox="1"/>
          <p:nvPr/>
        </p:nvSpPr>
        <p:spPr>
          <a:xfrm>
            <a:off x="4966966" y="755375"/>
            <a:ext cx="6788732" cy="92333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How much interest do you have in following news about the 2020 presidential election? A great deal, quite a bit, only some, very little, or no interest at all?</a:t>
            </a:r>
            <a:r>
              <a:rPr lang="en-US" sz="1800">
                <a:solidFill>
                  <a:schemeClr val="dk1"/>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pic>
        <p:nvPicPr>
          <p:cNvPr id="363" name="Google Shape;363;p41"/>
          <p:cNvPicPr preferRelativeResize="0"/>
          <p:nvPr/>
        </p:nvPicPr>
        <p:blipFill rotWithShape="1">
          <a:blip r:embed="rId3">
            <a:alphaModFix/>
          </a:blip>
          <a:srcRect/>
          <a:stretch/>
        </p:blipFill>
        <p:spPr>
          <a:xfrm>
            <a:off x="4966966" y="1678705"/>
            <a:ext cx="6997700" cy="4423920"/>
          </a:xfrm>
          <a:prstGeom prst="rect">
            <a:avLst/>
          </a:prstGeom>
          <a:noFill/>
          <a:ln>
            <a:noFill/>
          </a:ln>
        </p:spPr>
      </p:pic>
      <p:sp>
        <p:nvSpPr>
          <p:cNvPr id="364" name="Google Shape;364;p41"/>
          <p:cNvSpPr txBox="1"/>
          <p:nvPr/>
        </p:nvSpPr>
        <p:spPr>
          <a:xfrm>
            <a:off x="152401" y="1424980"/>
            <a:ext cx="4605598" cy="349326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Interest in the upcoming presidential election is highest for Democratic young adults (63% interest).  Pluralities of Republicans (36%) and Independents (31%) report having only some interest.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with a great deal or quite a bit of interest: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63%</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22%</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43%</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42"/>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70" name="Google Shape;37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30</a:t>
            </a:fld>
            <a:endParaRPr/>
          </a:p>
        </p:txBody>
      </p:sp>
      <p:sp>
        <p:nvSpPr>
          <p:cNvPr id="371" name="Google Shape;371;p42"/>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Sources for Political News and Information</a:t>
            </a:r>
            <a:endParaRPr/>
          </a:p>
        </p:txBody>
      </p:sp>
      <p:sp>
        <p:nvSpPr>
          <p:cNvPr id="372" name="Google Shape;372;p42"/>
          <p:cNvSpPr/>
          <p:nvPr/>
        </p:nvSpPr>
        <p:spPr>
          <a:xfrm>
            <a:off x="4918074" y="884019"/>
            <a:ext cx="688022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What is your primary source for political news and information?</a:t>
            </a:r>
            <a:r>
              <a:rPr lang="en-US" sz="1800">
                <a:solidFill>
                  <a:schemeClr val="dk1"/>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sp>
        <p:nvSpPr>
          <p:cNvPr id="373" name="Google Shape;373;p42"/>
          <p:cNvSpPr txBox="1"/>
          <p:nvPr/>
        </p:nvSpPr>
        <p:spPr>
          <a:xfrm>
            <a:off x="152400" y="1542658"/>
            <a:ext cx="3974315" cy="323165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Across party, young adults are getting their political news and information primarily from social media sites and television and cable news networks.  It is uncommon for these young adults to gather their political news from either the radio or political blogs. Unlike their political counterparts who each report 14% receiving information from friends and family, young adult Democrats report only 7% receiving information from friends and family. </a:t>
            </a:r>
            <a:endParaRPr/>
          </a:p>
        </p:txBody>
      </p:sp>
      <p:pic>
        <p:nvPicPr>
          <p:cNvPr id="374" name="Google Shape;374;p42"/>
          <p:cNvPicPr preferRelativeResize="0"/>
          <p:nvPr/>
        </p:nvPicPr>
        <p:blipFill rotWithShape="1">
          <a:blip r:embed="rId3">
            <a:alphaModFix/>
          </a:blip>
          <a:srcRect/>
          <a:stretch/>
        </p:blipFill>
        <p:spPr>
          <a:xfrm>
            <a:off x="4380931" y="1381994"/>
            <a:ext cx="7811069" cy="497435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43"/>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80" name="Google Shape;38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31</a:t>
            </a:fld>
            <a:endParaRPr/>
          </a:p>
        </p:txBody>
      </p:sp>
      <p:sp>
        <p:nvSpPr>
          <p:cNvPr id="381" name="Google Shape;381;p4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Is Donald Trump a Racist?</a:t>
            </a:r>
            <a:endParaRPr/>
          </a:p>
        </p:txBody>
      </p:sp>
      <p:sp>
        <p:nvSpPr>
          <p:cNvPr id="382" name="Google Shape;382;p43"/>
          <p:cNvSpPr/>
          <p:nvPr/>
        </p:nvSpPr>
        <p:spPr>
          <a:xfrm>
            <a:off x="4865689" y="793475"/>
            <a:ext cx="7067548"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believe Donald Trump is a racist or is not a racist?</a:t>
            </a:r>
            <a:r>
              <a:rPr lang="en-US" sz="1800">
                <a:solidFill>
                  <a:schemeClr val="dk1"/>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sp>
        <p:nvSpPr>
          <p:cNvPr id="383" name="Google Shape;383;p43"/>
          <p:cNvSpPr txBox="1"/>
          <p:nvPr/>
        </p:nvSpPr>
        <p:spPr>
          <a:xfrm>
            <a:off x="152400" y="1542658"/>
            <a:ext cx="3974315" cy="453970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Linotype"/>
                <a:ea typeface="Palatino Linotype"/>
                <a:cs typeface="Palatino Linotype"/>
                <a:sym typeface="Palatino Linotype"/>
              </a:rPr>
              <a:t>Significant majorities of young adult Democrats believe Trump is a racist (88%).  A majority of Independents also believe Trump to be a racist (64%).  Republicans on the other hand do not believe Trump to be a racist with only 28% agreeing.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Donald Trump is not a racist:</a:t>
            </a:r>
            <a:endParaRPr/>
          </a:p>
          <a:p>
            <a:pPr marL="57943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12%</a:t>
            </a:r>
            <a:endParaRPr/>
          </a:p>
          <a:p>
            <a:pPr marL="57943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31%</a:t>
            </a:r>
            <a:endParaRPr/>
          </a:p>
          <a:p>
            <a:pPr marL="57943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71%</a:t>
            </a:r>
            <a:endParaRPr/>
          </a:p>
          <a:p>
            <a:pPr marL="57943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Whites= 46%</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384" name="Google Shape;384;p43"/>
          <p:cNvPicPr preferRelativeResize="0"/>
          <p:nvPr/>
        </p:nvPicPr>
        <p:blipFill rotWithShape="1">
          <a:blip r:embed="rId3">
            <a:alphaModFix/>
          </a:blip>
          <a:srcRect/>
          <a:stretch/>
        </p:blipFill>
        <p:spPr>
          <a:xfrm>
            <a:off x="4686928" y="1542658"/>
            <a:ext cx="7246309" cy="465110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44"/>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390" name="Google Shape;39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32</a:t>
            </a:fld>
            <a:endParaRPr/>
          </a:p>
        </p:txBody>
      </p:sp>
      <p:sp>
        <p:nvSpPr>
          <p:cNvPr id="391" name="Google Shape;391;p4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Donald Trump Improperly Enriching Himself and Others</a:t>
            </a:r>
            <a:endParaRPr/>
          </a:p>
        </p:txBody>
      </p:sp>
      <p:sp>
        <p:nvSpPr>
          <p:cNvPr id="392" name="Google Shape;392;p44"/>
          <p:cNvSpPr txBox="1"/>
          <p:nvPr/>
        </p:nvSpPr>
        <p:spPr>
          <a:xfrm>
            <a:off x="4905375" y="867205"/>
            <a:ext cx="6712429"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Since taking office, do you think Donald Trump has improperly used his office to enrich himself or his friends and family?</a:t>
            </a:r>
            <a:r>
              <a:rPr lang="en-US" sz="1800">
                <a:solidFill>
                  <a:schemeClr val="dk1"/>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sp>
        <p:nvSpPr>
          <p:cNvPr id="393" name="Google Shape;393;p44"/>
          <p:cNvSpPr txBox="1"/>
          <p:nvPr/>
        </p:nvSpPr>
        <p:spPr>
          <a:xfrm>
            <a:off x="318655" y="1364188"/>
            <a:ext cx="4385161" cy="453970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Linotype"/>
                <a:ea typeface="Palatino Linotype"/>
                <a:cs typeface="Palatino Linotype"/>
                <a:sym typeface="Palatino Linotype"/>
              </a:rPr>
              <a:t>Significant majorities of young adult  Democrats say Donald Trump has improperly used his office, with 91% saying he has definitely or probably improperly used his office to enrich himself or his friends and family. A majority (71%) of Independents agree. Republicans are less prone to agree with only 44% believing Trump has improperly used his office.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Donald Trump has “definitely” or ”probably” done this: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6831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91%</a:t>
            </a:r>
            <a:endParaRPr/>
          </a:p>
          <a:p>
            <a:pPr marL="46831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71%</a:t>
            </a:r>
            <a:endParaRPr/>
          </a:p>
          <a:p>
            <a:pPr marL="46831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44%</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394" name="Google Shape;394;p44"/>
          <p:cNvPicPr preferRelativeResize="0"/>
          <p:nvPr/>
        </p:nvPicPr>
        <p:blipFill rotWithShape="1">
          <a:blip r:embed="rId3">
            <a:alphaModFix/>
          </a:blip>
          <a:srcRect/>
          <a:stretch/>
        </p:blipFill>
        <p:spPr>
          <a:xfrm>
            <a:off x="4904201" y="1513536"/>
            <a:ext cx="6913988" cy="4842814"/>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45"/>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00" name="Google Shape;400;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33</a:t>
            </a:fld>
            <a:endParaRPr/>
          </a:p>
        </p:txBody>
      </p:sp>
      <p:sp>
        <p:nvSpPr>
          <p:cNvPr id="401" name="Google Shape;401;p4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Donald Trump Improperly Attacking Political Opponents</a:t>
            </a:r>
            <a:endParaRPr/>
          </a:p>
        </p:txBody>
      </p:sp>
      <p:sp>
        <p:nvSpPr>
          <p:cNvPr id="402" name="Google Shape;402;p45"/>
          <p:cNvSpPr txBox="1"/>
          <p:nvPr/>
        </p:nvSpPr>
        <p:spPr>
          <a:xfrm>
            <a:off x="4905375" y="867205"/>
            <a:ext cx="6712429"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Since taking office, do you think Donald Trump has improperly used his office to attack his political opponents?</a:t>
            </a:r>
            <a:endParaRPr/>
          </a:p>
        </p:txBody>
      </p:sp>
      <p:sp>
        <p:nvSpPr>
          <p:cNvPr id="403" name="Google Shape;403;p45"/>
          <p:cNvSpPr txBox="1"/>
          <p:nvPr/>
        </p:nvSpPr>
        <p:spPr>
          <a:xfrm>
            <a:off x="574196" y="1190370"/>
            <a:ext cx="3739156" cy="417037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Palatino"/>
                <a:ea typeface="Palatino"/>
                <a:cs typeface="Palatino"/>
                <a:sym typeface="Palatino"/>
              </a:rPr>
              <a:t>Majorities of young adults across parties believe that Donald Trump has definitely or probably </a:t>
            </a:r>
            <a:r>
              <a:rPr lang="en-US" sz="1600" b="1">
                <a:solidFill>
                  <a:schemeClr val="dk1"/>
                </a:solidFill>
                <a:latin typeface="Palatino"/>
                <a:ea typeface="Palatino"/>
                <a:cs typeface="Palatino"/>
                <a:sym typeface="Palatino"/>
              </a:rPr>
              <a:t>improperly used his office to attack his political opponents</a:t>
            </a:r>
            <a:r>
              <a:rPr lang="en-US" sz="1600">
                <a:solidFill>
                  <a:schemeClr val="dk1"/>
                </a:solidFill>
                <a:latin typeface="Palatino"/>
                <a:ea typeface="Palatino"/>
                <a:cs typeface="Palatino"/>
                <a:sym typeface="Palatino"/>
              </a:rPr>
              <a:t>—with 93% of Democrats, 76% of Independents, and 52% of Republicans agreeing.</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Donald Trump has “definitely” or ”probably” done this: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93%</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76%</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52%</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04" name="Google Shape;404;p45"/>
          <p:cNvPicPr preferRelativeResize="0"/>
          <p:nvPr/>
        </p:nvPicPr>
        <p:blipFill rotWithShape="1">
          <a:blip r:embed="rId3">
            <a:alphaModFix/>
          </a:blip>
          <a:srcRect/>
          <a:stretch/>
        </p:blipFill>
        <p:spPr>
          <a:xfrm>
            <a:off x="4905374" y="1513536"/>
            <a:ext cx="6930067" cy="484281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46"/>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10" name="Google Shape;41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34</a:t>
            </a:fld>
            <a:endParaRPr/>
          </a:p>
        </p:txBody>
      </p:sp>
      <p:sp>
        <p:nvSpPr>
          <p:cNvPr id="411" name="Google Shape;411;p4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Donald Trump and Personal Safety</a:t>
            </a:r>
            <a:endParaRPr/>
          </a:p>
        </p:txBody>
      </p:sp>
      <p:sp>
        <p:nvSpPr>
          <p:cNvPr id="412" name="Google Shape;412;p46"/>
          <p:cNvSpPr txBox="1"/>
          <p:nvPr/>
        </p:nvSpPr>
        <p:spPr>
          <a:xfrm>
            <a:off x="4966966" y="755375"/>
            <a:ext cx="6788732" cy="92333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Does having Donald Trump as president of the United States make you feel more safe, less safe, or doesn't it have an impact on how safe you feel?</a:t>
            </a:r>
            <a:endParaRPr/>
          </a:p>
        </p:txBody>
      </p:sp>
      <p:sp>
        <p:nvSpPr>
          <p:cNvPr id="413" name="Google Shape;413;p46"/>
          <p:cNvSpPr txBox="1"/>
          <p:nvPr/>
        </p:nvSpPr>
        <p:spPr>
          <a:xfrm>
            <a:off x="256054" y="1660645"/>
            <a:ext cx="3974315" cy="427809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both Democrats (77%) and Independents (55%) feel less safe having Donald Trump as president. Republicans are split on the matter with 39% feeling more safe and 39% believing his presidency has no impact.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feel more safe: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7%</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7%</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39%</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14" name="Google Shape;414;p46"/>
          <p:cNvPicPr preferRelativeResize="0"/>
          <p:nvPr/>
        </p:nvPicPr>
        <p:blipFill rotWithShape="1">
          <a:blip r:embed="rId3">
            <a:alphaModFix/>
          </a:blip>
          <a:srcRect/>
          <a:stretch/>
        </p:blipFill>
        <p:spPr>
          <a:xfrm>
            <a:off x="4966966" y="1510748"/>
            <a:ext cx="6968980" cy="4863662"/>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47"/>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20" name="Google Shape;420;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35</a:t>
            </a:fld>
            <a:endParaRPr/>
          </a:p>
        </p:txBody>
      </p:sp>
      <p:sp>
        <p:nvSpPr>
          <p:cNvPr id="421" name="Google Shape;421;p4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House Impeachment Proceedings</a:t>
            </a:r>
            <a:endParaRPr/>
          </a:p>
        </p:txBody>
      </p:sp>
      <p:sp>
        <p:nvSpPr>
          <p:cNvPr id="422" name="Google Shape;422;p47"/>
          <p:cNvSpPr/>
          <p:nvPr/>
        </p:nvSpPr>
        <p:spPr>
          <a:xfrm>
            <a:off x="4918074" y="884019"/>
            <a:ext cx="6880225" cy="147732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Speaker of the House Nancy Pelosi recently announced that the House of Representatives would formally begin impeachment proceedings on President Donald Trump based on a whistleblower complaint alleging wrongdoing. Do you support or oppose the House of Representatives holding impeachment proceedings?</a:t>
            </a:r>
            <a:endParaRPr/>
          </a:p>
        </p:txBody>
      </p:sp>
      <p:sp>
        <p:nvSpPr>
          <p:cNvPr id="423" name="Google Shape;423;p47"/>
          <p:cNvSpPr txBox="1"/>
          <p:nvPr/>
        </p:nvSpPr>
        <p:spPr>
          <a:xfrm>
            <a:off x="152400" y="1542658"/>
            <a:ext cx="3974315" cy="467820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b="1">
                <a:solidFill>
                  <a:schemeClr val="dk1"/>
                </a:solidFill>
                <a:latin typeface="Palatino"/>
                <a:ea typeface="Palatino"/>
                <a:cs typeface="Palatino"/>
                <a:sym typeface="Palatino"/>
              </a:rPr>
              <a:t>Support of the House of Representatives holding impeachment hearings</a:t>
            </a:r>
            <a:r>
              <a:rPr lang="en-US" sz="1600">
                <a:solidFill>
                  <a:schemeClr val="dk1"/>
                </a:solidFill>
                <a:latin typeface="Palatino"/>
                <a:ea typeface="Palatino"/>
                <a:cs typeface="Palatino"/>
                <a:sym typeface="Palatino"/>
              </a:rPr>
              <a:t> is strongest among young Democrats with 87% strongly or somewhat supporting.  There is a majority of Independents strongly or somewhat supporting (58%), and Republicans are less supportive with 33% strongly or somewhat supporting.</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“strongly” or ”somewhat” support: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87%</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58%</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33%</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24" name="Google Shape;424;p47"/>
          <p:cNvPicPr preferRelativeResize="0"/>
          <p:nvPr/>
        </p:nvPicPr>
        <p:blipFill rotWithShape="1">
          <a:blip r:embed="rId3">
            <a:alphaModFix/>
          </a:blip>
          <a:srcRect/>
          <a:stretch/>
        </p:blipFill>
        <p:spPr>
          <a:xfrm>
            <a:off x="4918074" y="2361347"/>
            <a:ext cx="7121526" cy="39826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48"/>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30" name="Google Shape;43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36</a:t>
            </a:fld>
            <a:endParaRPr/>
          </a:p>
        </p:txBody>
      </p:sp>
      <p:sp>
        <p:nvSpPr>
          <p:cNvPr id="431" name="Google Shape;431;p4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Voting and Personal Efficacy</a:t>
            </a:r>
            <a:endParaRPr/>
          </a:p>
        </p:txBody>
      </p:sp>
      <p:sp>
        <p:nvSpPr>
          <p:cNvPr id="432" name="Google Shape;432;p48"/>
          <p:cNvSpPr/>
          <p:nvPr/>
        </p:nvSpPr>
        <p:spPr>
          <a:xfrm>
            <a:off x="4865689" y="793475"/>
            <a:ext cx="7067548"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Which statement comes closer to your views, even if neither is exactly right?</a:t>
            </a:r>
            <a:endParaRPr/>
          </a:p>
        </p:txBody>
      </p:sp>
      <p:sp>
        <p:nvSpPr>
          <p:cNvPr id="433" name="Google Shape;433;p48"/>
          <p:cNvSpPr txBox="1"/>
          <p:nvPr/>
        </p:nvSpPr>
        <p:spPr>
          <a:xfrm>
            <a:off x="152400" y="1116640"/>
            <a:ext cx="3974315" cy="493981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dk1"/>
                </a:solidFill>
                <a:latin typeface="Palatino"/>
                <a:ea typeface="Palatino"/>
                <a:cs typeface="Palatino"/>
                <a:sym typeface="Palatino"/>
              </a:rPr>
              <a:t>Democratic and Republican young adults believe that voting gives them a say about how the government runs things—with 63% of Democrats and 58% of Republicans agreeing.  In contrast, 60% of Independents believe that their vote </a:t>
            </a:r>
            <a:r>
              <a:rPr lang="en-US" sz="1600" b="1">
                <a:solidFill>
                  <a:schemeClr val="dk1"/>
                </a:solidFill>
                <a:latin typeface="Palatino"/>
                <a:ea typeface="Palatino"/>
                <a:cs typeface="Palatino"/>
                <a:sym typeface="Palatino"/>
              </a:rPr>
              <a:t>does not really affect how the government runs things</a:t>
            </a:r>
            <a:r>
              <a:rPr lang="en-US" sz="1600">
                <a:solidFill>
                  <a:schemeClr val="dk1"/>
                </a:solidFill>
                <a:latin typeface="Palatino"/>
                <a:ea typeface="Palatino"/>
                <a:cs typeface="Palatino"/>
                <a:sym typeface="Palatino"/>
              </a:rPr>
              <a: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saying voting gives them a say in government: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63%</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38%</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58%</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34" name="Google Shape;434;p48"/>
          <p:cNvPicPr preferRelativeResize="0"/>
          <p:nvPr/>
        </p:nvPicPr>
        <p:blipFill rotWithShape="1">
          <a:blip r:embed="rId3">
            <a:alphaModFix/>
          </a:blip>
          <a:srcRect/>
          <a:stretch/>
        </p:blipFill>
        <p:spPr>
          <a:xfrm>
            <a:off x="4865688" y="1439806"/>
            <a:ext cx="7067547" cy="4916544"/>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49"/>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40" name="Google Shape;44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37</a:t>
            </a:fld>
            <a:endParaRPr/>
          </a:p>
        </p:txBody>
      </p:sp>
      <p:sp>
        <p:nvSpPr>
          <p:cNvPr id="441" name="Google Shape;441;p49"/>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Participating in Politics Makes a Difference</a:t>
            </a:r>
            <a:endParaRPr/>
          </a:p>
        </p:txBody>
      </p:sp>
      <p:sp>
        <p:nvSpPr>
          <p:cNvPr id="442" name="Google Shape;442;p49"/>
          <p:cNvSpPr txBox="1"/>
          <p:nvPr/>
        </p:nvSpPr>
        <p:spPr>
          <a:xfrm>
            <a:off x="4905375" y="867205"/>
            <a:ext cx="6712429" cy="147732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Now we would like you to consider your role in politics, regardless of your formal citizenship status. Please indicate whether you strongly agree, somewhat agree, somewhat disagree, or strongly disagree with the following statement:</a:t>
            </a:r>
            <a:r>
              <a:rPr lang="en-US" sz="1800">
                <a:solidFill>
                  <a:schemeClr val="dk1"/>
                </a:solidFill>
                <a:latin typeface="Calibri"/>
                <a:ea typeface="Calibri"/>
                <a:cs typeface="Calibri"/>
                <a:sym typeface="Calibri"/>
              </a:rPr>
              <a:t> </a:t>
            </a:r>
            <a:r>
              <a:rPr lang="en-US" sz="1800" b="1">
                <a:solidFill>
                  <a:schemeClr val="dk1"/>
                </a:solidFill>
                <a:latin typeface="Calibri"/>
                <a:ea typeface="Calibri"/>
                <a:cs typeface="Calibri"/>
                <a:sym typeface="Calibri"/>
              </a:rPr>
              <a:t>I believe that by participating in politics I can make a difference.</a:t>
            </a:r>
            <a:endParaRPr/>
          </a:p>
        </p:txBody>
      </p:sp>
      <p:sp>
        <p:nvSpPr>
          <p:cNvPr id="443" name="Google Shape;443;p49"/>
          <p:cNvSpPr txBox="1"/>
          <p:nvPr/>
        </p:nvSpPr>
        <p:spPr>
          <a:xfrm>
            <a:off x="442226" y="1566264"/>
            <a:ext cx="3739156" cy="427809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 and Democrat young adults believe that they can make a difference by participating in politics. For Republicans, 72% somewhat or strongly agree, and Democrats somewhat or strongly agree 78% of the time.  Independents are less convinced, with 48% agreeing.</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somewhat or strongly 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78%</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48%</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72%</a:t>
            </a:r>
            <a:endParaRPr/>
          </a:p>
        </p:txBody>
      </p:sp>
      <p:pic>
        <p:nvPicPr>
          <p:cNvPr id="444" name="Google Shape;444;p49"/>
          <p:cNvPicPr preferRelativeResize="0"/>
          <p:nvPr/>
        </p:nvPicPr>
        <p:blipFill rotWithShape="1">
          <a:blip r:embed="rId3">
            <a:alphaModFix/>
          </a:blip>
          <a:srcRect/>
          <a:stretch/>
        </p:blipFill>
        <p:spPr>
          <a:xfrm>
            <a:off x="4905374" y="2344533"/>
            <a:ext cx="6712429" cy="401181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5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50" name="Google Shape;45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38</a:t>
            </a:fld>
            <a:endParaRPr/>
          </a:p>
        </p:txBody>
      </p:sp>
      <p:sp>
        <p:nvSpPr>
          <p:cNvPr id="451" name="Google Shape;451;p5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Trust in the Government in Washington</a:t>
            </a:r>
            <a:endParaRPr/>
          </a:p>
        </p:txBody>
      </p:sp>
      <p:sp>
        <p:nvSpPr>
          <p:cNvPr id="452" name="Google Shape;452;p50"/>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How much of the time do you think you can trust the government in Washington to do what is right? Just about always, most of the time, some of the time, or never?</a:t>
            </a:r>
            <a:endParaRPr/>
          </a:p>
        </p:txBody>
      </p:sp>
      <p:sp>
        <p:nvSpPr>
          <p:cNvPr id="453" name="Google Shape;453;p50"/>
          <p:cNvSpPr txBox="1"/>
          <p:nvPr/>
        </p:nvSpPr>
        <p:spPr>
          <a:xfrm>
            <a:off x="331389" y="1328870"/>
            <a:ext cx="4212901" cy="453970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Across parties, young adults do not have strong trust in the government in Washington. Majorities of Democrat (62%), Independent (57%), and Republican (57%) young adults say they can only trust the government in Washington to do what is right “some of the time”.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can trust the government in Washington about always: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6%</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4%</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6%</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54" name="Google Shape;454;p50"/>
          <p:cNvPicPr preferRelativeResize="0"/>
          <p:nvPr/>
        </p:nvPicPr>
        <p:blipFill rotWithShape="1">
          <a:blip r:embed="rId3">
            <a:alphaModFix/>
          </a:blip>
          <a:srcRect/>
          <a:stretch/>
        </p:blipFill>
        <p:spPr>
          <a:xfrm>
            <a:off x="4905375" y="1819192"/>
            <a:ext cx="6934200" cy="45085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51"/>
          <p:cNvSpPr/>
          <p:nvPr/>
        </p:nvSpPr>
        <p:spPr>
          <a:xfrm>
            <a:off x="152399" y="6404610"/>
            <a:ext cx="5529945" cy="269241"/>
          </a:xfrm>
          <a:prstGeom prst="rect">
            <a:avLst/>
          </a:prstGeom>
          <a:noFill/>
          <a:ln>
            <a:noFill/>
          </a:ln>
        </p:spPr>
        <p:txBody>
          <a:bodyPr spcFirstLastPara="1" wrap="square" lIns="45700" tIns="45700" rIns="45700" bIns="45700" anchor="ctr" anchorCtr="0">
            <a:noAutofit/>
          </a:bodyPr>
          <a:lstStyle/>
          <a:p>
            <a:pPr marL="0" marR="0" lvl="0" indent="0" algn="l" rtl="0">
              <a:spcBef>
                <a:spcPts val="0"/>
              </a:spcBef>
              <a:spcAft>
                <a:spcPts val="0"/>
              </a:spcAft>
              <a:buNone/>
            </a:pPr>
            <a:r>
              <a:rPr lang="en-US" sz="1200" i="1">
                <a:solidFill>
                  <a:srgbClr val="888888"/>
                </a:solidFill>
                <a:latin typeface="Calibri"/>
                <a:ea typeface="Calibri"/>
                <a:cs typeface="Calibri"/>
                <a:sym typeface="Calibri"/>
              </a:rPr>
              <a:t>GenForward surveys are available at www.genforwardsurvey.com</a:t>
            </a:r>
            <a:endParaRPr/>
          </a:p>
        </p:txBody>
      </p:sp>
      <p:sp>
        <p:nvSpPr>
          <p:cNvPr id="460" name="Google Shape;460;p51"/>
          <p:cNvSpPr txBox="1">
            <a:spLocks noGrp="1"/>
          </p:cNvSpPr>
          <p:nvPr>
            <p:ph type="sldNum" idx="12"/>
          </p:nvPr>
        </p:nvSpPr>
        <p:spPr>
          <a:xfrm>
            <a:off x="11089818" y="6404292"/>
            <a:ext cx="263983" cy="269241"/>
          </a:xfrm>
          <a:prstGeom prst="rect">
            <a:avLst/>
          </a:prstGeom>
          <a:noFill/>
          <a:ln>
            <a:noFill/>
          </a:ln>
        </p:spPr>
        <p:txBody>
          <a:bodyPr spcFirstLastPara="1" wrap="square" lIns="45700" tIns="45700" rIns="45700" bIns="45700" anchor="ctr" anchorCtr="0">
            <a:noAutofit/>
          </a:bodyPr>
          <a:lstStyle/>
          <a:p>
            <a:pPr marL="0" marR="0" lvl="0" indent="0" algn="r" rtl="0">
              <a:lnSpc>
                <a:spcPct val="100000"/>
              </a:lnSpc>
              <a:spcBef>
                <a:spcPts val="0"/>
              </a:spcBef>
              <a:spcAft>
                <a:spcPts val="0"/>
              </a:spcAft>
              <a:buClr>
                <a:srgbClr val="888888"/>
              </a:buClr>
              <a:buSzPts val="1200"/>
              <a:buFont typeface="Calibri"/>
              <a:buNone/>
            </a:pPr>
            <a:fld id="{00000000-1234-1234-1234-123412341234}" type="slidenum">
              <a:rPr lang="en-US" sz="1200" b="0" i="0" u="none" strike="noStrike" cap="none">
                <a:solidFill>
                  <a:srgbClr val="888888"/>
                </a:solidFill>
                <a:latin typeface="Calibri"/>
                <a:ea typeface="Calibri"/>
                <a:cs typeface="Calibri"/>
                <a:sym typeface="Calibri"/>
              </a:rPr>
              <a:t>39</a:t>
            </a:fld>
            <a:endParaRPr sz="1200" b="0" i="0" u="none" strike="noStrike" cap="none">
              <a:solidFill>
                <a:srgbClr val="888888"/>
              </a:solidFill>
              <a:latin typeface="Calibri"/>
              <a:ea typeface="Calibri"/>
              <a:cs typeface="Calibri"/>
              <a:sym typeface="Calibri"/>
            </a:endParaRPr>
          </a:p>
        </p:txBody>
      </p:sp>
      <p:grpSp>
        <p:nvGrpSpPr>
          <p:cNvPr id="461" name="Google Shape;461;p51"/>
          <p:cNvGrpSpPr/>
          <p:nvPr/>
        </p:nvGrpSpPr>
        <p:grpSpPr>
          <a:xfrm>
            <a:off x="0" y="2"/>
            <a:ext cx="12192000" cy="755375"/>
            <a:chOff x="0" y="1"/>
            <a:chExt cx="12192000" cy="755374"/>
          </a:xfrm>
        </p:grpSpPr>
        <p:sp>
          <p:nvSpPr>
            <p:cNvPr id="462" name="Google Shape;462;p51"/>
            <p:cNvSpPr/>
            <p:nvPr/>
          </p:nvSpPr>
          <p:spPr>
            <a:xfrm>
              <a:off x="0" y="1"/>
              <a:ext cx="12192000" cy="755374"/>
            </a:xfrm>
            <a:prstGeom prst="rect">
              <a:avLst/>
            </a:prstGeom>
            <a:solidFill>
              <a:srgbClr val="FFE18F"/>
            </a:solidFill>
            <a:ln>
              <a:noFill/>
            </a:ln>
          </p:spPr>
          <p:txBody>
            <a:bodyPr spcFirstLastPara="1" wrap="square" lIns="45700" tIns="45700" rIns="45700"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3" name="Google Shape;463;p51"/>
            <p:cNvSpPr/>
            <p:nvPr/>
          </p:nvSpPr>
          <p:spPr>
            <a:xfrm>
              <a:off x="0" y="90667"/>
              <a:ext cx="12192000" cy="574041"/>
            </a:xfrm>
            <a:prstGeom prst="rect">
              <a:avLst/>
            </a:prstGeom>
            <a:noFill/>
            <a:ln>
              <a:noFill/>
            </a:ln>
          </p:spPr>
          <p:txBody>
            <a:bodyPr spcFirstLastPara="1" wrap="square" lIns="45700" tIns="45700" rIns="45700"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Trust in the Mass Media</a:t>
              </a:r>
              <a:endParaRPr/>
            </a:p>
          </p:txBody>
        </p:sp>
      </p:grpSp>
      <p:sp>
        <p:nvSpPr>
          <p:cNvPr id="464" name="Google Shape;464;p51"/>
          <p:cNvSpPr/>
          <p:nvPr/>
        </p:nvSpPr>
        <p:spPr>
          <a:xfrm>
            <a:off x="4905375" y="867205"/>
            <a:ext cx="6712430" cy="1158241"/>
          </a:xfrm>
          <a:prstGeom prst="rect">
            <a:avLst/>
          </a:prstGeom>
          <a:noFill/>
          <a:ln>
            <a:noFill/>
          </a:ln>
        </p:spPr>
        <p:txBody>
          <a:bodyPr spcFirstLastPara="1" wrap="square" lIns="45700" tIns="45700" rIns="45700"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In general, how much trust and confidence do you have in the mass media--such as newspapers, TV and radio--when it comes to reporting the news fully, accurately, and fairly--a great deal, a fair amount, not very much, or none at all?</a:t>
            </a:r>
            <a:endParaRPr/>
          </a:p>
        </p:txBody>
      </p:sp>
      <p:sp>
        <p:nvSpPr>
          <p:cNvPr id="465" name="Google Shape;465;p51"/>
          <p:cNvSpPr/>
          <p:nvPr/>
        </p:nvSpPr>
        <p:spPr>
          <a:xfrm>
            <a:off x="449504" y="1184867"/>
            <a:ext cx="3739157" cy="4539704"/>
          </a:xfrm>
          <a:prstGeom prst="rect">
            <a:avLst/>
          </a:prstGeom>
          <a:noFill/>
          <a:ln>
            <a:noFill/>
          </a:ln>
        </p:spPr>
        <p:txBody>
          <a:bodyPr spcFirstLastPara="1" wrap="square" lIns="45700" tIns="45700" rIns="45700"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Pluralities of Democrat young adults (48%) say they have a fair amount of trust and confidence in the mass media to report the news fully, accurately, and fairly. However, pluralities of Independents (45%) and Republicans (41%) indicate they have ”not very much” trust or confidence in the mass media.</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”a great deal” or “a fair amount”:</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55%</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31%</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36%</a:t>
            </a:r>
            <a:endParaRPr/>
          </a:p>
        </p:txBody>
      </p:sp>
      <p:pic>
        <p:nvPicPr>
          <p:cNvPr id="466" name="Google Shape;466;p51"/>
          <p:cNvPicPr preferRelativeResize="0"/>
          <p:nvPr/>
        </p:nvPicPr>
        <p:blipFill rotWithShape="1">
          <a:blip r:embed="rId3">
            <a:alphaModFix/>
          </a:blip>
          <a:srcRect/>
          <a:stretch/>
        </p:blipFill>
        <p:spPr>
          <a:xfrm>
            <a:off x="4905375" y="2025446"/>
            <a:ext cx="6712430" cy="43561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52"/>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72" name="Google Shape;47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40</a:t>
            </a:fld>
            <a:endParaRPr/>
          </a:p>
        </p:txBody>
      </p:sp>
      <p:sp>
        <p:nvSpPr>
          <p:cNvPr id="473" name="Google Shape;473;p52"/>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Social Ideological Self-Identification</a:t>
            </a:r>
            <a:endParaRPr/>
          </a:p>
        </p:txBody>
      </p:sp>
      <p:sp>
        <p:nvSpPr>
          <p:cNvPr id="474" name="Google Shape;474;p52"/>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consider your views on social issues like abortion, gay marriage, and the death penalty to be generally conservative, moderate, liberal, or progressive?</a:t>
            </a:r>
            <a:endParaRPr/>
          </a:p>
        </p:txBody>
      </p:sp>
      <p:sp>
        <p:nvSpPr>
          <p:cNvPr id="475" name="Google Shape;475;p52"/>
          <p:cNvSpPr txBox="1"/>
          <p:nvPr/>
        </p:nvSpPr>
        <p:spPr>
          <a:xfrm>
            <a:off x="405650" y="1328870"/>
            <a:ext cx="3739156" cy="506292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Pluralities of Democrat young adults (38%) say they consider their views on social issues as liberal. Pluralities of Independent young adults (41%) indicate that they are not sure where they consider their views. Most Republicans consider themselves to be either conservative (36%) or moderate (31%)</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are not sure about their social ideological self-identification: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12%</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41%</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12%</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76" name="Google Shape;476;p52"/>
          <p:cNvPicPr preferRelativeResize="0"/>
          <p:nvPr/>
        </p:nvPicPr>
        <p:blipFill rotWithShape="1">
          <a:blip r:embed="rId3">
            <a:alphaModFix/>
          </a:blip>
          <a:srcRect/>
          <a:stretch/>
        </p:blipFill>
        <p:spPr>
          <a:xfrm>
            <a:off x="4905375" y="1790535"/>
            <a:ext cx="6946900" cy="41783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53"/>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82" name="Google Shape;48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41</a:t>
            </a:fld>
            <a:endParaRPr/>
          </a:p>
        </p:txBody>
      </p:sp>
      <p:sp>
        <p:nvSpPr>
          <p:cNvPr id="483" name="Google Shape;483;p5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Economic Ideological Self-Identification</a:t>
            </a:r>
            <a:endParaRPr/>
          </a:p>
        </p:txBody>
      </p:sp>
      <p:sp>
        <p:nvSpPr>
          <p:cNvPr id="484" name="Google Shape;484;p53"/>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consider your views on economic issues like taxes and social security to be generally conservative, moderate, liberal, or progressive?</a:t>
            </a:r>
            <a:endParaRPr/>
          </a:p>
        </p:txBody>
      </p:sp>
      <p:sp>
        <p:nvSpPr>
          <p:cNvPr id="485" name="Google Shape;485;p53"/>
          <p:cNvSpPr txBox="1"/>
          <p:nvPr/>
        </p:nvSpPr>
        <p:spPr>
          <a:xfrm>
            <a:off x="574196" y="1135330"/>
            <a:ext cx="3739156" cy="480131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Similar to social ideological self-identification, young adult Independents are unsure about their views on economic issues (39%). Pluralities of Republicans (44%) consider themselves to be conservative. Democrats indicate that they are either liberal (31%) or moderate (28%).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they are not sure about their economic ideological self-identification: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14%</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39%</a:t>
            </a:r>
            <a:endParaRPr/>
          </a:p>
          <a:p>
            <a:pPr marL="233363"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13%</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86" name="Google Shape;486;p53"/>
          <p:cNvPicPr preferRelativeResize="0"/>
          <p:nvPr/>
        </p:nvPicPr>
        <p:blipFill rotWithShape="1">
          <a:blip r:embed="rId3">
            <a:alphaModFix/>
          </a:blip>
          <a:srcRect/>
          <a:stretch/>
        </p:blipFill>
        <p:spPr>
          <a:xfrm>
            <a:off x="4905375" y="1790535"/>
            <a:ext cx="6718300" cy="41148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54"/>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492" name="Google Shape;49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42</a:t>
            </a:fld>
            <a:endParaRPr/>
          </a:p>
        </p:txBody>
      </p:sp>
      <p:sp>
        <p:nvSpPr>
          <p:cNvPr id="493" name="Google Shape;493;p5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Building a Wall Along the Mexican Border</a:t>
            </a:r>
            <a:endParaRPr/>
          </a:p>
        </p:txBody>
      </p:sp>
      <p:sp>
        <p:nvSpPr>
          <p:cNvPr id="494" name="Google Shape;494;p54"/>
          <p:cNvSpPr txBox="1"/>
          <p:nvPr/>
        </p:nvSpPr>
        <p:spPr>
          <a:xfrm>
            <a:off x="4966966" y="755375"/>
            <a:ext cx="6788732" cy="64633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Do you support or oppose the United States building a wall along the Mexican border to help stop illegal immigration?</a:t>
            </a:r>
            <a:endParaRPr/>
          </a:p>
        </p:txBody>
      </p:sp>
      <p:sp>
        <p:nvSpPr>
          <p:cNvPr id="495" name="Google Shape;495;p54"/>
          <p:cNvSpPr txBox="1"/>
          <p:nvPr/>
        </p:nvSpPr>
        <p:spPr>
          <a:xfrm>
            <a:off x="256054" y="1660645"/>
            <a:ext cx="4537619" cy="375487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b="1">
                <a:solidFill>
                  <a:schemeClr val="dk1"/>
                </a:solidFill>
                <a:latin typeface="Palatino"/>
                <a:ea typeface="Palatino"/>
                <a:cs typeface="Palatino"/>
                <a:sym typeface="Palatino"/>
              </a:rPr>
              <a:t>Support for building a wall</a:t>
            </a:r>
            <a:r>
              <a:rPr lang="en-US" sz="1700">
                <a:solidFill>
                  <a:schemeClr val="dk1"/>
                </a:solidFill>
                <a:latin typeface="Palatino"/>
                <a:ea typeface="Palatino"/>
                <a:cs typeface="Palatino"/>
                <a:sym typeface="Palatino"/>
              </a:rPr>
              <a:t> along the Mexican border is led by Republicans with 71% strongly or somewhat supporting.  There is little support among Democrats (17%) and Independents (28%).</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oppose the border wall:</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83%</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70%</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29%</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496" name="Google Shape;496;p54"/>
          <p:cNvPicPr preferRelativeResize="0"/>
          <p:nvPr/>
        </p:nvPicPr>
        <p:blipFill rotWithShape="1">
          <a:blip r:embed="rId3">
            <a:alphaModFix/>
          </a:blip>
          <a:srcRect/>
          <a:stretch/>
        </p:blipFill>
        <p:spPr>
          <a:xfrm>
            <a:off x="4966966" y="1401705"/>
            <a:ext cx="6788732" cy="4695706"/>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55"/>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02" name="Google Shape;502;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43</a:t>
            </a:fld>
            <a:endParaRPr/>
          </a:p>
        </p:txBody>
      </p:sp>
      <p:sp>
        <p:nvSpPr>
          <p:cNvPr id="503" name="Google Shape;503;p5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Free Tuition at Public Colleges</a:t>
            </a:r>
            <a:endParaRPr/>
          </a:p>
        </p:txBody>
      </p:sp>
      <p:sp>
        <p:nvSpPr>
          <p:cNvPr id="504" name="Google Shape;504;p55"/>
          <p:cNvSpPr/>
          <p:nvPr/>
        </p:nvSpPr>
        <p:spPr>
          <a:xfrm>
            <a:off x="4918074" y="884019"/>
            <a:ext cx="6880225"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support or oppose free tuition at public colleges?</a:t>
            </a:r>
            <a:endParaRPr/>
          </a:p>
        </p:txBody>
      </p:sp>
      <p:sp>
        <p:nvSpPr>
          <p:cNvPr id="505" name="Google Shape;505;p55"/>
          <p:cNvSpPr txBox="1"/>
          <p:nvPr/>
        </p:nvSpPr>
        <p:spPr>
          <a:xfrm>
            <a:off x="152400" y="1542658"/>
            <a:ext cx="3974315" cy="349326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a:ea typeface="Palatino"/>
                <a:cs typeface="Palatino"/>
                <a:sym typeface="Palatino"/>
              </a:rPr>
              <a:t>Majorities of young adults across parties </a:t>
            </a:r>
            <a:r>
              <a:rPr lang="en-US" sz="1700" b="1">
                <a:solidFill>
                  <a:schemeClr val="dk1"/>
                </a:solidFill>
                <a:latin typeface="Palatino"/>
                <a:ea typeface="Palatino"/>
                <a:cs typeface="Palatino"/>
                <a:sym typeface="Palatino"/>
              </a:rPr>
              <a:t>support free tuition at public colleges</a:t>
            </a:r>
            <a:r>
              <a:rPr lang="en-US" sz="1700">
                <a:solidFill>
                  <a:schemeClr val="dk1"/>
                </a:solidFill>
                <a:latin typeface="Palatino"/>
                <a:ea typeface="Palatino"/>
                <a:cs typeface="Palatino"/>
                <a:sym typeface="Palatino"/>
              </a:rPr>
              <a:t>—with  80% of Democrats strongly or somewhat supporting this policy, followed by 70% of Independents and 55% of Republicans.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oppose free tuition at public colleges: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20%</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30%</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44%</a:t>
            </a:r>
            <a:endParaRPr/>
          </a:p>
        </p:txBody>
      </p:sp>
      <p:pic>
        <p:nvPicPr>
          <p:cNvPr id="506" name="Google Shape;506;p55"/>
          <p:cNvPicPr preferRelativeResize="0"/>
          <p:nvPr/>
        </p:nvPicPr>
        <p:blipFill rotWithShape="1">
          <a:blip r:embed="rId3">
            <a:alphaModFix/>
          </a:blip>
          <a:srcRect/>
          <a:stretch/>
        </p:blipFill>
        <p:spPr>
          <a:xfrm>
            <a:off x="4710751" y="1381994"/>
            <a:ext cx="7087547" cy="497435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56"/>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12" name="Google Shape;51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44</a:t>
            </a:fld>
            <a:endParaRPr/>
          </a:p>
        </p:txBody>
      </p:sp>
      <p:sp>
        <p:nvSpPr>
          <p:cNvPr id="513" name="Google Shape;513;p5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Wealth Tax</a:t>
            </a:r>
            <a:endParaRPr/>
          </a:p>
        </p:txBody>
      </p:sp>
      <p:sp>
        <p:nvSpPr>
          <p:cNvPr id="514" name="Google Shape;514;p56"/>
          <p:cNvSpPr/>
          <p:nvPr/>
        </p:nvSpPr>
        <p:spPr>
          <a:xfrm>
            <a:off x="4865689" y="793475"/>
            <a:ext cx="7067548"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think a wealth tax -- that is, a higher tax rate on income above one million dollars -- is a good idea or a bad idea?</a:t>
            </a:r>
            <a:endParaRPr/>
          </a:p>
        </p:txBody>
      </p:sp>
      <p:sp>
        <p:nvSpPr>
          <p:cNvPr id="515" name="Google Shape;515;p56"/>
          <p:cNvSpPr txBox="1"/>
          <p:nvPr/>
        </p:nvSpPr>
        <p:spPr>
          <a:xfrm>
            <a:off x="152400" y="1974474"/>
            <a:ext cx="3974315"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Palatino"/>
                <a:ea typeface="Palatino"/>
                <a:cs typeface="Palatino"/>
                <a:sym typeface="Palatino"/>
              </a:rPr>
              <a:t>A majority of young adult Democrats (67%) </a:t>
            </a:r>
            <a:r>
              <a:rPr lang="en-US" sz="1800" b="1">
                <a:solidFill>
                  <a:schemeClr val="dk1"/>
                </a:solidFill>
                <a:latin typeface="Palatino"/>
                <a:ea typeface="Palatino"/>
                <a:cs typeface="Palatino"/>
                <a:sym typeface="Palatino"/>
              </a:rPr>
              <a:t>support the wealth tax</a:t>
            </a:r>
            <a:r>
              <a:rPr lang="en-US" sz="1800">
                <a:solidFill>
                  <a:schemeClr val="dk1"/>
                </a:solidFill>
                <a:latin typeface="Palatino"/>
                <a:ea typeface="Palatino"/>
                <a:cs typeface="Palatino"/>
                <a:sym typeface="Palatino"/>
              </a:rPr>
              <a:t>.  There is less support among Independents (40%) and Republicans (38%). </a:t>
            </a:r>
            <a:endParaRPr/>
          </a:p>
        </p:txBody>
      </p:sp>
      <p:pic>
        <p:nvPicPr>
          <p:cNvPr id="516" name="Google Shape;516;p56"/>
          <p:cNvPicPr preferRelativeResize="0"/>
          <p:nvPr/>
        </p:nvPicPr>
        <p:blipFill rotWithShape="1">
          <a:blip r:embed="rId3">
            <a:alphaModFix/>
          </a:blip>
          <a:srcRect/>
          <a:stretch/>
        </p:blipFill>
        <p:spPr>
          <a:xfrm>
            <a:off x="4669809" y="1439806"/>
            <a:ext cx="7039970" cy="4916544"/>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57"/>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22" name="Google Shape;52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45</a:t>
            </a:fld>
            <a:endParaRPr/>
          </a:p>
        </p:txBody>
      </p:sp>
      <p:sp>
        <p:nvSpPr>
          <p:cNvPr id="523" name="Google Shape;523;p5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Health Care Reform</a:t>
            </a:r>
            <a:endParaRPr/>
          </a:p>
        </p:txBody>
      </p:sp>
      <p:sp>
        <p:nvSpPr>
          <p:cNvPr id="524" name="Google Shape;524;p57"/>
          <p:cNvSpPr txBox="1"/>
          <p:nvPr/>
        </p:nvSpPr>
        <p:spPr>
          <a:xfrm>
            <a:off x="4905375" y="867205"/>
            <a:ext cx="6712429"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Which of the following approaches to expanding health care coverage to more Americans would you prefer?</a:t>
            </a:r>
            <a:endParaRPr/>
          </a:p>
        </p:txBody>
      </p:sp>
      <p:sp>
        <p:nvSpPr>
          <p:cNvPr id="525" name="Google Shape;525;p57"/>
          <p:cNvSpPr txBox="1"/>
          <p:nvPr/>
        </p:nvSpPr>
        <p:spPr>
          <a:xfrm>
            <a:off x="442226" y="1190370"/>
            <a:ext cx="3739156" cy="506292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a:ea typeface="Palatino"/>
                <a:cs typeface="Palatino"/>
                <a:sym typeface="Palatino"/>
              </a:rPr>
              <a:t>Pluralities of young adults across parties support establishing </a:t>
            </a:r>
            <a:r>
              <a:rPr lang="en-US" sz="1700" b="1">
                <a:solidFill>
                  <a:schemeClr val="dk1"/>
                </a:solidFill>
                <a:latin typeface="Palatino"/>
                <a:ea typeface="Palatino"/>
                <a:cs typeface="Palatino"/>
                <a:sym typeface="Palatino"/>
              </a:rPr>
              <a:t>a public option for health care coverage like Medicare-for-all,</a:t>
            </a:r>
            <a:r>
              <a:rPr lang="en-US" sz="1700">
                <a:solidFill>
                  <a:schemeClr val="dk1"/>
                </a:solidFill>
                <a:latin typeface="Palatino"/>
                <a:ea typeface="Palatino"/>
                <a:cs typeface="Palatino"/>
                <a:sym typeface="Palatino"/>
              </a:rPr>
              <a:t> while allowing people to stay on their private insurance—38% of Democrats, 30% of Independents and 31% of Republicans supporting this policy.</a:t>
            </a:r>
            <a:endParaRPr/>
          </a:p>
          <a:p>
            <a:pPr marL="0" marR="0" lvl="0" indent="0" algn="l"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support replacing the Affordable Care Act with a national Medicare-for-all plan: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21%</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16%</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9%</a:t>
            </a:r>
            <a:endParaRPr/>
          </a:p>
          <a:p>
            <a:pPr marL="0" marR="0" lvl="0" indent="0" algn="l"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l"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526" name="Google Shape;526;p57"/>
          <p:cNvPicPr preferRelativeResize="0"/>
          <p:nvPr/>
        </p:nvPicPr>
        <p:blipFill rotWithShape="1">
          <a:blip r:embed="rId3">
            <a:alphaModFix/>
          </a:blip>
          <a:srcRect/>
          <a:stretch/>
        </p:blipFill>
        <p:spPr>
          <a:xfrm>
            <a:off x="4471208" y="1513535"/>
            <a:ext cx="7047502" cy="484281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58"/>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32" name="Google Shape;532;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46</a:t>
            </a:fld>
            <a:endParaRPr/>
          </a:p>
        </p:txBody>
      </p:sp>
      <p:sp>
        <p:nvSpPr>
          <p:cNvPr id="533" name="Google Shape;533;p5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Green New Deal</a:t>
            </a:r>
            <a:endParaRPr/>
          </a:p>
        </p:txBody>
      </p:sp>
      <p:sp>
        <p:nvSpPr>
          <p:cNvPr id="534" name="Google Shape;534;p58"/>
          <p:cNvSpPr txBox="1"/>
          <p:nvPr/>
        </p:nvSpPr>
        <p:spPr>
          <a:xfrm>
            <a:off x="4905375" y="867205"/>
            <a:ext cx="6712429"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Some in Congress have offered up a plan called the Green New Deal meant to address climate change and income inequality by focusing on creating clean energy jobs and ending our use of fossil fuel in the United States. Do you support or oppose the idea?</a:t>
            </a:r>
            <a:endParaRPr/>
          </a:p>
        </p:txBody>
      </p:sp>
      <p:sp>
        <p:nvSpPr>
          <p:cNvPr id="535" name="Google Shape;535;p58"/>
          <p:cNvSpPr txBox="1"/>
          <p:nvPr/>
        </p:nvSpPr>
        <p:spPr>
          <a:xfrm>
            <a:off x="418696" y="1467369"/>
            <a:ext cx="3739156" cy="349326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a:ea typeface="Palatino"/>
                <a:cs typeface="Palatino"/>
                <a:sym typeface="Palatino"/>
              </a:rPr>
              <a:t>Majorities of young adults across party id strongly or somewhat strongly support </a:t>
            </a:r>
            <a:r>
              <a:rPr lang="en-US" sz="1700" b="1">
                <a:solidFill>
                  <a:schemeClr val="dk1"/>
                </a:solidFill>
                <a:latin typeface="Palatino"/>
                <a:ea typeface="Palatino"/>
                <a:cs typeface="Palatino"/>
                <a:sym typeface="Palatino"/>
              </a:rPr>
              <a:t>The Green New Deal</a:t>
            </a:r>
            <a:r>
              <a:rPr lang="en-US" sz="1700">
                <a:solidFill>
                  <a:schemeClr val="dk1"/>
                </a:solidFill>
                <a:latin typeface="Palatino"/>
                <a:ea typeface="Palatino"/>
                <a:cs typeface="Palatino"/>
                <a:sym typeface="Palatino"/>
              </a:rPr>
              <a:t>--with 89% of Democrats, 69% of Independents and 62% or Republicans registering support.</a:t>
            </a:r>
            <a:endParaRPr/>
          </a:p>
          <a:p>
            <a:pPr marL="0" marR="0" lvl="0" indent="0" algn="l" rtl="0">
              <a:spcBef>
                <a:spcPts val="0"/>
              </a:spcBef>
              <a:spcAft>
                <a:spcPts val="0"/>
              </a:spcAft>
              <a:buNone/>
            </a:pPr>
            <a:endParaRPr sz="1700">
              <a:solidFill>
                <a:schemeClr val="dk1"/>
              </a:solidFill>
              <a:latin typeface="Palatino"/>
              <a:ea typeface="Palatino"/>
              <a:cs typeface="Palatino"/>
              <a:sym typeface="Palatino"/>
            </a:endParaRPr>
          </a:p>
          <a:p>
            <a:pPr marL="0" marR="0" lvl="0" indent="0" algn="l" rtl="0">
              <a:spcBef>
                <a:spcPts val="0"/>
              </a:spcBef>
              <a:spcAft>
                <a:spcPts val="0"/>
              </a:spcAft>
              <a:buNone/>
            </a:pPr>
            <a:r>
              <a:rPr lang="en-US" sz="1700">
                <a:solidFill>
                  <a:schemeClr val="dk1"/>
                </a:solidFill>
                <a:latin typeface="Palatino"/>
                <a:ea typeface="Palatino"/>
                <a:cs typeface="Palatino"/>
                <a:sym typeface="Palatino"/>
              </a:rPr>
              <a:t>Percent who somewhat or strongly support the Green New Deal:</a:t>
            </a:r>
            <a:endParaRPr/>
          </a:p>
          <a:p>
            <a:pPr marL="0" marR="0" lvl="0" indent="0" algn="l" rtl="0">
              <a:spcBef>
                <a:spcPts val="0"/>
              </a:spcBef>
              <a:spcAft>
                <a:spcPts val="0"/>
              </a:spcAft>
              <a:buNone/>
            </a:pPr>
            <a:endParaRPr sz="1700">
              <a:solidFill>
                <a:schemeClr val="dk1"/>
              </a:solidFill>
              <a:latin typeface="Palatino"/>
              <a:ea typeface="Palatino"/>
              <a:cs typeface="Palatino"/>
              <a:sym typeface="Palatino"/>
            </a:endParaRPr>
          </a:p>
          <a:p>
            <a:pPr marL="233363" marR="0" lvl="0" indent="0" algn="l" rtl="0">
              <a:spcBef>
                <a:spcPts val="0"/>
              </a:spcBef>
              <a:spcAft>
                <a:spcPts val="0"/>
              </a:spcAft>
              <a:buNone/>
            </a:pPr>
            <a:r>
              <a:rPr lang="en-US" sz="1700">
                <a:solidFill>
                  <a:schemeClr val="dk1"/>
                </a:solidFill>
                <a:latin typeface="Palatino"/>
                <a:ea typeface="Palatino"/>
                <a:cs typeface="Palatino"/>
                <a:sym typeface="Palatino"/>
              </a:rPr>
              <a:t>Democrats = 89%</a:t>
            </a:r>
            <a:endParaRPr/>
          </a:p>
          <a:p>
            <a:pPr marL="233363" marR="0" lvl="0" indent="0" algn="l" rtl="0">
              <a:spcBef>
                <a:spcPts val="0"/>
              </a:spcBef>
              <a:spcAft>
                <a:spcPts val="0"/>
              </a:spcAft>
              <a:buNone/>
            </a:pPr>
            <a:r>
              <a:rPr lang="en-US" sz="1700">
                <a:solidFill>
                  <a:schemeClr val="dk1"/>
                </a:solidFill>
                <a:latin typeface="Palatino"/>
                <a:ea typeface="Palatino"/>
                <a:cs typeface="Palatino"/>
                <a:sym typeface="Palatino"/>
              </a:rPr>
              <a:t>Independents = 69%</a:t>
            </a:r>
            <a:endParaRPr/>
          </a:p>
          <a:p>
            <a:pPr marL="233363" marR="0" lvl="0" indent="0" algn="l" rtl="0">
              <a:spcBef>
                <a:spcPts val="0"/>
              </a:spcBef>
              <a:spcAft>
                <a:spcPts val="0"/>
              </a:spcAft>
              <a:buNone/>
            </a:pPr>
            <a:r>
              <a:rPr lang="en-US" sz="1700">
                <a:solidFill>
                  <a:schemeClr val="dk1"/>
                </a:solidFill>
                <a:latin typeface="Palatino"/>
                <a:ea typeface="Palatino"/>
                <a:cs typeface="Palatino"/>
                <a:sym typeface="Palatino"/>
              </a:rPr>
              <a:t>Republicans = 62%</a:t>
            </a:r>
            <a:endParaRPr/>
          </a:p>
        </p:txBody>
      </p:sp>
      <p:pic>
        <p:nvPicPr>
          <p:cNvPr id="536" name="Google Shape;536;p58"/>
          <p:cNvPicPr preferRelativeResize="0"/>
          <p:nvPr/>
        </p:nvPicPr>
        <p:blipFill rotWithShape="1">
          <a:blip r:embed="rId3">
            <a:alphaModFix/>
          </a:blip>
          <a:srcRect/>
          <a:stretch/>
        </p:blipFill>
        <p:spPr>
          <a:xfrm>
            <a:off x="4751694" y="1961866"/>
            <a:ext cx="6866109" cy="4394484"/>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9"/>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42" name="Google Shape;542;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47</a:t>
            </a:fld>
            <a:endParaRPr/>
          </a:p>
        </p:txBody>
      </p:sp>
      <p:sp>
        <p:nvSpPr>
          <p:cNvPr id="543" name="Google Shape;543;p59"/>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Background Checks for Gun Purchases</a:t>
            </a:r>
            <a:endParaRPr/>
          </a:p>
        </p:txBody>
      </p:sp>
      <p:sp>
        <p:nvSpPr>
          <p:cNvPr id="544" name="Google Shape;544;p59"/>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favor or oppose requiring a background check on anyone attempting to purchase a gun in order to determine whether the prospective buyer has been convicted of a felony?</a:t>
            </a:r>
            <a:endParaRPr/>
          </a:p>
        </p:txBody>
      </p:sp>
      <p:sp>
        <p:nvSpPr>
          <p:cNvPr id="545" name="Google Shape;545;p59"/>
          <p:cNvSpPr txBox="1"/>
          <p:nvPr/>
        </p:nvSpPr>
        <p:spPr>
          <a:xfrm>
            <a:off x="442226" y="1566264"/>
            <a:ext cx="3739156" cy="349326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a:ea typeface="Palatino"/>
                <a:cs typeface="Palatino"/>
                <a:sym typeface="Palatino"/>
              </a:rPr>
              <a:t>Large majorities of young people, across parties</a:t>
            </a:r>
            <a:r>
              <a:rPr lang="en-US" sz="1700" b="1">
                <a:solidFill>
                  <a:schemeClr val="dk1"/>
                </a:solidFill>
                <a:latin typeface="Palatino"/>
                <a:ea typeface="Palatino"/>
                <a:cs typeface="Palatino"/>
                <a:sym typeface="Palatino"/>
              </a:rPr>
              <a:t>, strongly or somewhat favor background checks </a:t>
            </a:r>
            <a:r>
              <a:rPr lang="en-US" sz="1700">
                <a:solidFill>
                  <a:schemeClr val="dk1"/>
                </a:solidFill>
                <a:latin typeface="Palatino"/>
                <a:ea typeface="Palatino"/>
                <a:cs typeface="Palatino"/>
                <a:sym typeface="Palatino"/>
              </a:rPr>
              <a:t>to buy a gun—with 88% of Democrats, 73% of Independents and 82% or Republicans supporting this policy.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oppose background checks: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11%</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27%</a:t>
            </a:r>
            <a:endParaRPr/>
          </a:p>
          <a:p>
            <a:pPr marL="344488"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18%</a:t>
            </a:r>
            <a:endParaRPr/>
          </a:p>
        </p:txBody>
      </p:sp>
      <p:pic>
        <p:nvPicPr>
          <p:cNvPr id="546" name="Google Shape;546;p59"/>
          <p:cNvPicPr preferRelativeResize="0"/>
          <p:nvPr/>
        </p:nvPicPr>
        <p:blipFill rotWithShape="1">
          <a:blip r:embed="rId3">
            <a:alphaModFix/>
          </a:blip>
          <a:srcRect/>
          <a:stretch/>
        </p:blipFill>
        <p:spPr>
          <a:xfrm>
            <a:off x="4806287" y="1902364"/>
            <a:ext cx="7121856" cy="445398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6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52" name="Google Shape;552;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48</a:t>
            </a:fld>
            <a:endParaRPr/>
          </a:p>
        </p:txBody>
      </p:sp>
      <p:sp>
        <p:nvSpPr>
          <p:cNvPr id="553" name="Google Shape;553;p6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Banning the Sale of Assault Weapons</a:t>
            </a:r>
            <a:endParaRPr/>
          </a:p>
        </p:txBody>
      </p:sp>
      <p:sp>
        <p:nvSpPr>
          <p:cNvPr id="554" name="Google Shape;554;p60"/>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Would you support or oppose banning the sale of selected semi-automatic firearms referred to as assault weapons, such as the AR-15 and AK-47?</a:t>
            </a:r>
            <a:endParaRPr/>
          </a:p>
        </p:txBody>
      </p:sp>
      <p:sp>
        <p:nvSpPr>
          <p:cNvPr id="555" name="Google Shape;555;p60"/>
          <p:cNvSpPr txBox="1"/>
          <p:nvPr/>
        </p:nvSpPr>
        <p:spPr>
          <a:xfrm>
            <a:off x="442226" y="1566264"/>
            <a:ext cx="3739156" cy="427809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a:ea typeface="Palatino"/>
                <a:cs typeface="Palatino"/>
                <a:sym typeface="Palatino"/>
              </a:rPr>
              <a:t>While majorities of Democrats (76%) strongly or somewhat </a:t>
            </a:r>
            <a:r>
              <a:rPr lang="en-US" sz="1700" b="1">
                <a:solidFill>
                  <a:schemeClr val="dk1"/>
                </a:solidFill>
                <a:latin typeface="Palatino"/>
                <a:ea typeface="Palatino"/>
                <a:cs typeface="Palatino"/>
                <a:sym typeface="Palatino"/>
              </a:rPr>
              <a:t>support banning the sale of selected semi-automatic firearms</a:t>
            </a:r>
            <a:r>
              <a:rPr lang="en-US" sz="1700">
                <a:solidFill>
                  <a:schemeClr val="dk1"/>
                </a:solidFill>
                <a:latin typeface="Palatino"/>
                <a:ea typeface="Palatino"/>
                <a:cs typeface="Palatino"/>
                <a:sym typeface="Palatino"/>
              </a:rPr>
              <a:t>, majorities of Independents (52%) and Republicans (56%) strongly or somewhat oppose the idea of banning the sale of selected semi-automatic firearms.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oppose the ban:</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22%</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52%</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56%</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556" name="Google Shape;556;p60"/>
          <p:cNvPicPr preferRelativeResize="0"/>
          <p:nvPr/>
        </p:nvPicPr>
        <p:blipFill rotWithShape="1">
          <a:blip r:embed="rId3">
            <a:alphaModFix/>
          </a:blip>
          <a:srcRect/>
          <a:stretch/>
        </p:blipFill>
        <p:spPr>
          <a:xfrm>
            <a:off x="4669809" y="1790534"/>
            <a:ext cx="7149152" cy="456581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61"/>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62" name="Google Shape;562;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49</a:t>
            </a:fld>
            <a:endParaRPr/>
          </a:p>
        </p:txBody>
      </p:sp>
      <p:sp>
        <p:nvSpPr>
          <p:cNvPr id="563" name="Google Shape;563;p61"/>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Repossessing Versus Buying Back Assault Weapons</a:t>
            </a:r>
            <a:endParaRPr/>
          </a:p>
        </p:txBody>
      </p:sp>
      <p:sp>
        <p:nvSpPr>
          <p:cNvPr id="564" name="Google Shape;564;p61"/>
          <p:cNvSpPr txBox="1"/>
          <p:nvPr/>
        </p:nvSpPr>
        <p:spPr>
          <a:xfrm>
            <a:off x="4905375" y="867205"/>
            <a:ext cx="6712429"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i="1">
                <a:solidFill>
                  <a:schemeClr val="dk1"/>
                </a:solidFill>
                <a:latin typeface="Calibri"/>
                <a:ea typeface="Calibri"/>
                <a:cs typeface="Calibri"/>
                <a:sym typeface="Calibri"/>
              </a:rPr>
              <a:t>Percent support for the government [</a:t>
            </a:r>
            <a:r>
              <a:rPr lang="en-US" sz="1800" b="1" i="1" u="sng">
                <a:solidFill>
                  <a:schemeClr val="dk1"/>
                </a:solidFill>
                <a:latin typeface="Calibri"/>
                <a:ea typeface="Calibri"/>
                <a:cs typeface="Calibri"/>
                <a:sym typeface="Calibri"/>
              </a:rPr>
              <a:t>repossessing / buying back]</a:t>
            </a:r>
            <a:r>
              <a:rPr lang="en-US" sz="1800" b="1" i="1">
                <a:solidFill>
                  <a:schemeClr val="dk1"/>
                </a:solidFill>
                <a:latin typeface="Calibri"/>
                <a:ea typeface="Calibri"/>
                <a:cs typeface="Calibri"/>
                <a:sym typeface="Calibri"/>
              </a:rPr>
              <a:t> selected semi-automatic firearms referred to as assault weapons, such as the AR-15 and AK-47:</a:t>
            </a:r>
            <a:endParaRPr sz="1800" b="1">
              <a:solidFill>
                <a:schemeClr val="dk1"/>
              </a:solidFill>
              <a:latin typeface="Calibri"/>
              <a:ea typeface="Calibri"/>
              <a:cs typeface="Calibri"/>
              <a:sym typeface="Calibri"/>
            </a:endParaRPr>
          </a:p>
        </p:txBody>
      </p:sp>
      <p:sp>
        <p:nvSpPr>
          <p:cNvPr id="565" name="Google Shape;565;p61"/>
          <p:cNvSpPr txBox="1"/>
          <p:nvPr/>
        </p:nvSpPr>
        <p:spPr>
          <a:xfrm>
            <a:off x="442226" y="1566264"/>
            <a:ext cx="3739156" cy="244682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700">
                <a:solidFill>
                  <a:schemeClr val="dk1"/>
                </a:solidFill>
                <a:latin typeface="Palatino Linotype"/>
                <a:ea typeface="Palatino Linotype"/>
                <a:cs typeface="Palatino Linotype"/>
                <a:sym typeface="Palatino Linotype"/>
              </a:rPr>
              <a:t>When asked about supporting buying back assault weapons and supporting repossessing assault weapons, majorities of Democrats support both programs (70% support for repossessing and 77% support for buying back). No majorities of Independents nor Republicans support either program.  </a:t>
            </a:r>
            <a:endParaRPr/>
          </a:p>
        </p:txBody>
      </p:sp>
      <p:pic>
        <p:nvPicPr>
          <p:cNvPr id="566" name="Google Shape;566;p61"/>
          <p:cNvPicPr preferRelativeResize="0"/>
          <p:nvPr/>
        </p:nvPicPr>
        <p:blipFill rotWithShape="1">
          <a:blip r:embed="rId3">
            <a:alphaModFix/>
          </a:blip>
          <a:srcRect/>
          <a:stretch/>
        </p:blipFill>
        <p:spPr>
          <a:xfrm>
            <a:off x="4628865" y="1790534"/>
            <a:ext cx="7176448" cy="456581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62"/>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72" name="Google Shape;572;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50</a:t>
            </a:fld>
            <a:endParaRPr/>
          </a:p>
        </p:txBody>
      </p:sp>
      <p:sp>
        <p:nvSpPr>
          <p:cNvPr id="573" name="Google Shape;573;p62"/>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Support for Reparations Measures for African Americans</a:t>
            </a:r>
            <a:endParaRPr/>
          </a:p>
        </p:txBody>
      </p:sp>
      <p:sp>
        <p:nvSpPr>
          <p:cNvPr id="574" name="Google Shape;574;p62"/>
          <p:cNvSpPr txBox="1"/>
          <p:nvPr/>
        </p:nvSpPr>
        <p:spPr>
          <a:xfrm>
            <a:off x="4531659" y="725417"/>
            <a:ext cx="7086147"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Here are some things some people have suggested government and other institutions like universities should do for African Americans to make up for the lasting impact of slavery and racial discrimination such as Jim Crow. Do you think they should provide African Americans with…</a:t>
            </a:r>
            <a:endParaRPr/>
          </a:p>
        </p:txBody>
      </p:sp>
      <p:sp>
        <p:nvSpPr>
          <p:cNvPr id="575" name="Google Shape;575;p62"/>
          <p:cNvSpPr txBox="1"/>
          <p:nvPr/>
        </p:nvSpPr>
        <p:spPr>
          <a:xfrm>
            <a:off x="152401" y="1330094"/>
            <a:ext cx="4184072" cy="304698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600">
                <a:solidFill>
                  <a:schemeClr val="dk1"/>
                </a:solidFill>
                <a:latin typeface="Palatino Linotype"/>
                <a:ea typeface="Palatino Linotype"/>
                <a:cs typeface="Palatino Linotype"/>
                <a:sym typeface="Palatino Linotype"/>
              </a:rPr>
              <a:t>A majority of young Democrats (53%) support a ”thorough and accurate public education curriculum on Black history,” compared to 33% of Independents, and 21% of Republicans.</a:t>
            </a:r>
            <a:endParaRPr/>
          </a:p>
          <a:p>
            <a:pPr marL="0" marR="0" lvl="0" indent="0" algn="just" rtl="0">
              <a:spcBef>
                <a:spcPts val="0"/>
              </a:spcBef>
              <a:spcAft>
                <a:spcPts val="0"/>
              </a:spcAft>
              <a:buNone/>
            </a:pPr>
            <a:endParaRPr sz="16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600">
                <a:solidFill>
                  <a:schemeClr val="dk1"/>
                </a:solidFill>
                <a:latin typeface="Palatino Linotype"/>
                <a:ea typeface="Palatino Linotype"/>
                <a:cs typeface="Palatino Linotype"/>
                <a:sym typeface="Palatino Linotype"/>
              </a:rPr>
              <a:t>The majority of Republicans (51%) believe the government and other institutions should “do nothing” compared to 32% of Independents and 16% of Democrats.</a:t>
            </a:r>
            <a:endParaRPr/>
          </a:p>
          <a:p>
            <a:pPr marL="0" marR="0" lvl="0" indent="0" algn="just" rtl="0">
              <a:spcBef>
                <a:spcPts val="0"/>
              </a:spcBef>
              <a:spcAft>
                <a:spcPts val="0"/>
              </a:spcAft>
              <a:buNone/>
            </a:pPr>
            <a:endParaRPr sz="16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600">
              <a:solidFill>
                <a:schemeClr val="dk1"/>
              </a:solidFill>
              <a:latin typeface="Palatino Linotype"/>
              <a:ea typeface="Palatino Linotype"/>
              <a:cs typeface="Palatino Linotype"/>
              <a:sym typeface="Palatino Linotype"/>
            </a:endParaRPr>
          </a:p>
        </p:txBody>
      </p:sp>
      <p:graphicFrame>
        <p:nvGraphicFramePr>
          <p:cNvPr id="576" name="Google Shape;576;p62"/>
          <p:cNvGraphicFramePr/>
          <p:nvPr/>
        </p:nvGraphicFramePr>
        <p:xfrm>
          <a:off x="4531658" y="1965379"/>
          <a:ext cx="3000000" cy="3000000"/>
        </p:xfrm>
        <a:graphic>
          <a:graphicData uri="http://schemas.openxmlformats.org/drawingml/2006/table">
            <a:tbl>
              <a:tblPr firstRow="1">
                <a:noFill/>
                <a:tableStyleId>{8DBE1218-6085-4CEA-9B22-E4618EF3797B}</a:tableStyleId>
              </a:tblPr>
              <a:tblGrid>
                <a:gridCol w="1835475">
                  <a:extLst>
                    <a:ext uri="{9D8B030D-6E8A-4147-A177-3AD203B41FA5}">
                      <a16:colId xmlns:a16="http://schemas.microsoft.com/office/drawing/2014/main" val="20000"/>
                    </a:ext>
                  </a:extLst>
                </a:gridCol>
                <a:gridCol w="1835475">
                  <a:extLst>
                    <a:ext uri="{9D8B030D-6E8A-4147-A177-3AD203B41FA5}">
                      <a16:colId xmlns:a16="http://schemas.microsoft.com/office/drawing/2014/main" val="20001"/>
                    </a:ext>
                  </a:extLst>
                </a:gridCol>
                <a:gridCol w="1835475">
                  <a:extLst>
                    <a:ext uri="{9D8B030D-6E8A-4147-A177-3AD203B41FA5}">
                      <a16:colId xmlns:a16="http://schemas.microsoft.com/office/drawing/2014/main" val="20002"/>
                    </a:ext>
                  </a:extLst>
                </a:gridCol>
                <a:gridCol w="1835475">
                  <a:extLst>
                    <a:ext uri="{9D8B030D-6E8A-4147-A177-3AD203B41FA5}">
                      <a16:colId xmlns:a16="http://schemas.microsoft.com/office/drawing/2014/main" val="20003"/>
                    </a:ext>
                  </a:extLst>
                </a:gridCol>
              </a:tblGrid>
              <a:tr h="236525">
                <a:tc>
                  <a:txBody>
                    <a:bodyPr/>
                    <a:lstStyle/>
                    <a:p>
                      <a:pPr marL="0" marR="0" lvl="0" indent="0" algn="l" rtl="0">
                        <a:spcBef>
                          <a:spcPts val="0"/>
                        </a:spcBef>
                        <a:spcAft>
                          <a:spcPts val="0"/>
                        </a:spcAft>
                        <a:buNone/>
                      </a:pPr>
                      <a:r>
                        <a:rPr lang="en-US" sz="1600" u="none" strike="noStrike" cap="none"/>
                        <a:t> </a:t>
                      </a:r>
                      <a:endParaRPr sz="1600" b="0" i="1"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ctr" rtl="0">
                        <a:spcBef>
                          <a:spcPts val="0"/>
                        </a:spcBef>
                        <a:spcAft>
                          <a:spcPts val="0"/>
                        </a:spcAft>
                        <a:buNone/>
                      </a:pPr>
                      <a:r>
                        <a:rPr lang="en-US" sz="1600" u="none" strike="noStrike" cap="none">
                          <a:solidFill>
                            <a:srgbClr val="000000"/>
                          </a:solidFill>
                        </a:rPr>
                        <a:t>Democrat</a:t>
                      </a:r>
                      <a:endParaRPr sz="1600" b="0" i="1"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ctr" rtl="0">
                        <a:spcBef>
                          <a:spcPts val="0"/>
                        </a:spcBef>
                        <a:spcAft>
                          <a:spcPts val="0"/>
                        </a:spcAft>
                        <a:buNone/>
                      </a:pPr>
                      <a:r>
                        <a:rPr lang="en-US" sz="1600" u="none" strike="noStrike" cap="none">
                          <a:solidFill>
                            <a:srgbClr val="000000"/>
                          </a:solidFill>
                        </a:rPr>
                        <a:t>Independent</a:t>
                      </a:r>
                      <a:endParaRPr sz="1600" b="0" i="1"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ctr" rtl="0">
                        <a:spcBef>
                          <a:spcPts val="0"/>
                        </a:spcBef>
                        <a:spcAft>
                          <a:spcPts val="0"/>
                        </a:spcAft>
                        <a:buNone/>
                      </a:pPr>
                      <a:r>
                        <a:rPr lang="en-US" sz="1600" u="none" strike="noStrike" cap="none">
                          <a:solidFill>
                            <a:srgbClr val="000000"/>
                          </a:solidFill>
                        </a:rPr>
                        <a:t>Republican</a:t>
                      </a:r>
                      <a:endParaRPr sz="1600" b="0" i="1"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0"/>
                  </a:ext>
                </a:extLst>
              </a:tr>
              <a:tr h="1018475">
                <a:tc>
                  <a:txBody>
                    <a:bodyPr/>
                    <a:lstStyle/>
                    <a:p>
                      <a:pPr marL="0" marR="0" lvl="0" indent="0" algn="l" rtl="0">
                        <a:spcBef>
                          <a:spcPts val="0"/>
                        </a:spcBef>
                        <a:spcAft>
                          <a:spcPts val="0"/>
                        </a:spcAft>
                        <a:buNone/>
                      </a:pPr>
                      <a:r>
                        <a:rPr lang="en-US" sz="1600" u="none" strike="noStrike" cap="none"/>
                        <a:t>Full and free access to public education across one’s lifetime</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solidFill>
                            <a:srgbClr val="000000"/>
                          </a:solidFill>
                        </a:rPr>
                        <a:t>46</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solidFill>
                            <a:srgbClr val="000000"/>
                          </a:solidFill>
                        </a:rPr>
                        <a:t>30</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solidFill>
                            <a:srgbClr val="000000"/>
                          </a:solidFill>
                        </a:rPr>
                        <a:t>19</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1"/>
                  </a:ext>
                </a:extLst>
              </a:tr>
              <a:tr h="692750">
                <a:tc>
                  <a:txBody>
                    <a:bodyPr/>
                    <a:lstStyle/>
                    <a:p>
                      <a:pPr marL="0" marR="0" lvl="0" indent="0" algn="l" rtl="0">
                        <a:spcBef>
                          <a:spcPts val="0"/>
                        </a:spcBef>
                        <a:spcAft>
                          <a:spcPts val="0"/>
                        </a:spcAft>
                        <a:buNone/>
                      </a:pPr>
                      <a:r>
                        <a:rPr lang="en-US" sz="1600" u="none" strike="noStrike" cap="none"/>
                        <a:t>Retroactive forgiveness of student loans</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36</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17</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12</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2"/>
                  </a:ext>
                </a:extLst>
              </a:tr>
              <a:tr h="509225">
                <a:tc>
                  <a:txBody>
                    <a:bodyPr/>
                    <a:lstStyle/>
                    <a:p>
                      <a:pPr marL="0" marR="0" lvl="0" indent="0" algn="l" rtl="0">
                        <a:spcBef>
                          <a:spcPts val="0"/>
                        </a:spcBef>
                        <a:spcAft>
                          <a:spcPts val="0"/>
                        </a:spcAft>
                        <a:buNone/>
                      </a:pPr>
                      <a:r>
                        <a:rPr lang="en-US" sz="1600" u="none" strike="noStrike" cap="none"/>
                        <a:t>Guaranteed minimum living wage</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40</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25</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13</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3"/>
                  </a:ext>
                </a:extLst>
              </a:tr>
              <a:tr h="1018475">
                <a:tc>
                  <a:txBody>
                    <a:bodyPr/>
                    <a:lstStyle/>
                    <a:p>
                      <a:pPr marL="0" marR="0" lvl="0" indent="0" algn="l" rtl="0">
                        <a:spcBef>
                          <a:spcPts val="0"/>
                        </a:spcBef>
                        <a:spcAft>
                          <a:spcPts val="0"/>
                        </a:spcAft>
                        <a:buNone/>
                      </a:pPr>
                      <a:r>
                        <a:rPr lang="en-US" sz="1600" u="none" strike="noStrike" cap="none"/>
                        <a:t>Thorough and accurate public education curriculum on Black history</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53</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33</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21</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4"/>
                  </a:ext>
                </a:extLst>
              </a:tr>
              <a:tr h="339500">
                <a:tc>
                  <a:txBody>
                    <a:bodyPr/>
                    <a:lstStyle/>
                    <a:p>
                      <a:pPr marL="0" marR="0" lvl="0" indent="0" algn="l" rtl="0">
                        <a:spcBef>
                          <a:spcPts val="0"/>
                        </a:spcBef>
                        <a:spcAft>
                          <a:spcPts val="0"/>
                        </a:spcAft>
                        <a:buNone/>
                      </a:pPr>
                      <a:r>
                        <a:rPr lang="en-US" sz="1600" u="none" strike="noStrike" cap="none"/>
                        <a:t>Cash payments</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21</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19</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8</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5"/>
                  </a:ext>
                </a:extLst>
              </a:tr>
              <a:tr h="339500">
                <a:tc>
                  <a:txBody>
                    <a:bodyPr/>
                    <a:lstStyle/>
                    <a:p>
                      <a:pPr marL="0" marR="0" lvl="0" indent="0" algn="l" rtl="0">
                        <a:spcBef>
                          <a:spcPts val="0"/>
                        </a:spcBef>
                        <a:spcAft>
                          <a:spcPts val="0"/>
                        </a:spcAft>
                        <a:buNone/>
                      </a:pPr>
                      <a:r>
                        <a:rPr lang="en-US" sz="1600" u="none" strike="noStrike" cap="none"/>
                        <a:t>Free healthcare</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30</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26</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9</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6"/>
                  </a:ext>
                </a:extLst>
              </a:tr>
              <a:tr h="236525">
                <a:tc>
                  <a:txBody>
                    <a:bodyPr/>
                    <a:lstStyle/>
                    <a:p>
                      <a:pPr marL="0" marR="0" lvl="0" indent="0" algn="l" rtl="0">
                        <a:spcBef>
                          <a:spcPts val="0"/>
                        </a:spcBef>
                        <a:spcAft>
                          <a:spcPts val="0"/>
                        </a:spcAft>
                        <a:buNone/>
                      </a:pPr>
                      <a:r>
                        <a:rPr lang="en-US" sz="1600" u="none" strike="noStrike" cap="none"/>
                        <a:t>Do nothing</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16</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32</a:t>
                      </a:r>
                      <a:endParaRPr sz="1600" b="0" i="0" u="none" strike="noStrike" cap="none">
                        <a:solidFill>
                          <a:srgbClr val="000000"/>
                        </a:solidFill>
                        <a:latin typeface="Calibri"/>
                        <a:ea typeface="Calibri"/>
                        <a:cs typeface="Calibri"/>
                        <a:sym typeface="Calibri"/>
                      </a:endParaRPr>
                    </a:p>
                  </a:txBody>
                  <a:tcPr marL="9000" marR="9000" marT="9000" marB="0" anchor="ctr"/>
                </a:tc>
                <a:tc>
                  <a:txBody>
                    <a:bodyPr/>
                    <a:lstStyle/>
                    <a:p>
                      <a:pPr marL="0" marR="0" lvl="0" indent="0" algn="r" rtl="0">
                        <a:spcBef>
                          <a:spcPts val="0"/>
                        </a:spcBef>
                        <a:spcAft>
                          <a:spcPts val="0"/>
                        </a:spcAft>
                        <a:buNone/>
                      </a:pPr>
                      <a:r>
                        <a:rPr lang="en-US" sz="1600" u="none" strike="noStrike" cap="none"/>
                        <a:t>51</a:t>
                      </a:r>
                      <a:endParaRPr sz="1600" b="0" i="0" u="none" strike="noStrike" cap="none">
                        <a:solidFill>
                          <a:srgbClr val="000000"/>
                        </a:solidFill>
                        <a:latin typeface="Calibri"/>
                        <a:ea typeface="Calibri"/>
                        <a:cs typeface="Calibri"/>
                        <a:sym typeface="Calibri"/>
                      </a:endParaRPr>
                    </a:p>
                  </a:txBody>
                  <a:tcPr marL="9000" marR="9000" marT="900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81" name="Google Shape;581;p63"/>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82" name="Google Shape;582;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51</a:t>
            </a:fld>
            <a:endParaRPr/>
          </a:p>
        </p:txBody>
      </p:sp>
      <p:sp>
        <p:nvSpPr>
          <p:cNvPr id="583" name="Google Shape;583;p6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Full and Equal Citizen</a:t>
            </a:r>
            <a:endParaRPr/>
          </a:p>
        </p:txBody>
      </p:sp>
      <p:sp>
        <p:nvSpPr>
          <p:cNvPr id="584" name="Google Shape;584;p63"/>
          <p:cNvSpPr txBox="1"/>
          <p:nvPr/>
        </p:nvSpPr>
        <p:spPr>
          <a:xfrm>
            <a:off x="5095570" y="696844"/>
            <a:ext cx="6946390"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tell us how strongly you agree or disagree with the following statements. Generally, I feel like a full and equal citizen in this country with all the rights and protections that other people have.</a:t>
            </a:r>
            <a:endParaRPr/>
          </a:p>
        </p:txBody>
      </p:sp>
      <p:sp>
        <p:nvSpPr>
          <p:cNvPr id="585" name="Google Shape;585;p63"/>
          <p:cNvSpPr txBox="1"/>
          <p:nvPr/>
        </p:nvSpPr>
        <p:spPr>
          <a:xfrm>
            <a:off x="442226" y="1566264"/>
            <a:ext cx="3739156" cy="453970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Across party ID, young adults report that they feel like a full and equal citizen. The largest majority is for young adult Republicans with 82% reporting that they strongly or somewhat agree. For Democrats, 72% agree and 60% of Independents 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saying they strongly disagree: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Democrats = 27%</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Independents = 38%</a:t>
            </a:r>
            <a:endParaRPr/>
          </a:p>
          <a:p>
            <a:pPr marL="288925"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Republicans = 18%</a:t>
            </a:r>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586" name="Google Shape;586;p63"/>
          <p:cNvPicPr preferRelativeResize="0"/>
          <p:nvPr/>
        </p:nvPicPr>
        <p:blipFill rotWithShape="1">
          <a:blip r:embed="rId3">
            <a:alphaModFix/>
          </a:blip>
          <a:srcRect/>
          <a:stretch/>
        </p:blipFill>
        <p:spPr>
          <a:xfrm>
            <a:off x="4704952" y="1620174"/>
            <a:ext cx="7337008" cy="4747404"/>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64"/>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592" name="Google Shape;592;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52</a:t>
            </a:fld>
            <a:endParaRPr/>
          </a:p>
        </p:txBody>
      </p:sp>
      <p:sp>
        <p:nvSpPr>
          <p:cNvPr id="593" name="Google Shape;593;p6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Work their Way Up</a:t>
            </a:r>
            <a:endParaRPr/>
          </a:p>
        </p:txBody>
      </p:sp>
      <p:sp>
        <p:nvSpPr>
          <p:cNvPr id="594" name="Google Shape;594;p64"/>
          <p:cNvSpPr txBox="1"/>
          <p:nvPr/>
        </p:nvSpPr>
        <p:spPr>
          <a:xfrm>
            <a:off x="5095570" y="696844"/>
            <a:ext cx="6946390"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rgbClr val="000000"/>
                </a:solidFill>
                <a:latin typeface="Calibri"/>
                <a:ea typeface="Calibri"/>
                <a:cs typeface="Calibri"/>
                <a:sym typeface="Calibri"/>
              </a:rPr>
              <a:t>Please tell us how strongly you agree or disagree with the following statements. Irish, Italian, Jewish, and many other minorities overcame prejudice and worked their way up. Blacks should do the same without any special favors.</a:t>
            </a:r>
            <a:endParaRPr sz="1800" b="1">
              <a:solidFill>
                <a:schemeClr val="dk1"/>
              </a:solidFill>
              <a:latin typeface="Calibri"/>
              <a:ea typeface="Calibri"/>
              <a:cs typeface="Calibri"/>
              <a:sym typeface="Calibri"/>
            </a:endParaRPr>
          </a:p>
        </p:txBody>
      </p:sp>
      <p:pic>
        <p:nvPicPr>
          <p:cNvPr id="595" name="Google Shape;595;p64"/>
          <p:cNvPicPr preferRelativeResize="0"/>
          <p:nvPr/>
        </p:nvPicPr>
        <p:blipFill rotWithShape="1">
          <a:blip r:embed="rId3">
            <a:alphaModFix/>
          </a:blip>
          <a:srcRect/>
          <a:stretch/>
        </p:blipFill>
        <p:spPr>
          <a:xfrm>
            <a:off x="4709826" y="1897172"/>
            <a:ext cx="7332134" cy="4459177"/>
          </a:xfrm>
          <a:prstGeom prst="rect">
            <a:avLst/>
          </a:prstGeom>
          <a:noFill/>
          <a:ln>
            <a:noFill/>
          </a:ln>
        </p:spPr>
      </p:pic>
      <p:sp>
        <p:nvSpPr>
          <p:cNvPr id="596" name="Google Shape;596;p64"/>
          <p:cNvSpPr txBox="1"/>
          <p:nvPr/>
        </p:nvSpPr>
        <p:spPr>
          <a:xfrm>
            <a:off x="0" y="1130754"/>
            <a:ext cx="4559786" cy="480131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In thinking about whether or not Blacks should be able to overcome prejudice without any special favors, Independents and Republicans are more likely to agree.  A vast majority of Republicans expect African Americans to be able to work their way up without special favors (78%) and 55% of Independents agree.  For young Democrats, a slim majority disagree (55%) with the statement that Blacks should work their way up without special favors as Irish, Italian, and Jews did.</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strongly or somewhat agree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44%</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55%</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78%</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65"/>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02" name="Google Shape;602;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53</a:t>
            </a:fld>
            <a:endParaRPr/>
          </a:p>
        </p:txBody>
      </p:sp>
      <p:sp>
        <p:nvSpPr>
          <p:cNvPr id="603" name="Google Shape;603;p6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Generations of Slavery</a:t>
            </a:r>
            <a:endParaRPr/>
          </a:p>
        </p:txBody>
      </p:sp>
      <p:sp>
        <p:nvSpPr>
          <p:cNvPr id="604" name="Google Shape;604;p65"/>
          <p:cNvSpPr txBox="1"/>
          <p:nvPr/>
        </p:nvSpPr>
        <p:spPr>
          <a:xfrm>
            <a:off x="5095570" y="696844"/>
            <a:ext cx="6946390"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rgbClr val="000000"/>
                </a:solidFill>
                <a:latin typeface="Calibri"/>
                <a:ea typeface="Calibri"/>
                <a:cs typeface="Calibri"/>
                <a:sym typeface="Calibri"/>
              </a:rPr>
              <a:t>Please tell us how strongly you agree or disagree with the following statements</a:t>
            </a:r>
            <a:r>
              <a:rPr lang="en-US" sz="1800">
                <a:solidFill>
                  <a:srgbClr val="000000"/>
                </a:solidFill>
                <a:latin typeface="Calibri"/>
                <a:ea typeface="Calibri"/>
                <a:cs typeface="Calibri"/>
                <a:sym typeface="Calibri"/>
              </a:rPr>
              <a:t>. </a:t>
            </a:r>
            <a:r>
              <a:rPr lang="en-US" sz="1800" b="1">
                <a:solidFill>
                  <a:schemeClr val="dk1"/>
                </a:solidFill>
                <a:latin typeface="Calibri"/>
                <a:ea typeface="Calibri"/>
                <a:cs typeface="Calibri"/>
                <a:sym typeface="Calibri"/>
              </a:rPr>
              <a:t>Generations of slavery and discrimination have created conditions that make it difficult for blacks to work their way out of the lower class.</a:t>
            </a:r>
            <a:endParaRPr sz="1800">
              <a:solidFill>
                <a:schemeClr val="dk1"/>
              </a:solidFill>
              <a:latin typeface="Calibri"/>
              <a:ea typeface="Calibri"/>
              <a:cs typeface="Calibri"/>
              <a:sym typeface="Calibri"/>
            </a:endParaRPr>
          </a:p>
        </p:txBody>
      </p:sp>
      <p:sp>
        <p:nvSpPr>
          <p:cNvPr id="605" name="Google Shape;605;p65"/>
          <p:cNvSpPr txBox="1"/>
          <p:nvPr/>
        </p:nvSpPr>
        <p:spPr>
          <a:xfrm>
            <a:off x="442226" y="1159150"/>
            <a:ext cx="4310100" cy="4539600"/>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young people, both Democrat and Independent, somewhat or strongly agree that generations of slavery and discrimination has made it difficult for blacks to work their way out of the lower class (75% Democrat and 51% Independent). The majority of Republicans do not agree with only 38% somewhat or strongly agreeing.</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agree: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75%</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51%</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38%</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06" name="Google Shape;606;p65"/>
          <p:cNvPicPr preferRelativeResize="0"/>
          <p:nvPr/>
        </p:nvPicPr>
        <p:blipFill rotWithShape="1">
          <a:blip r:embed="rId3">
            <a:alphaModFix/>
          </a:blip>
          <a:srcRect/>
          <a:stretch/>
        </p:blipFill>
        <p:spPr>
          <a:xfrm>
            <a:off x="4858603" y="1897173"/>
            <a:ext cx="7183357" cy="4510678"/>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66"/>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12" name="Google Shape;612;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54</a:t>
            </a:fld>
            <a:endParaRPr/>
          </a:p>
        </p:txBody>
      </p:sp>
      <p:sp>
        <p:nvSpPr>
          <p:cNvPr id="613" name="Google Shape;613;p66"/>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Whites Economically Losing Ground</a:t>
            </a:r>
            <a:endParaRPr/>
          </a:p>
        </p:txBody>
      </p:sp>
      <p:sp>
        <p:nvSpPr>
          <p:cNvPr id="614" name="Google Shape;614;p66"/>
          <p:cNvSpPr/>
          <p:nvPr/>
        </p:nvSpPr>
        <p:spPr>
          <a:xfrm>
            <a:off x="4803569" y="803341"/>
            <a:ext cx="685503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Do you agree or disagree that, through no fault of their own, whites are economically losing ground today compared to other racial and ethnic groups?</a:t>
            </a:r>
            <a:endParaRPr/>
          </a:p>
        </p:txBody>
      </p:sp>
      <p:sp>
        <p:nvSpPr>
          <p:cNvPr id="615" name="Google Shape;615;p66"/>
          <p:cNvSpPr txBox="1"/>
          <p:nvPr/>
        </p:nvSpPr>
        <p:spPr>
          <a:xfrm>
            <a:off x="152400" y="1566264"/>
            <a:ext cx="4028982"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 majority of Democrats (65%) and a slim majority of Independents (52%) disagree that whites are economically losing ground. However, a majority of Republicans (56%) agree that whites are losing ground.</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say that whites are not losing ground economically: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55%</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52%</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42%</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strike="sngStrike">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16" name="Google Shape;616;p66"/>
          <p:cNvPicPr preferRelativeResize="0"/>
          <p:nvPr/>
        </p:nvPicPr>
        <p:blipFill rotWithShape="1">
          <a:blip r:embed="rId3">
            <a:alphaModFix/>
          </a:blip>
          <a:srcRect/>
          <a:stretch/>
        </p:blipFill>
        <p:spPr>
          <a:xfrm>
            <a:off x="4478739" y="1774636"/>
            <a:ext cx="7558585" cy="4581713"/>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67"/>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22" name="Google Shape;622;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55</a:t>
            </a:fld>
            <a:endParaRPr/>
          </a:p>
        </p:txBody>
      </p:sp>
      <p:sp>
        <p:nvSpPr>
          <p:cNvPr id="623" name="Google Shape;623;p67"/>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Discrimination Against Whites</a:t>
            </a:r>
            <a:endParaRPr/>
          </a:p>
        </p:txBody>
      </p:sp>
      <p:sp>
        <p:nvSpPr>
          <p:cNvPr id="624" name="Google Shape;624;p67"/>
          <p:cNvSpPr/>
          <p:nvPr/>
        </p:nvSpPr>
        <p:spPr>
          <a:xfrm>
            <a:off x="5168809" y="803341"/>
            <a:ext cx="648979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rgbClr val="000000"/>
                </a:solidFill>
                <a:latin typeface="Calibri"/>
                <a:ea typeface="Calibri"/>
                <a:cs typeface="Calibri"/>
                <a:sym typeface="Calibri"/>
              </a:rPr>
              <a:t>Do you agree or disagree that discrimination against whites has become as big a problem as discrimination against blacks and other minorities?</a:t>
            </a:r>
            <a:endParaRPr sz="1800" b="1">
              <a:solidFill>
                <a:schemeClr val="dk1"/>
              </a:solidFill>
              <a:latin typeface="Calibri"/>
              <a:ea typeface="Calibri"/>
              <a:cs typeface="Calibri"/>
              <a:sym typeface="Calibri"/>
            </a:endParaRPr>
          </a:p>
        </p:txBody>
      </p:sp>
      <p:sp>
        <p:nvSpPr>
          <p:cNvPr id="625" name="Google Shape;625;p67"/>
          <p:cNvSpPr txBox="1"/>
          <p:nvPr/>
        </p:nvSpPr>
        <p:spPr>
          <a:xfrm>
            <a:off x="152400" y="1264941"/>
            <a:ext cx="4002077" cy="427809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 plurality of Democrats (47%) strongly oppose the idea that discrimination has become a big problem. The majority of Independents (57%) somewhat or strongly oppose compared to 40% of Republicans.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Those who somewhat or strongly agree that discrimination against whites has become a problem:</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28%</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41%</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59%</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26" name="Google Shape;626;p67"/>
          <p:cNvPicPr preferRelativeResize="0"/>
          <p:nvPr/>
        </p:nvPicPr>
        <p:blipFill rotWithShape="1">
          <a:blip r:embed="rId3">
            <a:alphaModFix/>
          </a:blip>
          <a:srcRect/>
          <a:stretch/>
        </p:blipFill>
        <p:spPr>
          <a:xfrm>
            <a:off x="4587921" y="1698614"/>
            <a:ext cx="7449403" cy="4657736"/>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68"/>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32" name="Google Shape;632;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56</a:t>
            </a:fld>
            <a:endParaRPr/>
          </a:p>
        </p:txBody>
      </p:sp>
      <p:sp>
        <p:nvSpPr>
          <p:cNvPr id="633" name="Google Shape;633;p68"/>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Feminist Demands of Men</a:t>
            </a:r>
            <a:endParaRPr/>
          </a:p>
        </p:txBody>
      </p:sp>
      <p:sp>
        <p:nvSpPr>
          <p:cNvPr id="634" name="Google Shape;634;p68"/>
          <p:cNvSpPr/>
          <p:nvPr/>
        </p:nvSpPr>
        <p:spPr>
          <a:xfrm>
            <a:off x="5168809" y="803341"/>
            <a:ext cx="648979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indicate how much you agree or disagree with the following statement: Feminists are making entirely reasonable demands of men.</a:t>
            </a:r>
            <a:endParaRPr/>
          </a:p>
        </p:txBody>
      </p:sp>
      <p:sp>
        <p:nvSpPr>
          <p:cNvPr id="635" name="Google Shape;635;p68"/>
          <p:cNvSpPr txBox="1"/>
          <p:nvPr/>
        </p:nvSpPr>
        <p:spPr>
          <a:xfrm>
            <a:off x="397033" y="1286010"/>
            <a:ext cx="3739156" cy="453970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Independent (58%) and Republican (63%) young adults somewhat or strongly disagree that feminists are making entirely reasonable demands of men. The majority of Democrats (67%) agree that feminists are making entirely reasonable demands.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disagree: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33%</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58%</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63%</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36" name="Google Shape;636;p68"/>
          <p:cNvPicPr preferRelativeResize="0"/>
          <p:nvPr/>
        </p:nvPicPr>
        <p:blipFill rotWithShape="1">
          <a:blip r:embed="rId3">
            <a:alphaModFix/>
          </a:blip>
          <a:srcRect/>
          <a:stretch/>
        </p:blipFill>
        <p:spPr>
          <a:xfrm>
            <a:off x="4574275" y="1726670"/>
            <a:ext cx="7476698" cy="4629679"/>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69"/>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42" name="Google Shape;642;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57</a:t>
            </a:fld>
            <a:endParaRPr/>
          </a:p>
        </p:txBody>
      </p:sp>
      <p:sp>
        <p:nvSpPr>
          <p:cNvPr id="643" name="Google Shape;643;p69"/>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Discrimination Against Women</a:t>
            </a:r>
            <a:endParaRPr/>
          </a:p>
        </p:txBody>
      </p:sp>
      <p:sp>
        <p:nvSpPr>
          <p:cNvPr id="644" name="Google Shape;644;p69"/>
          <p:cNvSpPr/>
          <p:nvPr/>
        </p:nvSpPr>
        <p:spPr>
          <a:xfrm>
            <a:off x="5168809" y="803341"/>
            <a:ext cx="648979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indicate how much you agree or disagree with the following statement: Women who complain about discrimination often cause more problems than they solve.</a:t>
            </a:r>
            <a:endParaRPr/>
          </a:p>
        </p:txBody>
      </p:sp>
      <p:sp>
        <p:nvSpPr>
          <p:cNvPr id="645" name="Google Shape;645;p69"/>
          <p:cNvSpPr txBox="1"/>
          <p:nvPr/>
        </p:nvSpPr>
        <p:spPr>
          <a:xfrm>
            <a:off x="152399" y="1363075"/>
            <a:ext cx="4308765"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A vast  majority of Democrats (78%) and a slim majority of Independents (50%) disagree with the idea that women who complain about discrimination cause more problems than they solve. 42% of Republicans disagree.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31%</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48%</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57%</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46" name="Google Shape;646;p69"/>
          <p:cNvPicPr preferRelativeResize="0"/>
          <p:nvPr/>
        </p:nvPicPr>
        <p:blipFill rotWithShape="1">
          <a:blip r:embed="rId3">
            <a:alphaModFix/>
          </a:blip>
          <a:srcRect/>
          <a:stretch/>
        </p:blipFill>
        <p:spPr>
          <a:xfrm>
            <a:off x="4792638" y="1698614"/>
            <a:ext cx="7399361" cy="4657736"/>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1" name="Google Shape;651;p70"/>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52" name="Google Shape;652;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58</a:t>
            </a:fld>
            <a:endParaRPr/>
          </a:p>
        </p:txBody>
      </p:sp>
      <p:sp>
        <p:nvSpPr>
          <p:cNvPr id="653" name="Google Shape;653;p70"/>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Men Provide Financially for Women</a:t>
            </a:r>
            <a:endParaRPr/>
          </a:p>
        </p:txBody>
      </p:sp>
      <p:sp>
        <p:nvSpPr>
          <p:cNvPr id="654" name="Google Shape;654;p70"/>
          <p:cNvSpPr/>
          <p:nvPr/>
        </p:nvSpPr>
        <p:spPr>
          <a:xfrm>
            <a:off x="5168809" y="803341"/>
            <a:ext cx="648979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indicate how much you agree or disagree with the following statement: Men should be willing to sacrifice to provide financially for women.</a:t>
            </a:r>
            <a:endParaRPr/>
          </a:p>
        </p:txBody>
      </p:sp>
      <p:sp>
        <p:nvSpPr>
          <p:cNvPr id="655" name="Google Shape;655;p70"/>
          <p:cNvSpPr txBox="1"/>
          <p:nvPr/>
        </p:nvSpPr>
        <p:spPr>
          <a:xfrm>
            <a:off x="152400" y="1264941"/>
            <a:ext cx="4002077" cy="401648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Democrats (55%), and Independents (55%) disagree that men should be willing to sacrifice to provide financially for women. However, the majority of Republican (60%) young adults 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43%</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44%</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60%</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56" name="Google Shape;656;p70"/>
          <p:cNvPicPr preferRelativeResize="0"/>
          <p:nvPr/>
        </p:nvPicPr>
        <p:blipFill rotWithShape="1">
          <a:blip r:embed="rId3">
            <a:alphaModFix/>
          </a:blip>
          <a:srcRect/>
          <a:stretch/>
        </p:blipFill>
        <p:spPr>
          <a:xfrm>
            <a:off x="4778991" y="1774636"/>
            <a:ext cx="7271982" cy="4581713"/>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71"/>
          <p:cNvSpPr txBox="1">
            <a:spLocks noGrp="1"/>
          </p:cNvSpPr>
          <p:nvPr>
            <p:ph type="ftr" idx="11"/>
          </p:nvPr>
        </p:nvSpPr>
        <p:spPr>
          <a:xfrm>
            <a:off x="152400" y="6356350"/>
            <a:ext cx="5529943" cy="3657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62" name="Google Shape;662;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59</a:t>
            </a:fld>
            <a:endParaRPr/>
          </a:p>
        </p:txBody>
      </p:sp>
      <p:sp>
        <p:nvSpPr>
          <p:cNvPr id="663" name="Google Shape;663;p71"/>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Men Ought to Have a Woman to Adore</a:t>
            </a:r>
            <a:endParaRPr/>
          </a:p>
        </p:txBody>
      </p:sp>
      <p:sp>
        <p:nvSpPr>
          <p:cNvPr id="664" name="Google Shape;664;p71"/>
          <p:cNvSpPr/>
          <p:nvPr/>
        </p:nvSpPr>
        <p:spPr>
          <a:xfrm>
            <a:off x="5168809" y="803341"/>
            <a:ext cx="6489791" cy="92333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Please indicate how much you agree or disagree with the following statement: Every man ought to have a woman whom he adores.</a:t>
            </a:r>
            <a:endParaRPr/>
          </a:p>
        </p:txBody>
      </p:sp>
      <p:sp>
        <p:nvSpPr>
          <p:cNvPr id="665" name="Google Shape;665;p71"/>
          <p:cNvSpPr txBox="1"/>
          <p:nvPr/>
        </p:nvSpPr>
        <p:spPr>
          <a:xfrm>
            <a:off x="533400" y="1571759"/>
            <a:ext cx="3739156" cy="3754874"/>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Majorities of Republican (65%), Democrat (53%), and Independent (61%) young adults somewhat or strongly agree that every man ought to have a woman whom he adores.</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Percent who somewhat or strongly disagree:</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Democrats = 46%</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Independents = 38%</a:t>
            </a:r>
            <a:endParaRPr/>
          </a:p>
          <a:p>
            <a:pPr marL="457200" marR="0" lvl="1" indent="0" algn="just" rtl="0">
              <a:spcBef>
                <a:spcPts val="0"/>
              </a:spcBef>
              <a:spcAft>
                <a:spcPts val="0"/>
              </a:spcAft>
              <a:buNone/>
            </a:pPr>
            <a:r>
              <a:rPr lang="en-US" sz="1700" b="0" i="0" u="none" strike="noStrike" cap="none">
                <a:solidFill>
                  <a:schemeClr val="dk1"/>
                </a:solidFill>
                <a:latin typeface="Palatino Linotype"/>
                <a:ea typeface="Palatino Linotype"/>
                <a:cs typeface="Palatino Linotype"/>
                <a:sym typeface="Palatino Linotype"/>
              </a:rPr>
              <a:t>Republicans = 34%</a:t>
            </a:r>
            <a:endParaRPr sz="1700" b="0" i="0" u="none" strike="noStrike" cap="none">
              <a:solidFill>
                <a:schemeClr val="dk1"/>
              </a:solidFill>
              <a:latin typeface="Palatino Linotype"/>
              <a:ea typeface="Palatino Linotype"/>
              <a:cs typeface="Palatino Linotype"/>
              <a:sym typeface="Palatino Linotype"/>
            </a:endParaRPr>
          </a:p>
          <a:p>
            <a:pPr marL="0" marR="0" lvl="0" indent="0" algn="just" rtl="0">
              <a:spcBef>
                <a:spcPts val="0"/>
              </a:spcBef>
              <a:spcAft>
                <a:spcPts val="0"/>
              </a:spcAft>
              <a:buNone/>
            </a:pPr>
            <a:r>
              <a:rPr lang="en-US" sz="1700">
                <a:solidFill>
                  <a:schemeClr val="dk1"/>
                </a:solidFill>
                <a:latin typeface="Palatino Linotype"/>
                <a:ea typeface="Palatino Linotype"/>
                <a:cs typeface="Palatino Linotype"/>
                <a:sym typeface="Palatino Linotype"/>
              </a:rPr>
              <a:t> </a:t>
            </a:r>
            <a:endParaRPr/>
          </a:p>
          <a:p>
            <a:pPr marL="0" marR="0" lvl="0" indent="0" algn="just" rtl="0">
              <a:spcBef>
                <a:spcPts val="0"/>
              </a:spcBef>
              <a:spcAft>
                <a:spcPts val="0"/>
              </a:spcAft>
              <a:buNone/>
            </a:pPr>
            <a:endParaRPr sz="1700">
              <a:solidFill>
                <a:schemeClr val="dk1"/>
              </a:solidFill>
              <a:latin typeface="Palatino Linotype"/>
              <a:ea typeface="Palatino Linotype"/>
              <a:cs typeface="Palatino Linotype"/>
              <a:sym typeface="Palatino Linotype"/>
            </a:endParaRPr>
          </a:p>
        </p:txBody>
      </p:sp>
      <p:pic>
        <p:nvPicPr>
          <p:cNvPr id="666" name="Google Shape;666;p71"/>
          <p:cNvPicPr preferRelativeResize="0"/>
          <p:nvPr/>
        </p:nvPicPr>
        <p:blipFill rotWithShape="1">
          <a:blip r:embed="rId3">
            <a:alphaModFix/>
          </a:blip>
          <a:srcRect/>
          <a:stretch/>
        </p:blipFill>
        <p:spPr>
          <a:xfrm>
            <a:off x="4929116" y="1571758"/>
            <a:ext cx="7262883" cy="4784591"/>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72"/>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72" name="Google Shape;672;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60</a:t>
            </a:fld>
            <a:endParaRPr/>
          </a:p>
        </p:txBody>
      </p:sp>
      <p:sp>
        <p:nvSpPr>
          <p:cNvPr id="673" name="Google Shape;673;p72"/>
          <p:cNvSpPr/>
          <p:nvPr/>
        </p:nvSpPr>
        <p:spPr>
          <a:xfrm>
            <a:off x="0" y="2650434"/>
            <a:ext cx="12192000" cy="1577008"/>
          </a:xfrm>
          <a:prstGeom prst="rect">
            <a:avLst/>
          </a:prstGeom>
          <a:solidFill>
            <a:srgbClr val="EA8623">
              <a:alpha val="8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a:solidFill>
                  <a:schemeClr val="dk1"/>
                </a:solidFill>
                <a:latin typeface="Palatino Linotype"/>
                <a:ea typeface="Palatino Linotype"/>
                <a:cs typeface="Palatino Linotype"/>
                <a:sym typeface="Palatino Linotype"/>
              </a:rPr>
              <a:t>Survey Methodology</a:t>
            </a:r>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73"/>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79" name="Google Shape;679;p73"/>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Survey Methodology (1 of 3)</a:t>
            </a:r>
            <a:endParaRPr/>
          </a:p>
        </p:txBody>
      </p:sp>
      <p:sp>
        <p:nvSpPr>
          <p:cNvPr id="680" name="Google Shape;680;p73"/>
          <p:cNvSpPr txBox="1"/>
          <p:nvPr/>
        </p:nvSpPr>
        <p:spPr>
          <a:xfrm>
            <a:off x="629478" y="1201372"/>
            <a:ext cx="10933044" cy="418576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The GenForward October survey is a project of Professor Cathy J. Cohen at the University of Chicago. Interviews were conducted with a representative sample from GenForward</a:t>
            </a:r>
            <a:r>
              <a:rPr lang="en-US" sz="1400" baseline="30000">
                <a:solidFill>
                  <a:schemeClr val="dk1"/>
                </a:solidFill>
                <a:latin typeface="Palatino Linotype"/>
                <a:ea typeface="Palatino Linotype"/>
                <a:cs typeface="Palatino Linotype"/>
                <a:sym typeface="Palatino Linotype"/>
              </a:rPr>
              <a:t>SM</a:t>
            </a:r>
            <a:r>
              <a:rPr lang="en-US" sz="1400">
                <a:solidFill>
                  <a:schemeClr val="dk1"/>
                </a:solidFill>
                <a:latin typeface="Palatino Linotype"/>
                <a:ea typeface="Palatino Linotype"/>
                <a:cs typeface="Palatino Linotype"/>
                <a:sym typeface="Palatino Linotype"/>
              </a:rPr>
              <a:t>, a nationally representative survey panel of adults ages 18-36 recruited and administered by NORC at the University of Chicago.</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A total of 2,994 interviews were conducted between September 27</a:t>
            </a:r>
            <a:r>
              <a:rPr lang="en-US" sz="1400" baseline="30000">
                <a:solidFill>
                  <a:schemeClr val="dk1"/>
                </a:solidFill>
                <a:latin typeface="Palatino Linotype"/>
                <a:ea typeface="Palatino Linotype"/>
                <a:cs typeface="Palatino Linotype"/>
                <a:sym typeface="Palatino Linotype"/>
              </a:rPr>
              <a:t>th</a:t>
            </a:r>
            <a:r>
              <a:rPr lang="en-US" sz="1400">
                <a:solidFill>
                  <a:schemeClr val="dk1"/>
                </a:solidFill>
                <a:latin typeface="Palatino Linotype"/>
                <a:ea typeface="Palatino Linotype"/>
                <a:cs typeface="Palatino Linotype"/>
                <a:sym typeface="Palatino Linotype"/>
              </a:rPr>
              <a:t> and October 10</a:t>
            </a:r>
            <a:r>
              <a:rPr lang="en-US" sz="1400" baseline="30000">
                <a:solidFill>
                  <a:schemeClr val="dk1"/>
                </a:solidFill>
                <a:latin typeface="Palatino Linotype"/>
                <a:ea typeface="Palatino Linotype"/>
                <a:cs typeface="Palatino Linotype"/>
                <a:sym typeface="Palatino Linotype"/>
              </a:rPr>
              <a:t>th</a:t>
            </a:r>
            <a:r>
              <a:rPr lang="en-US" sz="1400">
                <a:solidFill>
                  <a:schemeClr val="dk1"/>
                </a:solidFill>
                <a:latin typeface="Palatino Linotype"/>
                <a:ea typeface="Palatino Linotype"/>
                <a:cs typeface="Palatino Linotype"/>
                <a:sym typeface="Palatino Linotype"/>
              </a:rPr>
              <a:t>, 2019 with adults ages 18-36, including completed interviews with 883 African American young adults, 527 Asian American young adults, 801 Latinx young adults, 775 white young adults, and 58 young adults with other racial and ethnic backgrounds. The survey was offered in English and Spanish and via telephone and web modes.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The GenForward survey was built from two sample sources:</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Fifty-nine percent of the completed interviews are sourced from NORC’s AmeriSpeak® Panel and from the Black Youth Project (BYP) panel of young adults recruited by NORC. AmeriSpeak is a probability-based panel that also uses address-based sample but sourced from the NORC National Frame with enhanced sample coverage. During the initial recruitment phase of the AmeriSpeak panel, randomly selected U.S. households were sampled with a known, non-zero probability of selection and then contacted by U.S. mail, email, telephone, and field interviewers (face-to-face). The BYP sample is from a probability-based household panel that uses an address-based sample from a registered voter database of the entire U.S.  Households were selected using stratified random sampling to support over-sampling of households with African Americans, Latinxs, and Asian Americans ages 18-36. NORC contacted sampled households by U.S. mail and by telephone, inviting them to register and participate in public opinion surveys twice a month.</a:t>
            </a:r>
            <a:endParaRPr sz="1400">
              <a:solidFill>
                <a:schemeClr val="dk1"/>
              </a:solidFill>
              <a:latin typeface="Palatino Linotype"/>
              <a:ea typeface="Palatino Linotype"/>
              <a:cs typeface="Palatino Linotype"/>
              <a:sym typeface="Palatino Linotype"/>
            </a:endParaRPr>
          </a:p>
        </p:txBody>
      </p:sp>
      <p:sp>
        <p:nvSpPr>
          <p:cNvPr id="681" name="Google Shape;681;p7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61</a:t>
            </a:fld>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74"/>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87" name="Google Shape;687;p74"/>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Survey Methodology (2 of 3)</a:t>
            </a:r>
            <a:endParaRPr/>
          </a:p>
        </p:txBody>
      </p:sp>
      <p:sp>
        <p:nvSpPr>
          <p:cNvPr id="688" name="Google Shape;688;p74"/>
          <p:cNvSpPr txBox="1"/>
          <p:nvPr/>
        </p:nvSpPr>
        <p:spPr>
          <a:xfrm>
            <a:off x="629478" y="1201372"/>
            <a:ext cx="10933044" cy="48320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The AmeriSpeak panel sample was supplemented with respondents from the Dynata nonprobability online opt-in panel. Forty-one percent of the completed interviews are sourced from the Dynata panel. To help to reduce potential bias in the nonprobability sample, Dynata attempted to balance the nonprobability respondent sample by age, race and ethnicity, gender, and partisanship. In order to incorporate the nonprobability sample, NORC used TrueNorth calibration services, an innovative hybrid calibration approach developed at NORC based on small area estimation methods in order to explicitly account for potential bias associated with the nonprobability sample. The purpose of TrueNorth calibration is to adjust the weights for the nonprobability sample so as to bring weighted distributions of the nonprobability sample in line with the population distribution for characteristics correlated with the survey variables. Such calibration adjustments help to reduce potential bias, yielding more accurate population estimates.</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Panelists on both the BYP and AmeriSpeak panels are invited to register for the panel via the web or by telephone to participate in public opinion surveys.</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Of the 2,994 completed interviews in the GenForward July survey, 97 percent were completed by web and 3 percent by telephone. The survey completion rate is 20.3 percent. The weighted AAPOR RR3 panel recruitment rate is 19.8 percent and the weighted household panel retention rate is 85.5 percent, for a cumulative AAPOR Response Rate 3 of 3.4 percent. The overall margin of sampling error is +/- 2.60 percentage points at the 95 percent confidence level, including the design effect. Among subgroups, the margin of sampling error at the 95 percent confidence level is +/- 4.27 percentage points for African Americans, +/- 5.44 percentage points for Asian Americans, +/- 5.44 percentage points for Latinxs, and +/- 4.11 percentage points for whites.</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To encourage cooperation, respondents were offered incentives for completing the survey that ranged from the cash-equivalent of $3 to the cash-equivalent of $10.</a:t>
            </a:r>
            <a:endParaRPr/>
          </a:p>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 </a:t>
            </a:r>
            <a:endParaRPr/>
          </a:p>
        </p:txBody>
      </p:sp>
      <p:sp>
        <p:nvSpPr>
          <p:cNvPr id="689" name="Google Shape;689;p7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62</a:t>
            </a:fld>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sp>
        <p:nvSpPr>
          <p:cNvPr id="694" name="Google Shape;694;p75"/>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695" name="Google Shape;695;p75"/>
          <p:cNvSpPr/>
          <p:nvPr/>
        </p:nvSpPr>
        <p:spPr>
          <a:xfrm>
            <a:off x="0" y="1"/>
            <a:ext cx="12192000" cy="755374"/>
          </a:xfrm>
          <a:prstGeom prst="rect">
            <a:avLst/>
          </a:prstGeom>
          <a:solidFill>
            <a:srgbClr val="FFE18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3200" b="1">
                <a:solidFill>
                  <a:schemeClr val="dk1"/>
                </a:solidFill>
                <a:latin typeface="Palatino Linotype"/>
                <a:ea typeface="Palatino Linotype"/>
                <a:cs typeface="Palatino Linotype"/>
                <a:sym typeface="Palatino Linotype"/>
              </a:rPr>
              <a:t>Survey Methodology (3 of 3)</a:t>
            </a:r>
            <a:endParaRPr/>
          </a:p>
        </p:txBody>
      </p:sp>
      <p:sp>
        <p:nvSpPr>
          <p:cNvPr id="696" name="Google Shape;696;p75"/>
          <p:cNvSpPr txBox="1"/>
          <p:nvPr/>
        </p:nvSpPr>
        <p:spPr>
          <a:xfrm>
            <a:off x="629478" y="1201372"/>
            <a:ext cx="10933044" cy="22467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Palatino Linotype"/>
                <a:ea typeface="Palatino Linotype"/>
                <a:cs typeface="Palatino Linotype"/>
                <a:sym typeface="Palatino Linotype"/>
              </a:rPr>
              <a:t>The interviews from the two probability-based sample sources were combined for statistical weighting and analysis. The combined panel samples provide sample coverage of approximately 97% of the U.S. household population. Those excluded from the sample include people with P.O. Box only addresses, some addresses not listed in the USPS Delivery Sequence File, and some newly constructed dwellings. The statistical weights incorporate the appropriate probability of selection for the BYP and AmeriSpeak samples, nonresponse adjustments, and also, raking ratio adjustments to population benchmarks for 18-64-year-old adults. A poststratification process is used to adjust for any survey nonresponse as well as any non-coverage or under- and over-sampling resulting from the study-specific sample design. The poststratification process was done separately for each racial/ethnic group and involved the following variables: age, gender, education, and census region. The weighted data, which reflect the U.S. population of adults ages 18-36, and the 18-36-year-old populations for African Americans, Latinxs, Asian Americans, and non-Latinx whites, were used for all analyses.  </a:t>
            </a:r>
            <a:endParaRPr/>
          </a:p>
          <a:p>
            <a:pPr marL="0" marR="0" lvl="0" indent="0" algn="l" rtl="0">
              <a:spcBef>
                <a:spcPts val="0"/>
              </a:spcBef>
              <a:spcAft>
                <a:spcPts val="0"/>
              </a:spcAft>
              <a:buNone/>
            </a:pPr>
            <a:endParaRPr sz="1400">
              <a:solidFill>
                <a:schemeClr val="dk1"/>
              </a:solidFill>
              <a:latin typeface="Palatino Linotype"/>
              <a:ea typeface="Palatino Linotype"/>
              <a:cs typeface="Palatino Linotype"/>
              <a:sym typeface="Palatino Linotype"/>
            </a:endParaRPr>
          </a:p>
        </p:txBody>
      </p:sp>
      <p:sp>
        <p:nvSpPr>
          <p:cNvPr id="697" name="Google Shape;697;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63</a:t>
            </a:fld>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76"/>
          <p:cNvSpPr txBox="1">
            <a:spLocks noGrp="1"/>
          </p:cNvSpPr>
          <p:nvPr>
            <p:ph type="ftr" idx="11"/>
          </p:nvPr>
        </p:nvSpPr>
        <p:spPr>
          <a:xfrm>
            <a:off x="152400" y="6356349"/>
            <a:ext cx="59436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i="1"/>
              <a:t>GenForward surveys are available at www.genforwardsurvey.com</a:t>
            </a:r>
            <a:endParaRPr/>
          </a:p>
        </p:txBody>
      </p:sp>
      <p:sp>
        <p:nvSpPr>
          <p:cNvPr id="703" name="Google Shape;703;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64</a:t>
            </a:fld>
            <a:endParaRPr/>
          </a:p>
        </p:txBody>
      </p:sp>
      <p:sp>
        <p:nvSpPr>
          <p:cNvPr id="704" name="Google Shape;704;p76"/>
          <p:cNvSpPr/>
          <p:nvPr/>
        </p:nvSpPr>
        <p:spPr>
          <a:xfrm>
            <a:off x="0" y="2650434"/>
            <a:ext cx="12192000" cy="1577008"/>
          </a:xfrm>
          <a:prstGeom prst="rect">
            <a:avLst/>
          </a:prstGeom>
          <a:solidFill>
            <a:srgbClr val="EA8623">
              <a:alpha val="8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000" i="1">
                <a:solidFill>
                  <a:schemeClr val="dk1"/>
                </a:solidFill>
                <a:latin typeface="Palatino Linotype"/>
                <a:ea typeface="Palatino Linotype"/>
                <a:cs typeface="Palatino Linotype"/>
                <a:sym typeface="Palatino Linotype"/>
              </a:rPr>
              <a:t>Full details are available at www.genforwardsurvey.com</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7034</Words>
  <Application>Microsoft Macintosh PowerPoint</Application>
  <PresentationFormat>Widescreen</PresentationFormat>
  <Paragraphs>774</Paragraphs>
  <Slides>64</Slides>
  <Notes>64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64</vt:i4>
      </vt:variant>
    </vt:vector>
  </HeadingPairs>
  <TitlesOfParts>
    <vt:vector size="69" baseType="lpstr">
      <vt:lpstr>Palatino Linotype</vt:lpstr>
      <vt:lpstr>Palatino</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Bianca DiGiovanni</cp:lastModifiedBy>
  <cp:revision>7</cp:revision>
  <dcterms:modified xsi:type="dcterms:W3CDTF">2020-03-11T16:47:53Z</dcterms:modified>
</cp:coreProperties>
</file>