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5.xml" ContentType="application/vnd.openxmlformats-officedocument.themeOverr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7.xml" ContentType="application/vnd.openxmlformats-officedocument.themeOverr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8.xml" ContentType="application/vnd.openxmlformats-officedocument.themeOverr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9.xml" ContentType="application/vnd.openxmlformats-officedocument.themeOverr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10.xml" ContentType="application/vnd.openxmlformats-officedocument.themeOverr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11.xml" ContentType="application/vnd.openxmlformats-officedocument.themeOverr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12.xml" ContentType="application/vnd.openxmlformats-officedocument.themeOverr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13.xml" ContentType="application/vnd.openxmlformats-officedocument.themeOverr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14.xml" ContentType="application/vnd.openxmlformats-officedocument.themeOverr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15.xml" ContentType="application/vnd.openxmlformats-officedocument.themeOverr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16.xml" ContentType="application/vnd.openxmlformats-officedocument.themeOverrid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theme/themeOverride17.xml" ContentType="application/vnd.openxmlformats-officedocument.themeOverrid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18.xml" ContentType="application/vnd.openxmlformats-officedocument.themeOverrid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theme/themeOverride19.xml" ContentType="application/vnd.openxmlformats-officedocument.themeOverrid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theme/themeOverride20.xml" ContentType="application/vnd.openxmlformats-officedocument.themeOverrid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theme/themeOverride21.xml" ContentType="application/vnd.openxmlformats-officedocument.themeOverrid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theme/themeOverride22.xml" ContentType="application/vnd.openxmlformats-officedocument.themeOverrid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theme/themeOverride23.xml" ContentType="application/vnd.openxmlformats-officedocument.themeOverride+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theme/themeOverride24.xml" ContentType="application/vnd.openxmlformats-officedocument.themeOverride+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theme/themeOverride25.xml" ContentType="application/vnd.openxmlformats-officedocument.themeOverride+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theme/themeOverride26.xml" ContentType="application/vnd.openxmlformats-officedocument.themeOverride+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theme/themeOverride27.xml" ContentType="application/vnd.openxmlformats-officedocument.themeOverride+xml"/>
  <Override PartName="/ppt/charts/chart28.xml" ContentType="application/vnd.openxmlformats-officedocument.drawingml.chart+xml"/>
  <Override PartName="/ppt/charts/style28.xml" ContentType="application/vnd.ms-office.chartstyle+xml"/>
  <Override PartName="/ppt/charts/colors28.xml" ContentType="application/vnd.ms-office.chartcolorstyle+xml"/>
  <Override PartName="/ppt/theme/themeOverride28.xml" ContentType="application/vnd.openxmlformats-officedocument.themeOverride+xml"/>
  <Override PartName="/ppt/charts/chart29.xml" ContentType="application/vnd.openxmlformats-officedocument.drawingml.chart+xml"/>
  <Override PartName="/ppt/charts/style29.xml" ContentType="application/vnd.ms-office.chartstyle+xml"/>
  <Override PartName="/ppt/charts/colors29.xml" ContentType="application/vnd.ms-office.chartcolorstyle+xml"/>
  <Override PartName="/ppt/theme/themeOverride29.xml" ContentType="application/vnd.openxmlformats-officedocument.themeOverride+xml"/>
  <Override PartName="/ppt/charts/chart30.xml" ContentType="application/vnd.openxmlformats-officedocument.drawingml.chart+xml"/>
  <Override PartName="/ppt/charts/style30.xml" ContentType="application/vnd.ms-office.chartstyle+xml"/>
  <Override PartName="/ppt/charts/colors30.xml" ContentType="application/vnd.ms-office.chartcolorstyle+xml"/>
  <Override PartName="/ppt/theme/themeOverride30.xml" ContentType="application/vnd.openxmlformats-officedocument.themeOverride+xml"/>
  <Override PartName="/ppt/charts/chart31.xml" ContentType="application/vnd.openxmlformats-officedocument.drawingml.chart+xml"/>
  <Override PartName="/ppt/charts/style31.xml" ContentType="application/vnd.ms-office.chartstyle+xml"/>
  <Override PartName="/ppt/charts/colors31.xml" ContentType="application/vnd.ms-office.chartcolorstyle+xml"/>
  <Override PartName="/ppt/theme/themeOverride31.xml" ContentType="application/vnd.openxmlformats-officedocument.themeOverride+xml"/>
  <Override PartName="/ppt/charts/chart32.xml" ContentType="application/vnd.openxmlformats-officedocument.drawingml.chart+xml"/>
  <Override PartName="/ppt/charts/style32.xml" ContentType="application/vnd.ms-office.chartstyle+xml"/>
  <Override PartName="/ppt/charts/colors32.xml" ContentType="application/vnd.ms-office.chartcolorstyle+xml"/>
  <Override PartName="/ppt/theme/themeOverride32.xml" ContentType="application/vnd.openxmlformats-officedocument.themeOverride+xml"/>
  <Override PartName="/ppt/charts/chart33.xml" ContentType="application/vnd.openxmlformats-officedocument.drawingml.chart+xml"/>
  <Override PartName="/ppt/charts/style33.xml" ContentType="application/vnd.ms-office.chartstyle+xml"/>
  <Override PartName="/ppt/charts/colors33.xml" ContentType="application/vnd.ms-office.chartcolorstyle+xml"/>
  <Override PartName="/ppt/theme/themeOverride33.xml" ContentType="application/vnd.openxmlformats-officedocument.themeOverride+xml"/>
  <Override PartName="/ppt/charts/chart34.xml" ContentType="application/vnd.openxmlformats-officedocument.drawingml.chart+xml"/>
  <Override PartName="/ppt/charts/style34.xml" ContentType="application/vnd.ms-office.chartstyle+xml"/>
  <Override PartName="/ppt/charts/colors34.xml" ContentType="application/vnd.ms-office.chartcolorstyle+xml"/>
  <Override PartName="/ppt/theme/themeOverride34.xml" ContentType="application/vnd.openxmlformats-officedocument.themeOverride+xml"/>
  <Override PartName="/ppt/charts/chart35.xml" ContentType="application/vnd.openxmlformats-officedocument.drawingml.chart+xml"/>
  <Override PartName="/ppt/charts/style35.xml" ContentType="application/vnd.ms-office.chartstyle+xml"/>
  <Override PartName="/ppt/charts/colors35.xml" ContentType="application/vnd.ms-office.chartcolorstyle+xml"/>
  <Override PartName="/ppt/theme/themeOverride35.xml" ContentType="application/vnd.openxmlformats-officedocument.themeOverride+xml"/>
  <Override PartName="/ppt/charts/chart36.xml" ContentType="application/vnd.openxmlformats-officedocument.drawingml.chart+xml"/>
  <Override PartName="/ppt/charts/style36.xml" ContentType="application/vnd.ms-office.chartstyle+xml"/>
  <Override PartName="/ppt/charts/colors36.xml" ContentType="application/vnd.ms-office.chartcolorstyle+xml"/>
  <Override PartName="/ppt/theme/themeOverride36.xml" ContentType="application/vnd.openxmlformats-officedocument.themeOverride+xml"/>
  <Override PartName="/ppt/charts/chart37.xml" ContentType="application/vnd.openxmlformats-officedocument.drawingml.chart+xml"/>
  <Override PartName="/ppt/charts/style37.xml" ContentType="application/vnd.ms-office.chartstyle+xml"/>
  <Override PartName="/ppt/charts/colors37.xml" ContentType="application/vnd.ms-office.chartcolorstyle+xml"/>
  <Override PartName="/ppt/theme/themeOverride37.xml" ContentType="application/vnd.openxmlformats-officedocument.themeOverride+xml"/>
  <Override PartName="/ppt/charts/chart38.xml" ContentType="application/vnd.openxmlformats-officedocument.drawingml.chart+xml"/>
  <Override PartName="/ppt/charts/style38.xml" ContentType="application/vnd.ms-office.chartstyle+xml"/>
  <Override PartName="/ppt/charts/colors38.xml" ContentType="application/vnd.ms-office.chartcolorstyle+xml"/>
  <Override PartName="/ppt/theme/themeOverride38.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72" r:id="rId1"/>
  </p:sldMasterIdLst>
  <p:notesMasterIdLst>
    <p:notesMasterId r:id="rId67"/>
  </p:notesMasterIdLst>
  <p:handoutMasterIdLst>
    <p:handoutMasterId r:id="rId68"/>
  </p:handoutMasterIdLst>
  <p:sldIdLst>
    <p:sldId id="256" r:id="rId2"/>
    <p:sldId id="260" r:id="rId3"/>
    <p:sldId id="263" r:id="rId4"/>
    <p:sldId id="314" r:id="rId5"/>
    <p:sldId id="337" r:id="rId6"/>
    <p:sldId id="407" r:id="rId7"/>
    <p:sldId id="338" r:id="rId8"/>
    <p:sldId id="339" r:id="rId9"/>
    <p:sldId id="340" r:id="rId10"/>
    <p:sldId id="341" r:id="rId11"/>
    <p:sldId id="342" r:id="rId12"/>
    <p:sldId id="343" r:id="rId13"/>
    <p:sldId id="344" r:id="rId14"/>
    <p:sldId id="345" r:id="rId15"/>
    <p:sldId id="336" r:id="rId16"/>
    <p:sldId id="350" r:id="rId17"/>
    <p:sldId id="398" r:id="rId18"/>
    <p:sldId id="414" r:id="rId19"/>
    <p:sldId id="409" r:id="rId20"/>
    <p:sldId id="408" r:id="rId21"/>
    <p:sldId id="410" r:id="rId22"/>
    <p:sldId id="411" r:id="rId23"/>
    <p:sldId id="412" r:id="rId24"/>
    <p:sldId id="413" r:id="rId25"/>
    <p:sldId id="415" r:id="rId26"/>
    <p:sldId id="416" r:id="rId27"/>
    <p:sldId id="417" r:id="rId28"/>
    <p:sldId id="418" r:id="rId29"/>
    <p:sldId id="419" r:id="rId30"/>
    <p:sldId id="420" r:id="rId31"/>
    <p:sldId id="421" r:id="rId32"/>
    <p:sldId id="423" r:id="rId33"/>
    <p:sldId id="424" r:id="rId34"/>
    <p:sldId id="425" r:id="rId35"/>
    <p:sldId id="426" r:id="rId36"/>
    <p:sldId id="427" r:id="rId37"/>
    <p:sldId id="428" r:id="rId38"/>
    <p:sldId id="429" r:id="rId39"/>
    <p:sldId id="430" r:id="rId40"/>
    <p:sldId id="431" r:id="rId41"/>
    <p:sldId id="432" r:id="rId42"/>
    <p:sldId id="433" r:id="rId43"/>
    <p:sldId id="434" r:id="rId44"/>
    <p:sldId id="435" r:id="rId45"/>
    <p:sldId id="436" r:id="rId46"/>
    <p:sldId id="437" r:id="rId47"/>
    <p:sldId id="438" r:id="rId48"/>
    <p:sldId id="439" r:id="rId49"/>
    <p:sldId id="440" r:id="rId50"/>
    <p:sldId id="441" r:id="rId51"/>
    <p:sldId id="442" r:id="rId52"/>
    <p:sldId id="443" r:id="rId53"/>
    <p:sldId id="444" r:id="rId54"/>
    <p:sldId id="445" r:id="rId55"/>
    <p:sldId id="446" r:id="rId56"/>
    <p:sldId id="447" r:id="rId57"/>
    <p:sldId id="448" r:id="rId58"/>
    <p:sldId id="449" r:id="rId59"/>
    <p:sldId id="450" r:id="rId60"/>
    <p:sldId id="451" r:id="rId61"/>
    <p:sldId id="335" r:id="rId62"/>
    <p:sldId id="328" r:id="rId63"/>
    <p:sldId id="329" r:id="rId64"/>
    <p:sldId id="452" r:id="rId65"/>
    <p:sldId id="275"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n Rogowski" initials="JR" lastIdx="11" clrIdx="0">
    <p:extLst>
      <p:ext uri="{19B8F6BF-5375-455C-9EA6-DF929625EA0E}">
        <p15:presenceInfo xmlns:p15="http://schemas.microsoft.com/office/powerpoint/2012/main" userId="1f8af4359de5ce50" providerId="Windows Live"/>
      </p:ext>
    </p:extLst>
  </p:cmAuthor>
  <p:cmAuthor id="2" name="Cathy Cohen" initials="CJC" lastIdx="4" clrIdx="1">
    <p:extLst>
      <p:ext uri="{19B8F6BF-5375-455C-9EA6-DF929625EA0E}">
        <p15:presenceInfo xmlns:p15="http://schemas.microsoft.com/office/powerpoint/2012/main" userId="Cathy Cohe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300"/>
    <a:srgbClr val="EA8623"/>
    <a:srgbClr val="FFE18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57"/>
    <p:restoredTop sz="82584"/>
  </p:normalViewPr>
  <p:slideViewPr>
    <p:cSldViewPr snapToGrid="0" snapToObjects="1">
      <p:cViewPr varScale="1">
        <p:scale>
          <a:sx n="95" d="100"/>
          <a:sy n="95" d="100"/>
        </p:scale>
        <p:origin x="400" y="192"/>
      </p:cViewPr>
      <p:guideLst/>
    </p:cSldViewPr>
  </p:slid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97" d="100"/>
          <a:sy n="97" d="100"/>
        </p:scale>
        <p:origin x="3224" y="20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Users/Vlad/Desktop/Files/GenForward/2019%2005%20May%20-%20Climate%20Change/figures.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Users/Vlad/Desktop/Files/GenForward/2019%2005%20May%20-%20Climate%20Change/figures.xlsx" TargetMode="Externa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file:////Users/Vlad/Desktop/Files/GenForward/2019%2005%20May%20-%20Climate%20Change/figures.xlsx" TargetMode="Externa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file:////Users/Vlad/Desktop/Files/GenForward/2019%2005%20May%20-%20Climate%20Change/figures.xlsx" TargetMode="Externa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oleObject" Target="file:////Users/Vlad/Desktop/Files/GenForward/2019%2005%20May%20-%20Climate%20Change/figures.xlsx" TargetMode="Externa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oleObject" Target="file:////Users/Vlad/Desktop/Files/GenForward/2019%2005%20May%20-%20Climate%20Change/figures.xlsx" TargetMode="External"/></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oleObject" Target="file:////Users/Vlad/Desktop/Files/GenForward/2019%2005%20May%20-%20Climate%20Change/figures.xlsx" TargetMode="External"/></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oleObject" Target="file:////Users/Vlad/Desktop/Files/GenForward/2019%2005%20May%20-%20Climate%20Change/figures.xlsx" TargetMode="External"/></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oleObject" Target="file:////Users/Vlad/Desktop/Files/GenForward/2019%2005%20May%20-%20Climate%20Change/figures.xlsx" TargetMode="External"/></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oleObject" Target="file:////Users/Vlad/Desktop/Files/GenForward/2019%2005%20May%20-%20Climate%20Change/figures.xlsx" TargetMode="External"/></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12.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oleObject" Target="file:////Users/Vlad/Desktop/Files/GenForward/2019%2005%20May%20-%20Climate%20Change/figures.xlsx" TargetMode="External"/></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13.xm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oleObject" Target="file:////Users/Vlad/Desktop/Files/GenForward/2019%2005%20May%20-%20Climate%20Change/figures.xlsx" TargetMode="External"/></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14.xml"/><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oleObject" Target="file:////Users/Vlad/Desktop/Files/GenForward/2019%2005%20May%20-%20Climate%20Change/figures.xlsx" TargetMode="External"/></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15.xml"/><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oleObject" Target="file:////Users/Vlad/Desktop/Files/GenForward/2019%2005%20May%20-%20Climate%20Change/figures.xlsx" TargetMode="External"/></Relationships>
</file>

<file path=ppt/charts/_rels/chart16.xml.rels><?xml version="1.0" encoding="UTF-8" standalone="yes"?>
<Relationships xmlns="http://schemas.openxmlformats.org/package/2006/relationships"><Relationship Id="rId3" Type="http://schemas.openxmlformats.org/officeDocument/2006/relationships/themeOverride" Target="../theme/themeOverride16.xml"/><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oleObject" Target="file:////Users/Vlad/Desktop/Files/GenForward/2019%2005%20May%20-%20Climate%20Change/figures.xlsx" TargetMode="External"/></Relationships>
</file>

<file path=ppt/charts/_rels/chart17.xml.rels><?xml version="1.0" encoding="UTF-8" standalone="yes"?>
<Relationships xmlns="http://schemas.openxmlformats.org/package/2006/relationships"><Relationship Id="rId3" Type="http://schemas.openxmlformats.org/officeDocument/2006/relationships/themeOverride" Target="../theme/themeOverride17.xml"/><Relationship Id="rId2" Type="http://schemas.microsoft.com/office/2011/relationships/chartColorStyle" Target="colors17.xml"/><Relationship Id="rId1" Type="http://schemas.microsoft.com/office/2011/relationships/chartStyle" Target="style17.xml"/><Relationship Id="rId4" Type="http://schemas.openxmlformats.org/officeDocument/2006/relationships/oleObject" Target="file:////Users/Vlad/Desktop/Files/GenForward/2019%2005%20May%20-%20Climate%20Change/figures.xlsx" TargetMode="External"/></Relationships>
</file>

<file path=ppt/charts/_rels/chart18.xml.rels><?xml version="1.0" encoding="UTF-8" standalone="yes"?>
<Relationships xmlns="http://schemas.openxmlformats.org/package/2006/relationships"><Relationship Id="rId3" Type="http://schemas.openxmlformats.org/officeDocument/2006/relationships/themeOverride" Target="../theme/themeOverride18.xml"/><Relationship Id="rId2" Type="http://schemas.microsoft.com/office/2011/relationships/chartColorStyle" Target="colors18.xml"/><Relationship Id="rId1" Type="http://schemas.microsoft.com/office/2011/relationships/chartStyle" Target="style18.xml"/><Relationship Id="rId4" Type="http://schemas.openxmlformats.org/officeDocument/2006/relationships/oleObject" Target="file:////Users/Vlad/Desktop/Files/GenForward/2019%2005%20May%20-%20Climate%20Change/figures.xlsx" TargetMode="External"/></Relationships>
</file>

<file path=ppt/charts/_rels/chart19.xml.rels><?xml version="1.0" encoding="UTF-8" standalone="yes"?>
<Relationships xmlns="http://schemas.openxmlformats.org/package/2006/relationships"><Relationship Id="rId3" Type="http://schemas.openxmlformats.org/officeDocument/2006/relationships/themeOverride" Target="../theme/themeOverride19.xml"/><Relationship Id="rId2" Type="http://schemas.microsoft.com/office/2011/relationships/chartColorStyle" Target="colors19.xml"/><Relationship Id="rId1" Type="http://schemas.microsoft.com/office/2011/relationships/chartStyle" Target="style19.xml"/><Relationship Id="rId4" Type="http://schemas.openxmlformats.org/officeDocument/2006/relationships/oleObject" Target="file:////Users/Vlad/Desktop/Files/GenForward/2019%2005%20May%20-%20Climate%20Change/figures.xlsx" TargetMode="External"/></Relationships>
</file>

<file path=ppt/charts/_rels/chart20.xml.rels><?xml version="1.0" encoding="UTF-8" standalone="yes"?>
<Relationships xmlns="http://schemas.openxmlformats.org/package/2006/relationships"><Relationship Id="rId3" Type="http://schemas.openxmlformats.org/officeDocument/2006/relationships/themeOverride" Target="../theme/themeOverride20.xml"/><Relationship Id="rId2" Type="http://schemas.microsoft.com/office/2011/relationships/chartColorStyle" Target="colors20.xml"/><Relationship Id="rId1" Type="http://schemas.microsoft.com/office/2011/relationships/chartStyle" Target="style20.xml"/><Relationship Id="rId4" Type="http://schemas.openxmlformats.org/officeDocument/2006/relationships/oleObject" Target="file:////Users/Vlad/Desktop/Files/GenForward/2019%2005%20May%20-%20Climate%20Change/figures.xlsx" TargetMode="External"/></Relationships>
</file>

<file path=ppt/charts/_rels/chart21.xml.rels><?xml version="1.0" encoding="UTF-8" standalone="yes"?>
<Relationships xmlns="http://schemas.openxmlformats.org/package/2006/relationships"><Relationship Id="rId3" Type="http://schemas.openxmlformats.org/officeDocument/2006/relationships/themeOverride" Target="../theme/themeOverride21.xml"/><Relationship Id="rId2" Type="http://schemas.microsoft.com/office/2011/relationships/chartColorStyle" Target="colors21.xml"/><Relationship Id="rId1" Type="http://schemas.microsoft.com/office/2011/relationships/chartStyle" Target="style21.xml"/><Relationship Id="rId4" Type="http://schemas.openxmlformats.org/officeDocument/2006/relationships/oleObject" Target="file:////Users/Vlad/Desktop/Files/GenForward/2019%2005%20May%20-%20Climate%20Change/figures.xlsx" TargetMode="External"/></Relationships>
</file>

<file path=ppt/charts/_rels/chart22.xml.rels><?xml version="1.0" encoding="UTF-8" standalone="yes"?>
<Relationships xmlns="http://schemas.openxmlformats.org/package/2006/relationships"><Relationship Id="rId3" Type="http://schemas.openxmlformats.org/officeDocument/2006/relationships/themeOverride" Target="../theme/themeOverride22.xml"/><Relationship Id="rId2" Type="http://schemas.microsoft.com/office/2011/relationships/chartColorStyle" Target="colors22.xml"/><Relationship Id="rId1" Type="http://schemas.microsoft.com/office/2011/relationships/chartStyle" Target="style22.xml"/><Relationship Id="rId4" Type="http://schemas.openxmlformats.org/officeDocument/2006/relationships/oleObject" Target="file:////Users/Vlad/Desktop/Files/GenForward/2019%2005%20May%20-%20Climate%20Change/figures.xlsx" TargetMode="External"/></Relationships>
</file>

<file path=ppt/charts/_rels/chart23.xml.rels><?xml version="1.0" encoding="UTF-8" standalone="yes"?>
<Relationships xmlns="http://schemas.openxmlformats.org/package/2006/relationships"><Relationship Id="rId3" Type="http://schemas.openxmlformats.org/officeDocument/2006/relationships/themeOverride" Target="../theme/themeOverride23.xml"/><Relationship Id="rId2" Type="http://schemas.microsoft.com/office/2011/relationships/chartColorStyle" Target="colors23.xml"/><Relationship Id="rId1" Type="http://schemas.microsoft.com/office/2011/relationships/chartStyle" Target="style23.xml"/><Relationship Id="rId4" Type="http://schemas.openxmlformats.org/officeDocument/2006/relationships/oleObject" Target="file:////Users/Vlad/Desktop/Files/GenForward/2019%2005%20May%20-%20Climate%20Change/figures.xlsx" TargetMode="External"/></Relationships>
</file>

<file path=ppt/charts/_rels/chart24.xml.rels><?xml version="1.0" encoding="UTF-8" standalone="yes"?>
<Relationships xmlns="http://schemas.openxmlformats.org/package/2006/relationships"><Relationship Id="rId3" Type="http://schemas.openxmlformats.org/officeDocument/2006/relationships/themeOverride" Target="../theme/themeOverride24.xml"/><Relationship Id="rId2" Type="http://schemas.microsoft.com/office/2011/relationships/chartColorStyle" Target="colors24.xml"/><Relationship Id="rId1" Type="http://schemas.microsoft.com/office/2011/relationships/chartStyle" Target="style24.xml"/><Relationship Id="rId4" Type="http://schemas.openxmlformats.org/officeDocument/2006/relationships/oleObject" Target="file:////Users/Vlad/Desktop/Files/GenForward/2019%2005%20May%20-%20Climate%20Change/figures.xlsx" TargetMode="External"/></Relationships>
</file>

<file path=ppt/charts/_rels/chart25.xml.rels><?xml version="1.0" encoding="UTF-8" standalone="yes"?>
<Relationships xmlns="http://schemas.openxmlformats.org/package/2006/relationships"><Relationship Id="rId3" Type="http://schemas.openxmlformats.org/officeDocument/2006/relationships/themeOverride" Target="../theme/themeOverride25.xml"/><Relationship Id="rId2" Type="http://schemas.microsoft.com/office/2011/relationships/chartColorStyle" Target="colors25.xml"/><Relationship Id="rId1" Type="http://schemas.microsoft.com/office/2011/relationships/chartStyle" Target="style25.xml"/><Relationship Id="rId4" Type="http://schemas.openxmlformats.org/officeDocument/2006/relationships/oleObject" Target="file:////Users/Vlad/Desktop/Files/GenForward/2019%2005%20May%20-%20Climate%20Change/figures.xlsx" TargetMode="External"/></Relationships>
</file>

<file path=ppt/charts/_rels/chart26.xml.rels><?xml version="1.0" encoding="UTF-8" standalone="yes"?>
<Relationships xmlns="http://schemas.openxmlformats.org/package/2006/relationships"><Relationship Id="rId3" Type="http://schemas.openxmlformats.org/officeDocument/2006/relationships/themeOverride" Target="../theme/themeOverride26.xml"/><Relationship Id="rId2" Type="http://schemas.microsoft.com/office/2011/relationships/chartColorStyle" Target="colors26.xml"/><Relationship Id="rId1" Type="http://schemas.microsoft.com/office/2011/relationships/chartStyle" Target="style26.xml"/><Relationship Id="rId4" Type="http://schemas.openxmlformats.org/officeDocument/2006/relationships/oleObject" Target="file:////Users/Vlad/Desktop/Files/GenForward/2019%2005%20May%20-%20Climate%20Change/figures.xlsx" TargetMode="External"/></Relationships>
</file>

<file path=ppt/charts/_rels/chart27.xml.rels><?xml version="1.0" encoding="UTF-8" standalone="yes"?>
<Relationships xmlns="http://schemas.openxmlformats.org/package/2006/relationships"><Relationship Id="rId3" Type="http://schemas.openxmlformats.org/officeDocument/2006/relationships/themeOverride" Target="../theme/themeOverride27.xml"/><Relationship Id="rId2" Type="http://schemas.microsoft.com/office/2011/relationships/chartColorStyle" Target="colors27.xml"/><Relationship Id="rId1" Type="http://schemas.microsoft.com/office/2011/relationships/chartStyle" Target="style27.xml"/><Relationship Id="rId4" Type="http://schemas.openxmlformats.org/officeDocument/2006/relationships/oleObject" Target="file:////Users/Vlad/Desktop/Files/GenForward/2019%2005%20May%20-%20Climate%20Change/figures.xlsx" TargetMode="External"/></Relationships>
</file>

<file path=ppt/charts/_rels/chart28.xml.rels><?xml version="1.0" encoding="UTF-8" standalone="yes"?>
<Relationships xmlns="http://schemas.openxmlformats.org/package/2006/relationships"><Relationship Id="rId3" Type="http://schemas.openxmlformats.org/officeDocument/2006/relationships/themeOverride" Target="../theme/themeOverride28.xml"/><Relationship Id="rId2" Type="http://schemas.microsoft.com/office/2011/relationships/chartColorStyle" Target="colors28.xml"/><Relationship Id="rId1" Type="http://schemas.microsoft.com/office/2011/relationships/chartStyle" Target="style28.xml"/><Relationship Id="rId4" Type="http://schemas.openxmlformats.org/officeDocument/2006/relationships/oleObject" Target="file:////Users/Vlad/Desktop/Files/GenForward/2019%2005%20May%20-%20Climate%20Change/figures.xlsx" TargetMode="External"/></Relationships>
</file>

<file path=ppt/charts/_rels/chart29.xml.rels><?xml version="1.0" encoding="UTF-8" standalone="yes"?>
<Relationships xmlns="http://schemas.openxmlformats.org/package/2006/relationships"><Relationship Id="rId3" Type="http://schemas.openxmlformats.org/officeDocument/2006/relationships/themeOverride" Target="../theme/themeOverride29.xml"/><Relationship Id="rId2" Type="http://schemas.microsoft.com/office/2011/relationships/chartColorStyle" Target="colors29.xml"/><Relationship Id="rId1" Type="http://schemas.microsoft.com/office/2011/relationships/chartStyle" Target="style29.xml"/><Relationship Id="rId4" Type="http://schemas.openxmlformats.org/officeDocument/2006/relationships/oleObject" Target="file:////Users/Vlad/Desktop/Files/GenForward/2019%2005%20May%20-%20Climate%20Change/figures.xlsx" TargetMode="External"/></Relationships>
</file>

<file path=ppt/charts/_rels/chart30.xml.rels><?xml version="1.0" encoding="UTF-8" standalone="yes"?>
<Relationships xmlns="http://schemas.openxmlformats.org/package/2006/relationships"><Relationship Id="rId3" Type="http://schemas.openxmlformats.org/officeDocument/2006/relationships/themeOverride" Target="../theme/themeOverride30.xml"/><Relationship Id="rId2" Type="http://schemas.microsoft.com/office/2011/relationships/chartColorStyle" Target="colors30.xml"/><Relationship Id="rId1" Type="http://schemas.microsoft.com/office/2011/relationships/chartStyle" Target="style30.xml"/><Relationship Id="rId4" Type="http://schemas.openxmlformats.org/officeDocument/2006/relationships/oleObject" Target="file:////Users/Vlad/Desktop/Files/GenForward/2019%2005%20May%20-%20Climate%20Change/figures.xlsx" TargetMode="External"/></Relationships>
</file>

<file path=ppt/charts/_rels/chart31.xml.rels><?xml version="1.0" encoding="UTF-8" standalone="yes"?>
<Relationships xmlns="http://schemas.openxmlformats.org/package/2006/relationships"><Relationship Id="rId3" Type="http://schemas.openxmlformats.org/officeDocument/2006/relationships/themeOverride" Target="../theme/themeOverride31.xml"/><Relationship Id="rId2" Type="http://schemas.microsoft.com/office/2011/relationships/chartColorStyle" Target="colors31.xml"/><Relationship Id="rId1" Type="http://schemas.microsoft.com/office/2011/relationships/chartStyle" Target="style31.xml"/><Relationship Id="rId4" Type="http://schemas.openxmlformats.org/officeDocument/2006/relationships/oleObject" Target="file:////Users/Vlad/Desktop/Files/GenForward/2019%2005%20May%20-%20Climate%20Change/figures.xlsx" TargetMode="External"/></Relationships>
</file>

<file path=ppt/charts/_rels/chart32.xml.rels><?xml version="1.0" encoding="UTF-8" standalone="yes"?>
<Relationships xmlns="http://schemas.openxmlformats.org/package/2006/relationships"><Relationship Id="rId3" Type="http://schemas.openxmlformats.org/officeDocument/2006/relationships/themeOverride" Target="../theme/themeOverride32.xml"/><Relationship Id="rId2" Type="http://schemas.microsoft.com/office/2011/relationships/chartColorStyle" Target="colors32.xml"/><Relationship Id="rId1" Type="http://schemas.microsoft.com/office/2011/relationships/chartStyle" Target="style32.xml"/><Relationship Id="rId4" Type="http://schemas.openxmlformats.org/officeDocument/2006/relationships/oleObject" Target="file:////Users/Vlad/Desktop/Files/GenForward/2019%2005%20May%20-%20Climate%20Change/figures.xlsx" TargetMode="External"/></Relationships>
</file>

<file path=ppt/charts/_rels/chart33.xml.rels><?xml version="1.0" encoding="UTF-8" standalone="yes"?>
<Relationships xmlns="http://schemas.openxmlformats.org/package/2006/relationships"><Relationship Id="rId3" Type="http://schemas.openxmlformats.org/officeDocument/2006/relationships/themeOverride" Target="../theme/themeOverride33.xml"/><Relationship Id="rId2" Type="http://schemas.microsoft.com/office/2011/relationships/chartColorStyle" Target="colors33.xml"/><Relationship Id="rId1" Type="http://schemas.microsoft.com/office/2011/relationships/chartStyle" Target="style33.xml"/><Relationship Id="rId4" Type="http://schemas.openxmlformats.org/officeDocument/2006/relationships/oleObject" Target="file:////Users/Vlad/Desktop/Files/GenForward/2019%2005%20May%20-%20Climate%20Change/figures.xlsx" TargetMode="External"/></Relationships>
</file>

<file path=ppt/charts/_rels/chart34.xml.rels><?xml version="1.0" encoding="UTF-8" standalone="yes"?>
<Relationships xmlns="http://schemas.openxmlformats.org/package/2006/relationships"><Relationship Id="rId3" Type="http://schemas.openxmlformats.org/officeDocument/2006/relationships/themeOverride" Target="../theme/themeOverride34.xml"/><Relationship Id="rId2" Type="http://schemas.microsoft.com/office/2011/relationships/chartColorStyle" Target="colors34.xml"/><Relationship Id="rId1" Type="http://schemas.microsoft.com/office/2011/relationships/chartStyle" Target="style34.xml"/><Relationship Id="rId4" Type="http://schemas.openxmlformats.org/officeDocument/2006/relationships/oleObject" Target="file:////Users/Vlad/Desktop/Files/GenForward/2019%2005%20May%20-%20Climate%20Change/figures.xlsx" TargetMode="External"/></Relationships>
</file>

<file path=ppt/charts/_rels/chart35.xml.rels><?xml version="1.0" encoding="UTF-8" standalone="yes"?>
<Relationships xmlns="http://schemas.openxmlformats.org/package/2006/relationships"><Relationship Id="rId3" Type="http://schemas.openxmlformats.org/officeDocument/2006/relationships/themeOverride" Target="../theme/themeOverride35.xml"/><Relationship Id="rId2" Type="http://schemas.microsoft.com/office/2011/relationships/chartColorStyle" Target="colors35.xml"/><Relationship Id="rId1" Type="http://schemas.microsoft.com/office/2011/relationships/chartStyle" Target="style35.xml"/><Relationship Id="rId4" Type="http://schemas.openxmlformats.org/officeDocument/2006/relationships/oleObject" Target="file:////Users/Vlad/Desktop/Files/GenForward/2019%2005%20May%20-%20Climate%20Change/figures.xlsx" TargetMode="External"/></Relationships>
</file>

<file path=ppt/charts/_rels/chart36.xml.rels><?xml version="1.0" encoding="UTF-8" standalone="yes"?>
<Relationships xmlns="http://schemas.openxmlformats.org/package/2006/relationships"><Relationship Id="rId3" Type="http://schemas.openxmlformats.org/officeDocument/2006/relationships/themeOverride" Target="../theme/themeOverride36.xml"/><Relationship Id="rId2" Type="http://schemas.microsoft.com/office/2011/relationships/chartColorStyle" Target="colors36.xml"/><Relationship Id="rId1" Type="http://schemas.microsoft.com/office/2011/relationships/chartStyle" Target="style36.xml"/><Relationship Id="rId4" Type="http://schemas.openxmlformats.org/officeDocument/2006/relationships/oleObject" Target="file:////Users/Vlad/Desktop/Files/GenForward/2019%2005%20May%20-%20Climate%20Change/figures.xlsx" TargetMode="External"/></Relationships>
</file>

<file path=ppt/charts/_rels/chart37.xml.rels><?xml version="1.0" encoding="UTF-8" standalone="yes"?>
<Relationships xmlns="http://schemas.openxmlformats.org/package/2006/relationships"><Relationship Id="rId3" Type="http://schemas.openxmlformats.org/officeDocument/2006/relationships/themeOverride" Target="../theme/themeOverride37.xml"/><Relationship Id="rId2" Type="http://schemas.microsoft.com/office/2011/relationships/chartColorStyle" Target="colors37.xml"/><Relationship Id="rId1" Type="http://schemas.microsoft.com/office/2011/relationships/chartStyle" Target="style37.xml"/><Relationship Id="rId4" Type="http://schemas.openxmlformats.org/officeDocument/2006/relationships/oleObject" Target="file:////Users/Vlad/Desktop/Files/GenForward/2019%2005%20May%20-%20Climate%20Change/figures.xlsx" TargetMode="External"/></Relationships>
</file>

<file path=ppt/charts/_rels/chart38.xml.rels><?xml version="1.0" encoding="UTF-8" standalone="yes"?>
<Relationships xmlns="http://schemas.openxmlformats.org/package/2006/relationships"><Relationship Id="rId3" Type="http://schemas.openxmlformats.org/officeDocument/2006/relationships/themeOverride" Target="../theme/themeOverride38.xml"/><Relationship Id="rId2" Type="http://schemas.microsoft.com/office/2011/relationships/chartColorStyle" Target="colors38.xml"/><Relationship Id="rId1" Type="http://schemas.microsoft.com/office/2011/relationships/chartStyle" Target="style38.xml"/><Relationship Id="rId4" Type="http://schemas.openxmlformats.org/officeDocument/2006/relationships/oleObject" Target="file:////Users/Vlad/Desktop/Files/GenForward/2019%2005%20May%20-%20Climate%20Change/figure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7835054322063807E-2"/>
          <c:y val="4.2957221266899381E-2"/>
          <c:w val="0.89936927630031993"/>
          <c:h val="0.49189161941923754"/>
        </c:manualLayout>
      </c:layout>
      <c:barChart>
        <c:barDir val="col"/>
        <c:grouping val="clustered"/>
        <c:varyColors val="0"/>
        <c:ser>
          <c:idx val="0"/>
          <c:order val="0"/>
          <c:tx>
            <c:strRef>
              <c:f>Sheet1!$A$2</c:f>
              <c:strCache>
                <c:ptCount val="1"/>
                <c:pt idx="0">
                  <c:v>Strongly approve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Sheet1!$B$1:$E$1</c:f>
              <c:strCache>
                <c:ptCount val="4"/>
                <c:pt idx="0">
                  <c:v>African Americans</c:v>
                </c:pt>
                <c:pt idx="1">
                  <c:v>Asian Americans</c:v>
                </c:pt>
                <c:pt idx="2">
                  <c:v>Latinxs</c:v>
                </c:pt>
                <c:pt idx="3">
                  <c:v>Whites</c:v>
                </c:pt>
              </c:strCache>
            </c:strRef>
          </c:cat>
          <c:val>
            <c:numRef>
              <c:f>Sheet1!$B$2:$E$2</c:f>
              <c:numCache>
                <c:formatCode>General</c:formatCode>
                <c:ptCount val="4"/>
                <c:pt idx="0">
                  <c:v>5</c:v>
                </c:pt>
                <c:pt idx="1">
                  <c:v>9</c:v>
                </c:pt>
                <c:pt idx="2">
                  <c:v>7</c:v>
                </c:pt>
                <c:pt idx="3">
                  <c:v>15</c:v>
                </c:pt>
              </c:numCache>
            </c:numRef>
          </c:val>
          <c:extLst>
            <c:ext xmlns:c16="http://schemas.microsoft.com/office/drawing/2014/chart" uri="{C3380CC4-5D6E-409C-BE32-E72D297353CC}">
              <c16:uniqueId val="{00000000-C461-D641-9B36-0BB297466BBC}"/>
            </c:ext>
          </c:extLst>
        </c:ser>
        <c:ser>
          <c:idx val="1"/>
          <c:order val="1"/>
          <c:tx>
            <c:strRef>
              <c:f>Sheet1!$A$3</c:f>
              <c:strCache>
                <c:ptCount val="1"/>
                <c:pt idx="0">
                  <c:v>Somewhat approve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Sheet1!$B$1:$E$1</c:f>
              <c:strCache>
                <c:ptCount val="4"/>
                <c:pt idx="0">
                  <c:v>African Americans</c:v>
                </c:pt>
                <c:pt idx="1">
                  <c:v>Asian Americans</c:v>
                </c:pt>
                <c:pt idx="2">
                  <c:v>Latinxs</c:v>
                </c:pt>
                <c:pt idx="3">
                  <c:v>Whites</c:v>
                </c:pt>
              </c:strCache>
            </c:strRef>
          </c:cat>
          <c:val>
            <c:numRef>
              <c:f>Sheet1!$B$3:$E$3</c:f>
              <c:numCache>
                <c:formatCode>General</c:formatCode>
                <c:ptCount val="4"/>
                <c:pt idx="0">
                  <c:v>12</c:v>
                </c:pt>
                <c:pt idx="1">
                  <c:v>16</c:v>
                </c:pt>
                <c:pt idx="2">
                  <c:v>15</c:v>
                </c:pt>
                <c:pt idx="3">
                  <c:v>23</c:v>
                </c:pt>
              </c:numCache>
            </c:numRef>
          </c:val>
          <c:extLst>
            <c:ext xmlns:c16="http://schemas.microsoft.com/office/drawing/2014/chart" uri="{C3380CC4-5D6E-409C-BE32-E72D297353CC}">
              <c16:uniqueId val="{00000001-C461-D641-9B36-0BB297466BBC}"/>
            </c:ext>
          </c:extLst>
        </c:ser>
        <c:ser>
          <c:idx val="2"/>
          <c:order val="2"/>
          <c:tx>
            <c:strRef>
              <c:f>Sheet1!$A$4</c:f>
              <c:strCache>
                <c:ptCount val="1"/>
                <c:pt idx="0">
                  <c:v>Neither approve nor disapprove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Sheet1!$B$1:$E$1</c:f>
              <c:strCache>
                <c:ptCount val="4"/>
                <c:pt idx="0">
                  <c:v>African Americans</c:v>
                </c:pt>
                <c:pt idx="1">
                  <c:v>Asian Americans</c:v>
                </c:pt>
                <c:pt idx="2">
                  <c:v>Latinxs</c:v>
                </c:pt>
                <c:pt idx="3">
                  <c:v>Whites</c:v>
                </c:pt>
              </c:strCache>
            </c:strRef>
          </c:cat>
          <c:val>
            <c:numRef>
              <c:f>Sheet1!$B$4:$E$4</c:f>
              <c:numCache>
                <c:formatCode>General</c:formatCode>
                <c:ptCount val="4"/>
                <c:pt idx="0">
                  <c:v>14</c:v>
                </c:pt>
                <c:pt idx="1">
                  <c:v>17</c:v>
                </c:pt>
                <c:pt idx="2">
                  <c:v>17</c:v>
                </c:pt>
                <c:pt idx="3">
                  <c:v>15</c:v>
                </c:pt>
              </c:numCache>
            </c:numRef>
          </c:val>
          <c:extLst>
            <c:ext xmlns:c16="http://schemas.microsoft.com/office/drawing/2014/chart" uri="{C3380CC4-5D6E-409C-BE32-E72D297353CC}">
              <c16:uniqueId val="{00000002-C461-D641-9B36-0BB297466BBC}"/>
            </c:ext>
          </c:extLst>
        </c:ser>
        <c:ser>
          <c:idx val="3"/>
          <c:order val="3"/>
          <c:tx>
            <c:strRef>
              <c:f>Sheet1!$A$5</c:f>
              <c:strCache>
                <c:ptCount val="1"/>
                <c:pt idx="0">
                  <c:v>Somewhat disapprove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Sheet1!$B$1:$E$1</c:f>
              <c:strCache>
                <c:ptCount val="4"/>
                <c:pt idx="0">
                  <c:v>African Americans</c:v>
                </c:pt>
                <c:pt idx="1">
                  <c:v>Asian Americans</c:v>
                </c:pt>
                <c:pt idx="2">
                  <c:v>Latinxs</c:v>
                </c:pt>
                <c:pt idx="3">
                  <c:v>Whites</c:v>
                </c:pt>
              </c:strCache>
            </c:strRef>
          </c:cat>
          <c:val>
            <c:numRef>
              <c:f>Sheet1!$B$5:$E$5</c:f>
              <c:numCache>
                <c:formatCode>General</c:formatCode>
                <c:ptCount val="4"/>
                <c:pt idx="0">
                  <c:v>15</c:v>
                </c:pt>
                <c:pt idx="1">
                  <c:v>19</c:v>
                </c:pt>
                <c:pt idx="2">
                  <c:v>18</c:v>
                </c:pt>
                <c:pt idx="3">
                  <c:v>15</c:v>
                </c:pt>
              </c:numCache>
            </c:numRef>
          </c:val>
          <c:extLst>
            <c:ext xmlns:c16="http://schemas.microsoft.com/office/drawing/2014/chart" uri="{C3380CC4-5D6E-409C-BE32-E72D297353CC}">
              <c16:uniqueId val="{00000003-C461-D641-9B36-0BB297466BBC}"/>
            </c:ext>
          </c:extLst>
        </c:ser>
        <c:ser>
          <c:idx val="4"/>
          <c:order val="4"/>
          <c:tx>
            <c:strRef>
              <c:f>Sheet1!$A$6</c:f>
              <c:strCache>
                <c:ptCount val="1"/>
                <c:pt idx="0">
                  <c:v>Strongly disapprove</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Sheet1!$B$1:$E$1</c:f>
              <c:strCache>
                <c:ptCount val="4"/>
                <c:pt idx="0">
                  <c:v>African Americans</c:v>
                </c:pt>
                <c:pt idx="1">
                  <c:v>Asian Americans</c:v>
                </c:pt>
                <c:pt idx="2">
                  <c:v>Latinxs</c:v>
                </c:pt>
                <c:pt idx="3">
                  <c:v>Whites</c:v>
                </c:pt>
              </c:strCache>
            </c:strRef>
          </c:cat>
          <c:val>
            <c:numRef>
              <c:f>Sheet1!$B$6:$E$6</c:f>
              <c:numCache>
                <c:formatCode>General</c:formatCode>
                <c:ptCount val="4"/>
                <c:pt idx="0">
                  <c:v>55</c:v>
                </c:pt>
                <c:pt idx="1">
                  <c:v>39</c:v>
                </c:pt>
                <c:pt idx="2">
                  <c:v>44</c:v>
                </c:pt>
                <c:pt idx="3">
                  <c:v>33</c:v>
                </c:pt>
              </c:numCache>
            </c:numRef>
          </c:val>
          <c:extLst>
            <c:ext xmlns:c16="http://schemas.microsoft.com/office/drawing/2014/chart" uri="{C3380CC4-5D6E-409C-BE32-E72D297353CC}">
              <c16:uniqueId val="{00000004-C461-D641-9B36-0BB297466BBC}"/>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4.6664383292291882E-2"/>
          <c:y val="0.71786794854316771"/>
          <c:w val="0.90107152230971144"/>
          <c:h val="0.24853457549488078"/>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8240599663915819E-2"/>
          <c:y val="4.296455325832553E-2"/>
          <c:w val="0.89884755207320244"/>
          <c:h val="0.49468373340420924"/>
        </c:manualLayout>
      </c:layout>
      <c:barChart>
        <c:barDir val="col"/>
        <c:grouping val="clustered"/>
        <c:varyColors val="0"/>
        <c:ser>
          <c:idx val="0"/>
          <c:order val="0"/>
          <c:tx>
            <c:strRef>
              <c:f>Sheet2!$A$2</c:f>
              <c:strCache>
                <c:ptCount val="1"/>
                <c:pt idx="0">
                  <c:v>Strongly approve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Sheet2!$B$1:$E$1</c:f>
              <c:strCache>
                <c:ptCount val="4"/>
                <c:pt idx="0">
                  <c:v>African Americans</c:v>
                </c:pt>
                <c:pt idx="1">
                  <c:v>Asian Americans</c:v>
                </c:pt>
                <c:pt idx="2">
                  <c:v>Latinxs</c:v>
                </c:pt>
                <c:pt idx="3">
                  <c:v>Whites</c:v>
                </c:pt>
              </c:strCache>
            </c:strRef>
          </c:cat>
          <c:val>
            <c:numRef>
              <c:f>Sheet2!$B$2:$E$2</c:f>
              <c:numCache>
                <c:formatCode>General</c:formatCode>
                <c:ptCount val="4"/>
                <c:pt idx="0">
                  <c:v>10</c:v>
                </c:pt>
                <c:pt idx="1">
                  <c:v>7</c:v>
                </c:pt>
                <c:pt idx="2">
                  <c:v>8</c:v>
                </c:pt>
                <c:pt idx="3">
                  <c:v>8</c:v>
                </c:pt>
              </c:numCache>
            </c:numRef>
          </c:val>
          <c:extLst>
            <c:ext xmlns:c16="http://schemas.microsoft.com/office/drawing/2014/chart" uri="{C3380CC4-5D6E-409C-BE32-E72D297353CC}">
              <c16:uniqueId val="{00000000-01A9-C449-B081-D441046811DD}"/>
            </c:ext>
          </c:extLst>
        </c:ser>
        <c:ser>
          <c:idx val="1"/>
          <c:order val="1"/>
          <c:tx>
            <c:strRef>
              <c:f>Sheet2!$A$3</c:f>
              <c:strCache>
                <c:ptCount val="1"/>
                <c:pt idx="0">
                  <c:v>Somewhat approve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Sheet2!$B$1:$E$1</c:f>
              <c:strCache>
                <c:ptCount val="4"/>
                <c:pt idx="0">
                  <c:v>African Americans</c:v>
                </c:pt>
                <c:pt idx="1">
                  <c:v>Asian Americans</c:v>
                </c:pt>
                <c:pt idx="2">
                  <c:v>Latinxs</c:v>
                </c:pt>
                <c:pt idx="3">
                  <c:v>Whites</c:v>
                </c:pt>
              </c:strCache>
            </c:strRef>
          </c:cat>
          <c:val>
            <c:numRef>
              <c:f>Sheet2!$B$3:$E$3</c:f>
              <c:numCache>
                <c:formatCode>General</c:formatCode>
                <c:ptCount val="4"/>
                <c:pt idx="0">
                  <c:v>20</c:v>
                </c:pt>
                <c:pt idx="1">
                  <c:v>26</c:v>
                </c:pt>
                <c:pt idx="2">
                  <c:v>19</c:v>
                </c:pt>
                <c:pt idx="3">
                  <c:v>17</c:v>
                </c:pt>
              </c:numCache>
            </c:numRef>
          </c:val>
          <c:extLst>
            <c:ext xmlns:c16="http://schemas.microsoft.com/office/drawing/2014/chart" uri="{C3380CC4-5D6E-409C-BE32-E72D297353CC}">
              <c16:uniqueId val="{00000001-01A9-C449-B081-D441046811DD}"/>
            </c:ext>
          </c:extLst>
        </c:ser>
        <c:ser>
          <c:idx val="2"/>
          <c:order val="2"/>
          <c:tx>
            <c:strRef>
              <c:f>Sheet2!$A$4</c:f>
              <c:strCache>
                <c:ptCount val="1"/>
                <c:pt idx="0">
                  <c:v>Neither approve nor disapprove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Sheet2!$B$1:$E$1</c:f>
              <c:strCache>
                <c:ptCount val="4"/>
                <c:pt idx="0">
                  <c:v>African Americans</c:v>
                </c:pt>
                <c:pt idx="1">
                  <c:v>Asian Americans</c:v>
                </c:pt>
                <c:pt idx="2">
                  <c:v>Latinxs</c:v>
                </c:pt>
                <c:pt idx="3">
                  <c:v>Whites</c:v>
                </c:pt>
              </c:strCache>
            </c:strRef>
          </c:cat>
          <c:val>
            <c:numRef>
              <c:f>Sheet2!$B$4:$E$4</c:f>
              <c:numCache>
                <c:formatCode>General</c:formatCode>
                <c:ptCount val="4"/>
                <c:pt idx="0">
                  <c:v>37</c:v>
                </c:pt>
                <c:pt idx="1">
                  <c:v>41</c:v>
                </c:pt>
                <c:pt idx="2">
                  <c:v>42</c:v>
                </c:pt>
                <c:pt idx="3">
                  <c:v>42</c:v>
                </c:pt>
              </c:numCache>
            </c:numRef>
          </c:val>
          <c:extLst>
            <c:ext xmlns:c16="http://schemas.microsoft.com/office/drawing/2014/chart" uri="{C3380CC4-5D6E-409C-BE32-E72D297353CC}">
              <c16:uniqueId val="{00000002-01A9-C449-B081-D441046811DD}"/>
            </c:ext>
          </c:extLst>
        </c:ser>
        <c:ser>
          <c:idx val="3"/>
          <c:order val="3"/>
          <c:tx>
            <c:strRef>
              <c:f>Sheet2!$A$5</c:f>
              <c:strCache>
                <c:ptCount val="1"/>
                <c:pt idx="0">
                  <c:v>Somewhat disapprove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Sheet2!$B$1:$E$1</c:f>
              <c:strCache>
                <c:ptCount val="4"/>
                <c:pt idx="0">
                  <c:v>African Americans</c:v>
                </c:pt>
                <c:pt idx="1">
                  <c:v>Asian Americans</c:v>
                </c:pt>
                <c:pt idx="2">
                  <c:v>Latinxs</c:v>
                </c:pt>
                <c:pt idx="3">
                  <c:v>Whites</c:v>
                </c:pt>
              </c:strCache>
            </c:strRef>
          </c:cat>
          <c:val>
            <c:numRef>
              <c:f>Sheet2!$B$5:$E$5</c:f>
              <c:numCache>
                <c:formatCode>General</c:formatCode>
                <c:ptCount val="4"/>
                <c:pt idx="0">
                  <c:v>15</c:v>
                </c:pt>
                <c:pt idx="1">
                  <c:v>14</c:v>
                </c:pt>
                <c:pt idx="2">
                  <c:v>15</c:v>
                </c:pt>
                <c:pt idx="3">
                  <c:v>17</c:v>
                </c:pt>
              </c:numCache>
            </c:numRef>
          </c:val>
          <c:extLst>
            <c:ext xmlns:c16="http://schemas.microsoft.com/office/drawing/2014/chart" uri="{C3380CC4-5D6E-409C-BE32-E72D297353CC}">
              <c16:uniqueId val="{00000003-01A9-C449-B081-D441046811DD}"/>
            </c:ext>
          </c:extLst>
        </c:ser>
        <c:ser>
          <c:idx val="4"/>
          <c:order val="4"/>
          <c:tx>
            <c:strRef>
              <c:f>Sheet2!$A$6</c:f>
              <c:strCache>
                <c:ptCount val="1"/>
                <c:pt idx="0">
                  <c:v>Strongly disapprove</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Sheet2!$B$1:$E$1</c:f>
              <c:strCache>
                <c:ptCount val="4"/>
                <c:pt idx="0">
                  <c:v>African Americans</c:v>
                </c:pt>
                <c:pt idx="1">
                  <c:v>Asian Americans</c:v>
                </c:pt>
                <c:pt idx="2">
                  <c:v>Latinxs</c:v>
                </c:pt>
                <c:pt idx="3">
                  <c:v>Whites</c:v>
                </c:pt>
              </c:strCache>
            </c:strRef>
          </c:cat>
          <c:val>
            <c:numRef>
              <c:f>Sheet2!$B$6:$E$6</c:f>
              <c:numCache>
                <c:formatCode>General</c:formatCode>
                <c:ptCount val="4"/>
                <c:pt idx="0">
                  <c:v>17</c:v>
                </c:pt>
                <c:pt idx="1">
                  <c:v>11</c:v>
                </c:pt>
                <c:pt idx="2">
                  <c:v>16</c:v>
                </c:pt>
                <c:pt idx="3">
                  <c:v>17</c:v>
                </c:pt>
              </c:numCache>
            </c:numRef>
          </c:val>
          <c:extLst>
            <c:ext xmlns:c16="http://schemas.microsoft.com/office/drawing/2014/chart" uri="{C3380CC4-5D6E-409C-BE32-E72D297353CC}">
              <c16:uniqueId val="{00000004-01A9-C449-B081-D441046811DD}"/>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0.13985953085325559"/>
          <c:y val="0.69395809537775222"/>
          <c:w val="0.76402173952262664"/>
          <c:h val="0.2885826000387221"/>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Sheet3!$A$2</c:f>
              <c:strCache>
                <c:ptCount val="1"/>
                <c:pt idx="0">
                  <c:v>Very favorable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Sheet3!$B$1:$E$1</c:f>
              <c:strCache>
                <c:ptCount val="4"/>
                <c:pt idx="0">
                  <c:v>African Americans</c:v>
                </c:pt>
                <c:pt idx="1">
                  <c:v>Asian Americans</c:v>
                </c:pt>
                <c:pt idx="2">
                  <c:v>Latinxs</c:v>
                </c:pt>
                <c:pt idx="3">
                  <c:v>Whites</c:v>
                </c:pt>
              </c:strCache>
            </c:strRef>
          </c:cat>
          <c:val>
            <c:numRef>
              <c:f>Sheet3!$B$2:$E$2</c:f>
              <c:numCache>
                <c:formatCode>General</c:formatCode>
                <c:ptCount val="4"/>
                <c:pt idx="0">
                  <c:v>15</c:v>
                </c:pt>
                <c:pt idx="1">
                  <c:v>17</c:v>
                </c:pt>
                <c:pt idx="2">
                  <c:v>19</c:v>
                </c:pt>
                <c:pt idx="3">
                  <c:v>14</c:v>
                </c:pt>
              </c:numCache>
            </c:numRef>
          </c:val>
          <c:extLst>
            <c:ext xmlns:c16="http://schemas.microsoft.com/office/drawing/2014/chart" uri="{C3380CC4-5D6E-409C-BE32-E72D297353CC}">
              <c16:uniqueId val="{00000000-A2BA-4A4C-8420-EAC97AB88EA4}"/>
            </c:ext>
          </c:extLst>
        </c:ser>
        <c:ser>
          <c:idx val="1"/>
          <c:order val="1"/>
          <c:tx>
            <c:strRef>
              <c:f>Sheet3!$A$3</c:f>
              <c:strCache>
                <c:ptCount val="1"/>
                <c:pt idx="0">
                  <c:v>Somewhat favorable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Sheet3!$B$1:$E$1</c:f>
              <c:strCache>
                <c:ptCount val="4"/>
                <c:pt idx="0">
                  <c:v>African Americans</c:v>
                </c:pt>
                <c:pt idx="1">
                  <c:v>Asian Americans</c:v>
                </c:pt>
                <c:pt idx="2">
                  <c:v>Latinxs</c:v>
                </c:pt>
                <c:pt idx="3">
                  <c:v>Whites</c:v>
                </c:pt>
              </c:strCache>
            </c:strRef>
          </c:cat>
          <c:val>
            <c:numRef>
              <c:f>Sheet3!$B$3:$E$3</c:f>
              <c:numCache>
                <c:formatCode>General</c:formatCode>
                <c:ptCount val="4"/>
                <c:pt idx="0">
                  <c:v>23</c:v>
                </c:pt>
                <c:pt idx="1">
                  <c:v>30</c:v>
                </c:pt>
                <c:pt idx="2">
                  <c:v>23</c:v>
                </c:pt>
                <c:pt idx="3">
                  <c:v>21</c:v>
                </c:pt>
              </c:numCache>
            </c:numRef>
          </c:val>
          <c:extLst>
            <c:ext xmlns:c16="http://schemas.microsoft.com/office/drawing/2014/chart" uri="{C3380CC4-5D6E-409C-BE32-E72D297353CC}">
              <c16:uniqueId val="{00000001-A2BA-4A4C-8420-EAC97AB88EA4}"/>
            </c:ext>
          </c:extLst>
        </c:ser>
        <c:ser>
          <c:idx val="2"/>
          <c:order val="2"/>
          <c:tx>
            <c:strRef>
              <c:f>Sheet3!$A$4</c:f>
              <c:strCache>
                <c:ptCount val="1"/>
                <c:pt idx="0">
                  <c:v>Somewhat unfavorable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Sheet3!$B$1:$E$1</c:f>
              <c:strCache>
                <c:ptCount val="4"/>
                <c:pt idx="0">
                  <c:v>African Americans</c:v>
                </c:pt>
                <c:pt idx="1">
                  <c:v>Asian Americans</c:v>
                </c:pt>
                <c:pt idx="2">
                  <c:v>Latinxs</c:v>
                </c:pt>
                <c:pt idx="3">
                  <c:v>Whites</c:v>
                </c:pt>
              </c:strCache>
            </c:strRef>
          </c:cat>
          <c:val>
            <c:numRef>
              <c:f>Sheet3!$B$4:$E$4</c:f>
              <c:numCache>
                <c:formatCode>General</c:formatCode>
                <c:ptCount val="4"/>
                <c:pt idx="0">
                  <c:v>19</c:v>
                </c:pt>
                <c:pt idx="1">
                  <c:v>21</c:v>
                </c:pt>
                <c:pt idx="2">
                  <c:v>14</c:v>
                </c:pt>
                <c:pt idx="3">
                  <c:v>19</c:v>
                </c:pt>
              </c:numCache>
            </c:numRef>
          </c:val>
          <c:extLst>
            <c:ext xmlns:c16="http://schemas.microsoft.com/office/drawing/2014/chart" uri="{C3380CC4-5D6E-409C-BE32-E72D297353CC}">
              <c16:uniqueId val="{00000002-A2BA-4A4C-8420-EAC97AB88EA4}"/>
            </c:ext>
          </c:extLst>
        </c:ser>
        <c:ser>
          <c:idx val="3"/>
          <c:order val="3"/>
          <c:tx>
            <c:strRef>
              <c:f>Sheet3!$A$5</c:f>
              <c:strCache>
                <c:ptCount val="1"/>
                <c:pt idx="0">
                  <c:v>Very unfavorable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Sheet3!$B$1:$E$1</c:f>
              <c:strCache>
                <c:ptCount val="4"/>
                <c:pt idx="0">
                  <c:v>African Americans</c:v>
                </c:pt>
                <c:pt idx="1">
                  <c:v>Asian Americans</c:v>
                </c:pt>
                <c:pt idx="2">
                  <c:v>Latinxs</c:v>
                </c:pt>
                <c:pt idx="3">
                  <c:v>Whites</c:v>
                </c:pt>
              </c:strCache>
            </c:strRef>
          </c:cat>
          <c:val>
            <c:numRef>
              <c:f>Sheet3!$B$5:$E$5</c:f>
              <c:numCache>
                <c:formatCode>General</c:formatCode>
                <c:ptCount val="4"/>
                <c:pt idx="0">
                  <c:v>11</c:v>
                </c:pt>
                <c:pt idx="1">
                  <c:v>13</c:v>
                </c:pt>
                <c:pt idx="2">
                  <c:v>13</c:v>
                </c:pt>
                <c:pt idx="3">
                  <c:v>20</c:v>
                </c:pt>
              </c:numCache>
            </c:numRef>
          </c:val>
          <c:extLst>
            <c:ext xmlns:c16="http://schemas.microsoft.com/office/drawing/2014/chart" uri="{C3380CC4-5D6E-409C-BE32-E72D297353CC}">
              <c16:uniqueId val="{00000003-A2BA-4A4C-8420-EAC97AB88EA4}"/>
            </c:ext>
          </c:extLst>
        </c:ser>
        <c:ser>
          <c:idx val="4"/>
          <c:order val="4"/>
          <c:tx>
            <c:strRef>
              <c:f>Sheet3!$A$6</c:f>
              <c:strCache>
                <c:ptCount val="1"/>
                <c:pt idx="0">
                  <c:v>Don’t know enough to say</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Sheet3!$B$1:$E$1</c:f>
              <c:strCache>
                <c:ptCount val="4"/>
                <c:pt idx="0">
                  <c:v>African Americans</c:v>
                </c:pt>
                <c:pt idx="1">
                  <c:v>Asian Americans</c:v>
                </c:pt>
                <c:pt idx="2">
                  <c:v>Latinxs</c:v>
                </c:pt>
                <c:pt idx="3">
                  <c:v>Whites</c:v>
                </c:pt>
              </c:strCache>
            </c:strRef>
          </c:cat>
          <c:val>
            <c:numRef>
              <c:f>Sheet3!$B$6:$E$6</c:f>
              <c:numCache>
                <c:formatCode>General</c:formatCode>
                <c:ptCount val="4"/>
                <c:pt idx="0">
                  <c:v>31</c:v>
                </c:pt>
                <c:pt idx="1">
                  <c:v>18</c:v>
                </c:pt>
                <c:pt idx="2">
                  <c:v>30</c:v>
                </c:pt>
                <c:pt idx="3">
                  <c:v>26</c:v>
                </c:pt>
              </c:numCache>
            </c:numRef>
          </c:val>
          <c:extLst>
            <c:ext xmlns:c16="http://schemas.microsoft.com/office/drawing/2014/chart" uri="{C3380CC4-5D6E-409C-BE32-E72D297353CC}">
              <c16:uniqueId val="{00000004-A2BA-4A4C-8420-EAC97AB88EA4}"/>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8413559346550116E-2"/>
          <c:y val="4.0400445207235521E-2"/>
          <c:w val="0.89862394316214789"/>
          <c:h val="0.51663214428988968"/>
        </c:manualLayout>
      </c:layout>
      <c:barChart>
        <c:barDir val="col"/>
        <c:grouping val="clustered"/>
        <c:varyColors val="0"/>
        <c:ser>
          <c:idx val="0"/>
          <c:order val="0"/>
          <c:tx>
            <c:strRef>
              <c:f>Sheet4!$B$5</c:f>
              <c:strCache>
                <c:ptCount val="1"/>
                <c:pt idx="0">
                  <c:v>Strongly approve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Sheet4!$C$4:$F$4</c:f>
              <c:strCache>
                <c:ptCount val="4"/>
                <c:pt idx="0">
                  <c:v>African Americans</c:v>
                </c:pt>
                <c:pt idx="1">
                  <c:v>Asian Americans</c:v>
                </c:pt>
                <c:pt idx="2">
                  <c:v>Latinxs</c:v>
                </c:pt>
                <c:pt idx="3">
                  <c:v>Whites</c:v>
                </c:pt>
              </c:strCache>
            </c:strRef>
          </c:cat>
          <c:val>
            <c:numRef>
              <c:f>Sheet4!$C$5:$F$5</c:f>
              <c:numCache>
                <c:formatCode>General</c:formatCode>
                <c:ptCount val="4"/>
                <c:pt idx="0">
                  <c:v>4</c:v>
                </c:pt>
                <c:pt idx="1">
                  <c:v>6</c:v>
                </c:pt>
                <c:pt idx="2">
                  <c:v>6</c:v>
                </c:pt>
                <c:pt idx="3">
                  <c:v>3</c:v>
                </c:pt>
              </c:numCache>
            </c:numRef>
          </c:val>
          <c:extLst>
            <c:ext xmlns:c16="http://schemas.microsoft.com/office/drawing/2014/chart" uri="{C3380CC4-5D6E-409C-BE32-E72D297353CC}">
              <c16:uniqueId val="{00000000-2311-1345-8B42-7530532121A3}"/>
            </c:ext>
          </c:extLst>
        </c:ser>
        <c:ser>
          <c:idx val="1"/>
          <c:order val="1"/>
          <c:tx>
            <c:strRef>
              <c:f>Sheet4!$B$6</c:f>
              <c:strCache>
                <c:ptCount val="1"/>
                <c:pt idx="0">
                  <c:v>Somewhat approve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Sheet4!$C$4:$F$4</c:f>
              <c:strCache>
                <c:ptCount val="4"/>
                <c:pt idx="0">
                  <c:v>African Americans</c:v>
                </c:pt>
                <c:pt idx="1">
                  <c:v>Asian Americans</c:v>
                </c:pt>
                <c:pt idx="2">
                  <c:v>Latinxs</c:v>
                </c:pt>
                <c:pt idx="3">
                  <c:v>Whites</c:v>
                </c:pt>
              </c:strCache>
            </c:strRef>
          </c:cat>
          <c:val>
            <c:numRef>
              <c:f>Sheet4!$C$6:$F$6</c:f>
              <c:numCache>
                <c:formatCode>General</c:formatCode>
                <c:ptCount val="4"/>
                <c:pt idx="0">
                  <c:v>21</c:v>
                </c:pt>
                <c:pt idx="1">
                  <c:v>23</c:v>
                </c:pt>
                <c:pt idx="2">
                  <c:v>16</c:v>
                </c:pt>
                <c:pt idx="3">
                  <c:v>15</c:v>
                </c:pt>
              </c:numCache>
            </c:numRef>
          </c:val>
          <c:extLst>
            <c:ext xmlns:c16="http://schemas.microsoft.com/office/drawing/2014/chart" uri="{C3380CC4-5D6E-409C-BE32-E72D297353CC}">
              <c16:uniqueId val="{00000001-2311-1345-8B42-7530532121A3}"/>
            </c:ext>
          </c:extLst>
        </c:ser>
        <c:ser>
          <c:idx val="2"/>
          <c:order val="2"/>
          <c:tx>
            <c:strRef>
              <c:f>Sheet4!$B$7</c:f>
              <c:strCache>
                <c:ptCount val="1"/>
                <c:pt idx="0">
                  <c:v>Neither approve nor disapprove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Sheet4!$C$4:$F$4</c:f>
              <c:strCache>
                <c:ptCount val="4"/>
                <c:pt idx="0">
                  <c:v>African Americans</c:v>
                </c:pt>
                <c:pt idx="1">
                  <c:v>Asian Americans</c:v>
                </c:pt>
                <c:pt idx="2">
                  <c:v>Latinxs</c:v>
                </c:pt>
                <c:pt idx="3">
                  <c:v>Whites</c:v>
                </c:pt>
              </c:strCache>
            </c:strRef>
          </c:cat>
          <c:val>
            <c:numRef>
              <c:f>Sheet4!$C$7:$F$7</c:f>
              <c:numCache>
                <c:formatCode>General</c:formatCode>
                <c:ptCount val="4"/>
                <c:pt idx="0">
                  <c:v>34</c:v>
                </c:pt>
                <c:pt idx="1">
                  <c:v>32</c:v>
                </c:pt>
                <c:pt idx="2">
                  <c:v>37</c:v>
                </c:pt>
                <c:pt idx="3">
                  <c:v>37</c:v>
                </c:pt>
              </c:numCache>
            </c:numRef>
          </c:val>
          <c:extLst>
            <c:ext xmlns:c16="http://schemas.microsoft.com/office/drawing/2014/chart" uri="{C3380CC4-5D6E-409C-BE32-E72D297353CC}">
              <c16:uniqueId val="{00000002-2311-1345-8B42-7530532121A3}"/>
            </c:ext>
          </c:extLst>
        </c:ser>
        <c:ser>
          <c:idx val="3"/>
          <c:order val="3"/>
          <c:tx>
            <c:strRef>
              <c:f>Sheet4!$B$8</c:f>
              <c:strCache>
                <c:ptCount val="1"/>
                <c:pt idx="0">
                  <c:v>Somewhat disapprove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Sheet4!$C$4:$F$4</c:f>
              <c:strCache>
                <c:ptCount val="4"/>
                <c:pt idx="0">
                  <c:v>African Americans</c:v>
                </c:pt>
                <c:pt idx="1">
                  <c:v>Asian Americans</c:v>
                </c:pt>
                <c:pt idx="2">
                  <c:v>Latinxs</c:v>
                </c:pt>
                <c:pt idx="3">
                  <c:v>Whites</c:v>
                </c:pt>
              </c:strCache>
            </c:strRef>
          </c:cat>
          <c:val>
            <c:numRef>
              <c:f>Sheet4!$C$8:$F$8</c:f>
              <c:numCache>
                <c:formatCode>General</c:formatCode>
                <c:ptCount val="4"/>
                <c:pt idx="0">
                  <c:v>23</c:v>
                </c:pt>
                <c:pt idx="1">
                  <c:v>25</c:v>
                </c:pt>
                <c:pt idx="2">
                  <c:v>26</c:v>
                </c:pt>
                <c:pt idx="3">
                  <c:v>29</c:v>
                </c:pt>
              </c:numCache>
            </c:numRef>
          </c:val>
          <c:extLst>
            <c:ext xmlns:c16="http://schemas.microsoft.com/office/drawing/2014/chart" uri="{C3380CC4-5D6E-409C-BE32-E72D297353CC}">
              <c16:uniqueId val="{00000003-2311-1345-8B42-7530532121A3}"/>
            </c:ext>
          </c:extLst>
        </c:ser>
        <c:ser>
          <c:idx val="4"/>
          <c:order val="4"/>
          <c:tx>
            <c:strRef>
              <c:f>Sheet4!$B$9</c:f>
              <c:strCache>
                <c:ptCount val="1"/>
                <c:pt idx="0">
                  <c:v>Strongly disapprove</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Sheet4!$C$4:$F$4</c:f>
              <c:strCache>
                <c:ptCount val="4"/>
                <c:pt idx="0">
                  <c:v>African Americans</c:v>
                </c:pt>
                <c:pt idx="1">
                  <c:v>Asian Americans</c:v>
                </c:pt>
                <c:pt idx="2">
                  <c:v>Latinxs</c:v>
                </c:pt>
                <c:pt idx="3">
                  <c:v>Whites</c:v>
                </c:pt>
              </c:strCache>
            </c:strRef>
          </c:cat>
          <c:val>
            <c:numRef>
              <c:f>Sheet4!$C$9:$F$9</c:f>
              <c:numCache>
                <c:formatCode>General</c:formatCode>
                <c:ptCount val="4"/>
                <c:pt idx="0">
                  <c:v>17</c:v>
                </c:pt>
                <c:pt idx="1">
                  <c:v>14</c:v>
                </c:pt>
                <c:pt idx="2">
                  <c:v>13</c:v>
                </c:pt>
                <c:pt idx="3">
                  <c:v>15</c:v>
                </c:pt>
              </c:numCache>
            </c:numRef>
          </c:val>
          <c:extLst>
            <c:ext xmlns:c16="http://schemas.microsoft.com/office/drawing/2014/chart" uri="{C3380CC4-5D6E-409C-BE32-E72D297353CC}">
              <c16:uniqueId val="{00000004-2311-1345-8B42-7530532121A3}"/>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6.6000825466445243E-2"/>
          <c:y val="0.69580521881814972"/>
          <c:w val="0.86591068492511236"/>
          <c:h val="0.2877774411959752"/>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Sheet5!$A$5</c:f>
              <c:strCache>
                <c:ptCount val="1"/>
                <c:pt idx="0">
                  <c:v>Very favorable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Sheet5!$B$4:$E$4</c:f>
              <c:strCache>
                <c:ptCount val="4"/>
                <c:pt idx="0">
                  <c:v>African Americans</c:v>
                </c:pt>
                <c:pt idx="1">
                  <c:v>Asian Americans</c:v>
                </c:pt>
                <c:pt idx="2">
                  <c:v>Latinxs</c:v>
                </c:pt>
                <c:pt idx="3">
                  <c:v>Whites</c:v>
                </c:pt>
              </c:strCache>
            </c:strRef>
          </c:cat>
          <c:val>
            <c:numRef>
              <c:f>Sheet5!$B$5:$E$5</c:f>
              <c:numCache>
                <c:formatCode>General</c:formatCode>
                <c:ptCount val="4"/>
                <c:pt idx="0">
                  <c:v>6</c:v>
                </c:pt>
                <c:pt idx="1">
                  <c:v>5</c:v>
                </c:pt>
                <c:pt idx="2">
                  <c:v>9</c:v>
                </c:pt>
                <c:pt idx="3">
                  <c:v>11</c:v>
                </c:pt>
              </c:numCache>
            </c:numRef>
          </c:val>
          <c:extLst>
            <c:ext xmlns:c16="http://schemas.microsoft.com/office/drawing/2014/chart" uri="{C3380CC4-5D6E-409C-BE32-E72D297353CC}">
              <c16:uniqueId val="{00000000-0950-0340-A78D-D90AA7D548C4}"/>
            </c:ext>
          </c:extLst>
        </c:ser>
        <c:ser>
          <c:idx val="1"/>
          <c:order val="1"/>
          <c:tx>
            <c:strRef>
              <c:f>Sheet5!$A$6</c:f>
              <c:strCache>
                <c:ptCount val="1"/>
                <c:pt idx="0">
                  <c:v>Somewhat favorable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Sheet5!$B$4:$E$4</c:f>
              <c:strCache>
                <c:ptCount val="4"/>
                <c:pt idx="0">
                  <c:v>African Americans</c:v>
                </c:pt>
                <c:pt idx="1">
                  <c:v>Asian Americans</c:v>
                </c:pt>
                <c:pt idx="2">
                  <c:v>Latinxs</c:v>
                </c:pt>
                <c:pt idx="3">
                  <c:v>Whites</c:v>
                </c:pt>
              </c:strCache>
            </c:strRef>
          </c:cat>
          <c:val>
            <c:numRef>
              <c:f>Sheet5!$B$6:$E$6</c:f>
              <c:numCache>
                <c:formatCode>General</c:formatCode>
                <c:ptCount val="4"/>
                <c:pt idx="0">
                  <c:v>10</c:v>
                </c:pt>
                <c:pt idx="1">
                  <c:v>22</c:v>
                </c:pt>
                <c:pt idx="2">
                  <c:v>18</c:v>
                </c:pt>
                <c:pt idx="3">
                  <c:v>26</c:v>
                </c:pt>
              </c:numCache>
            </c:numRef>
          </c:val>
          <c:extLst>
            <c:ext xmlns:c16="http://schemas.microsoft.com/office/drawing/2014/chart" uri="{C3380CC4-5D6E-409C-BE32-E72D297353CC}">
              <c16:uniqueId val="{00000001-0950-0340-A78D-D90AA7D548C4}"/>
            </c:ext>
          </c:extLst>
        </c:ser>
        <c:ser>
          <c:idx val="2"/>
          <c:order val="2"/>
          <c:tx>
            <c:strRef>
              <c:f>Sheet5!$A$7</c:f>
              <c:strCache>
                <c:ptCount val="1"/>
                <c:pt idx="0">
                  <c:v>Somewhat unfavorable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Sheet5!$B$4:$E$4</c:f>
              <c:strCache>
                <c:ptCount val="4"/>
                <c:pt idx="0">
                  <c:v>African Americans</c:v>
                </c:pt>
                <c:pt idx="1">
                  <c:v>Asian Americans</c:v>
                </c:pt>
                <c:pt idx="2">
                  <c:v>Latinxs</c:v>
                </c:pt>
                <c:pt idx="3">
                  <c:v>Whites</c:v>
                </c:pt>
              </c:strCache>
            </c:strRef>
          </c:cat>
          <c:val>
            <c:numRef>
              <c:f>Sheet5!$B$7:$E$7</c:f>
              <c:numCache>
                <c:formatCode>General</c:formatCode>
                <c:ptCount val="4"/>
                <c:pt idx="0">
                  <c:v>23</c:v>
                </c:pt>
                <c:pt idx="1">
                  <c:v>27</c:v>
                </c:pt>
                <c:pt idx="2">
                  <c:v>23</c:v>
                </c:pt>
                <c:pt idx="3">
                  <c:v>21</c:v>
                </c:pt>
              </c:numCache>
            </c:numRef>
          </c:val>
          <c:extLst>
            <c:ext xmlns:c16="http://schemas.microsoft.com/office/drawing/2014/chart" uri="{C3380CC4-5D6E-409C-BE32-E72D297353CC}">
              <c16:uniqueId val="{00000002-0950-0340-A78D-D90AA7D548C4}"/>
            </c:ext>
          </c:extLst>
        </c:ser>
        <c:ser>
          <c:idx val="3"/>
          <c:order val="3"/>
          <c:tx>
            <c:strRef>
              <c:f>Sheet5!$A$8</c:f>
              <c:strCache>
                <c:ptCount val="1"/>
                <c:pt idx="0">
                  <c:v>Very unfavorable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Sheet5!$B$4:$E$4</c:f>
              <c:strCache>
                <c:ptCount val="4"/>
                <c:pt idx="0">
                  <c:v>African Americans</c:v>
                </c:pt>
                <c:pt idx="1">
                  <c:v>Asian Americans</c:v>
                </c:pt>
                <c:pt idx="2">
                  <c:v>Latinxs</c:v>
                </c:pt>
                <c:pt idx="3">
                  <c:v>Whites</c:v>
                </c:pt>
              </c:strCache>
            </c:strRef>
          </c:cat>
          <c:val>
            <c:numRef>
              <c:f>Sheet5!$B$8:$E$8</c:f>
              <c:numCache>
                <c:formatCode>General</c:formatCode>
                <c:ptCount val="4"/>
                <c:pt idx="0">
                  <c:v>45</c:v>
                </c:pt>
                <c:pt idx="1">
                  <c:v>37</c:v>
                </c:pt>
                <c:pt idx="2">
                  <c:v>34</c:v>
                </c:pt>
                <c:pt idx="3">
                  <c:v>29</c:v>
                </c:pt>
              </c:numCache>
            </c:numRef>
          </c:val>
          <c:extLst>
            <c:ext xmlns:c16="http://schemas.microsoft.com/office/drawing/2014/chart" uri="{C3380CC4-5D6E-409C-BE32-E72D297353CC}">
              <c16:uniqueId val="{00000003-0950-0340-A78D-D90AA7D548C4}"/>
            </c:ext>
          </c:extLst>
        </c:ser>
        <c:ser>
          <c:idx val="4"/>
          <c:order val="4"/>
          <c:tx>
            <c:strRef>
              <c:f>Sheet5!$A$9</c:f>
              <c:strCache>
                <c:ptCount val="1"/>
                <c:pt idx="0">
                  <c:v>Don’t know enough to say</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Sheet5!$B$4:$E$4</c:f>
              <c:strCache>
                <c:ptCount val="4"/>
                <c:pt idx="0">
                  <c:v>African Americans</c:v>
                </c:pt>
                <c:pt idx="1">
                  <c:v>Asian Americans</c:v>
                </c:pt>
                <c:pt idx="2">
                  <c:v>Latinxs</c:v>
                </c:pt>
                <c:pt idx="3">
                  <c:v>Whites</c:v>
                </c:pt>
              </c:strCache>
            </c:strRef>
          </c:cat>
          <c:val>
            <c:numRef>
              <c:f>Sheet5!$B$9:$E$9</c:f>
              <c:numCache>
                <c:formatCode>General</c:formatCode>
                <c:ptCount val="4"/>
                <c:pt idx="0">
                  <c:v>15</c:v>
                </c:pt>
                <c:pt idx="1">
                  <c:v>9</c:v>
                </c:pt>
                <c:pt idx="2">
                  <c:v>14</c:v>
                </c:pt>
                <c:pt idx="3">
                  <c:v>13</c:v>
                </c:pt>
              </c:numCache>
            </c:numRef>
          </c:val>
          <c:extLst>
            <c:ext xmlns:c16="http://schemas.microsoft.com/office/drawing/2014/chart" uri="{C3380CC4-5D6E-409C-BE32-E72D297353CC}">
              <c16:uniqueId val="{00000004-0950-0340-A78D-D90AA7D548C4}"/>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Sheet6!$A$2</c:f>
              <c:strCache>
                <c:ptCount val="1"/>
                <c:pt idx="0">
                  <c:v>Very favorable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Sheet6!$B$1:$E$1</c:f>
              <c:strCache>
                <c:ptCount val="4"/>
                <c:pt idx="0">
                  <c:v>African Americans</c:v>
                </c:pt>
                <c:pt idx="1">
                  <c:v>Asian Americans</c:v>
                </c:pt>
                <c:pt idx="2">
                  <c:v>Latinxs</c:v>
                </c:pt>
                <c:pt idx="3">
                  <c:v>Whites</c:v>
                </c:pt>
              </c:strCache>
            </c:strRef>
          </c:cat>
          <c:val>
            <c:numRef>
              <c:f>Sheet6!$B$2:$E$2</c:f>
              <c:numCache>
                <c:formatCode>General</c:formatCode>
                <c:ptCount val="4"/>
                <c:pt idx="0">
                  <c:v>25</c:v>
                </c:pt>
                <c:pt idx="1">
                  <c:v>15</c:v>
                </c:pt>
                <c:pt idx="2">
                  <c:v>17</c:v>
                </c:pt>
                <c:pt idx="3">
                  <c:v>9</c:v>
                </c:pt>
              </c:numCache>
            </c:numRef>
          </c:val>
          <c:extLst>
            <c:ext xmlns:c16="http://schemas.microsoft.com/office/drawing/2014/chart" uri="{C3380CC4-5D6E-409C-BE32-E72D297353CC}">
              <c16:uniqueId val="{00000000-E295-CC47-9E90-7A7914B2BC23}"/>
            </c:ext>
          </c:extLst>
        </c:ser>
        <c:ser>
          <c:idx val="1"/>
          <c:order val="1"/>
          <c:tx>
            <c:strRef>
              <c:f>Sheet6!$A$3</c:f>
              <c:strCache>
                <c:ptCount val="1"/>
                <c:pt idx="0">
                  <c:v>Somewhat favorable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Sheet6!$B$1:$E$1</c:f>
              <c:strCache>
                <c:ptCount val="4"/>
                <c:pt idx="0">
                  <c:v>African Americans</c:v>
                </c:pt>
                <c:pt idx="1">
                  <c:v>Asian Americans</c:v>
                </c:pt>
                <c:pt idx="2">
                  <c:v>Latinxs</c:v>
                </c:pt>
                <c:pt idx="3">
                  <c:v>Whites</c:v>
                </c:pt>
              </c:strCache>
            </c:strRef>
          </c:cat>
          <c:val>
            <c:numRef>
              <c:f>Sheet6!$B$3:$E$3</c:f>
              <c:numCache>
                <c:formatCode>General</c:formatCode>
                <c:ptCount val="4"/>
                <c:pt idx="0">
                  <c:v>36</c:v>
                </c:pt>
                <c:pt idx="1">
                  <c:v>41</c:v>
                </c:pt>
                <c:pt idx="2">
                  <c:v>37</c:v>
                </c:pt>
                <c:pt idx="3">
                  <c:v>29</c:v>
                </c:pt>
              </c:numCache>
            </c:numRef>
          </c:val>
          <c:extLst>
            <c:ext xmlns:c16="http://schemas.microsoft.com/office/drawing/2014/chart" uri="{C3380CC4-5D6E-409C-BE32-E72D297353CC}">
              <c16:uniqueId val="{00000001-E295-CC47-9E90-7A7914B2BC23}"/>
            </c:ext>
          </c:extLst>
        </c:ser>
        <c:ser>
          <c:idx val="2"/>
          <c:order val="2"/>
          <c:tx>
            <c:strRef>
              <c:f>Sheet6!$A$4</c:f>
              <c:strCache>
                <c:ptCount val="1"/>
                <c:pt idx="0">
                  <c:v>Somewhat unfavorable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Sheet6!$B$1:$E$1</c:f>
              <c:strCache>
                <c:ptCount val="4"/>
                <c:pt idx="0">
                  <c:v>African Americans</c:v>
                </c:pt>
                <c:pt idx="1">
                  <c:v>Asian Americans</c:v>
                </c:pt>
                <c:pt idx="2">
                  <c:v>Latinxs</c:v>
                </c:pt>
                <c:pt idx="3">
                  <c:v>Whites</c:v>
                </c:pt>
              </c:strCache>
            </c:strRef>
          </c:cat>
          <c:val>
            <c:numRef>
              <c:f>Sheet6!$B$4:$E$4</c:f>
              <c:numCache>
                <c:formatCode>General</c:formatCode>
                <c:ptCount val="4"/>
                <c:pt idx="0">
                  <c:v>17</c:v>
                </c:pt>
                <c:pt idx="1">
                  <c:v>26</c:v>
                </c:pt>
                <c:pt idx="2">
                  <c:v>19</c:v>
                </c:pt>
                <c:pt idx="3">
                  <c:v>25</c:v>
                </c:pt>
              </c:numCache>
            </c:numRef>
          </c:val>
          <c:extLst>
            <c:ext xmlns:c16="http://schemas.microsoft.com/office/drawing/2014/chart" uri="{C3380CC4-5D6E-409C-BE32-E72D297353CC}">
              <c16:uniqueId val="{00000002-E295-CC47-9E90-7A7914B2BC23}"/>
            </c:ext>
          </c:extLst>
        </c:ser>
        <c:ser>
          <c:idx val="3"/>
          <c:order val="3"/>
          <c:tx>
            <c:strRef>
              <c:f>Sheet6!$A$5</c:f>
              <c:strCache>
                <c:ptCount val="1"/>
                <c:pt idx="0">
                  <c:v>Very unfavorable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Sheet6!$B$1:$E$1</c:f>
              <c:strCache>
                <c:ptCount val="4"/>
                <c:pt idx="0">
                  <c:v>African Americans</c:v>
                </c:pt>
                <c:pt idx="1">
                  <c:v>Asian Americans</c:v>
                </c:pt>
                <c:pt idx="2">
                  <c:v>Latinxs</c:v>
                </c:pt>
                <c:pt idx="3">
                  <c:v>Whites</c:v>
                </c:pt>
              </c:strCache>
            </c:strRef>
          </c:cat>
          <c:val>
            <c:numRef>
              <c:f>Sheet6!$B$5:$E$5</c:f>
              <c:numCache>
                <c:formatCode>General</c:formatCode>
                <c:ptCount val="4"/>
                <c:pt idx="0">
                  <c:v>10</c:v>
                </c:pt>
                <c:pt idx="1">
                  <c:v>9</c:v>
                </c:pt>
                <c:pt idx="2">
                  <c:v>13</c:v>
                </c:pt>
                <c:pt idx="3">
                  <c:v>24</c:v>
                </c:pt>
              </c:numCache>
            </c:numRef>
          </c:val>
          <c:extLst>
            <c:ext xmlns:c16="http://schemas.microsoft.com/office/drawing/2014/chart" uri="{C3380CC4-5D6E-409C-BE32-E72D297353CC}">
              <c16:uniqueId val="{00000003-E295-CC47-9E90-7A7914B2BC23}"/>
            </c:ext>
          </c:extLst>
        </c:ser>
        <c:ser>
          <c:idx val="4"/>
          <c:order val="4"/>
          <c:tx>
            <c:strRef>
              <c:f>Sheet6!$A$6</c:f>
              <c:strCache>
                <c:ptCount val="1"/>
                <c:pt idx="0">
                  <c:v>Don’t know enough to say</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Sheet6!$B$1:$E$1</c:f>
              <c:strCache>
                <c:ptCount val="4"/>
                <c:pt idx="0">
                  <c:v>African Americans</c:v>
                </c:pt>
                <c:pt idx="1">
                  <c:v>Asian Americans</c:v>
                </c:pt>
                <c:pt idx="2">
                  <c:v>Latinxs</c:v>
                </c:pt>
                <c:pt idx="3">
                  <c:v>Whites</c:v>
                </c:pt>
              </c:strCache>
            </c:strRef>
          </c:cat>
          <c:val>
            <c:numRef>
              <c:f>Sheet6!$B$6:$E$6</c:f>
              <c:numCache>
                <c:formatCode>General</c:formatCode>
                <c:ptCount val="4"/>
                <c:pt idx="0">
                  <c:v>11</c:v>
                </c:pt>
                <c:pt idx="1">
                  <c:v>9</c:v>
                </c:pt>
                <c:pt idx="2">
                  <c:v>12</c:v>
                </c:pt>
                <c:pt idx="3">
                  <c:v>13</c:v>
                </c:pt>
              </c:numCache>
            </c:numRef>
          </c:val>
          <c:extLst>
            <c:ext xmlns:c16="http://schemas.microsoft.com/office/drawing/2014/chart" uri="{C3380CC4-5D6E-409C-BE32-E72D297353CC}">
              <c16:uniqueId val="{00000004-E295-CC47-9E90-7A7914B2BC23}"/>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Sheet7!$A$2</c:f>
              <c:strCache>
                <c:ptCount val="1"/>
                <c:pt idx="0">
                  <c:v>Yes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Sheet7!$B$1:$E$1</c:f>
              <c:strCache>
                <c:ptCount val="4"/>
                <c:pt idx="0">
                  <c:v>African Americans</c:v>
                </c:pt>
                <c:pt idx="1">
                  <c:v>Asian Americans</c:v>
                </c:pt>
                <c:pt idx="2">
                  <c:v>Latinxs</c:v>
                </c:pt>
                <c:pt idx="3">
                  <c:v>Whites</c:v>
                </c:pt>
              </c:strCache>
            </c:strRef>
          </c:cat>
          <c:val>
            <c:numRef>
              <c:f>Sheet7!$B$2:$E$2</c:f>
              <c:numCache>
                <c:formatCode>General</c:formatCode>
                <c:ptCount val="4"/>
                <c:pt idx="0">
                  <c:v>70</c:v>
                </c:pt>
                <c:pt idx="1">
                  <c:v>64</c:v>
                </c:pt>
                <c:pt idx="2">
                  <c:v>64</c:v>
                </c:pt>
                <c:pt idx="3">
                  <c:v>41</c:v>
                </c:pt>
              </c:numCache>
            </c:numRef>
          </c:val>
          <c:extLst>
            <c:ext xmlns:c16="http://schemas.microsoft.com/office/drawing/2014/chart" uri="{C3380CC4-5D6E-409C-BE32-E72D297353CC}">
              <c16:uniqueId val="{00000000-103F-F14B-8F54-8B732F8FC094}"/>
            </c:ext>
          </c:extLst>
        </c:ser>
        <c:ser>
          <c:idx val="1"/>
          <c:order val="1"/>
          <c:tx>
            <c:strRef>
              <c:f>Sheet7!$A$3</c:f>
              <c:strCache>
                <c:ptCount val="1"/>
                <c:pt idx="0">
                  <c:v>No</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Sheet7!$B$1:$E$1</c:f>
              <c:strCache>
                <c:ptCount val="4"/>
                <c:pt idx="0">
                  <c:v>African Americans</c:v>
                </c:pt>
                <c:pt idx="1">
                  <c:v>Asian Americans</c:v>
                </c:pt>
                <c:pt idx="2">
                  <c:v>Latinxs</c:v>
                </c:pt>
                <c:pt idx="3">
                  <c:v>Whites</c:v>
                </c:pt>
              </c:strCache>
            </c:strRef>
          </c:cat>
          <c:val>
            <c:numRef>
              <c:f>Sheet7!$B$3:$E$3</c:f>
              <c:numCache>
                <c:formatCode>General</c:formatCode>
                <c:ptCount val="4"/>
                <c:pt idx="0">
                  <c:v>30</c:v>
                </c:pt>
                <c:pt idx="1">
                  <c:v>36</c:v>
                </c:pt>
                <c:pt idx="2">
                  <c:v>35</c:v>
                </c:pt>
                <c:pt idx="3">
                  <c:v>59</c:v>
                </c:pt>
              </c:numCache>
            </c:numRef>
          </c:val>
          <c:extLst>
            <c:ext xmlns:c16="http://schemas.microsoft.com/office/drawing/2014/chart" uri="{C3380CC4-5D6E-409C-BE32-E72D297353CC}">
              <c16:uniqueId val="{00000001-103F-F14B-8F54-8B732F8FC094}"/>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Sheet8!$A$2</c:f>
              <c:strCache>
                <c:ptCount val="1"/>
                <c:pt idx="0">
                  <c:v>Yes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Sheet8!$B$1:$E$1</c:f>
              <c:strCache>
                <c:ptCount val="4"/>
                <c:pt idx="0">
                  <c:v>African Americans</c:v>
                </c:pt>
                <c:pt idx="1">
                  <c:v>Asian Americans</c:v>
                </c:pt>
                <c:pt idx="2">
                  <c:v>Latinxs</c:v>
                </c:pt>
                <c:pt idx="3">
                  <c:v>Whites</c:v>
                </c:pt>
              </c:strCache>
            </c:strRef>
          </c:cat>
          <c:val>
            <c:numRef>
              <c:f>Sheet8!$B$2:$E$2</c:f>
              <c:numCache>
                <c:formatCode>General</c:formatCode>
                <c:ptCount val="4"/>
                <c:pt idx="0">
                  <c:v>19</c:v>
                </c:pt>
                <c:pt idx="1">
                  <c:v>32</c:v>
                </c:pt>
                <c:pt idx="2">
                  <c:v>29</c:v>
                </c:pt>
                <c:pt idx="3">
                  <c:v>38</c:v>
                </c:pt>
              </c:numCache>
            </c:numRef>
          </c:val>
          <c:extLst>
            <c:ext xmlns:c16="http://schemas.microsoft.com/office/drawing/2014/chart" uri="{C3380CC4-5D6E-409C-BE32-E72D297353CC}">
              <c16:uniqueId val="{00000000-A1F0-3D4C-97C8-AB47E0497855}"/>
            </c:ext>
          </c:extLst>
        </c:ser>
        <c:ser>
          <c:idx val="1"/>
          <c:order val="1"/>
          <c:tx>
            <c:strRef>
              <c:f>Sheet8!$A$3</c:f>
              <c:strCache>
                <c:ptCount val="1"/>
                <c:pt idx="0">
                  <c:v>No</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Sheet8!$B$1:$E$1</c:f>
              <c:strCache>
                <c:ptCount val="4"/>
                <c:pt idx="0">
                  <c:v>African Americans</c:v>
                </c:pt>
                <c:pt idx="1">
                  <c:v>Asian Americans</c:v>
                </c:pt>
                <c:pt idx="2">
                  <c:v>Latinxs</c:v>
                </c:pt>
                <c:pt idx="3">
                  <c:v>Whites</c:v>
                </c:pt>
              </c:strCache>
            </c:strRef>
          </c:cat>
          <c:val>
            <c:numRef>
              <c:f>Sheet8!$B$3:$E$3</c:f>
              <c:numCache>
                <c:formatCode>General</c:formatCode>
                <c:ptCount val="4"/>
                <c:pt idx="0">
                  <c:v>79</c:v>
                </c:pt>
                <c:pt idx="1">
                  <c:v>68</c:v>
                </c:pt>
                <c:pt idx="2">
                  <c:v>70</c:v>
                </c:pt>
                <c:pt idx="3">
                  <c:v>61</c:v>
                </c:pt>
              </c:numCache>
            </c:numRef>
          </c:val>
          <c:extLst>
            <c:ext xmlns:c16="http://schemas.microsoft.com/office/drawing/2014/chart" uri="{C3380CC4-5D6E-409C-BE32-E72D297353CC}">
              <c16:uniqueId val="{00000001-A1F0-3D4C-97C8-AB47E0497855}"/>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Sheet9!$A$2</c:f>
              <c:strCache>
                <c:ptCount val="1"/>
                <c:pt idx="0">
                  <c:v>Off on the wrong track</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Sheet9!$B$1:$E$1</c:f>
              <c:strCache>
                <c:ptCount val="4"/>
                <c:pt idx="0">
                  <c:v>African Americans</c:v>
                </c:pt>
                <c:pt idx="1">
                  <c:v>Asian Americans</c:v>
                </c:pt>
                <c:pt idx="2">
                  <c:v>Latinxs</c:v>
                </c:pt>
                <c:pt idx="3">
                  <c:v>Whites</c:v>
                </c:pt>
              </c:strCache>
            </c:strRef>
          </c:cat>
          <c:val>
            <c:numRef>
              <c:f>Sheet9!$B$2:$E$2</c:f>
              <c:numCache>
                <c:formatCode>General</c:formatCode>
                <c:ptCount val="4"/>
                <c:pt idx="0">
                  <c:v>64</c:v>
                </c:pt>
                <c:pt idx="1">
                  <c:v>55</c:v>
                </c:pt>
                <c:pt idx="2">
                  <c:v>56</c:v>
                </c:pt>
                <c:pt idx="3">
                  <c:v>52</c:v>
                </c:pt>
              </c:numCache>
            </c:numRef>
          </c:val>
          <c:extLst>
            <c:ext xmlns:c16="http://schemas.microsoft.com/office/drawing/2014/chart" uri="{C3380CC4-5D6E-409C-BE32-E72D297353CC}">
              <c16:uniqueId val="{00000000-2E7A-DE4C-89EB-C017525F188E}"/>
            </c:ext>
          </c:extLst>
        </c:ser>
        <c:ser>
          <c:idx val="1"/>
          <c:order val="1"/>
          <c:tx>
            <c:strRef>
              <c:f>Sheet9!$A$3</c:f>
              <c:strCache>
                <c:ptCount val="1"/>
                <c:pt idx="0">
                  <c:v>Generally headed in the right direction</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Sheet9!$B$1:$E$1</c:f>
              <c:strCache>
                <c:ptCount val="4"/>
                <c:pt idx="0">
                  <c:v>African Americans</c:v>
                </c:pt>
                <c:pt idx="1">
                  <c:v>Asian Americans</c:v>
                </c:pt>
                <c:pt idx="2">
                  <c:v>Latinxs</c:v>
                </c:pt>
                <c:pt idx="3">
                  <c:v>Whites</c:v>
                </c:pt>
              </c:strCache>
            </c:strRef>
          </c:cat>
          <c:val>
            <c:numRef>
              <c:f>Sheet9!$B$3:$E$3</c:f>
              <c:numCache>
                <c:formatCode>General</c:formatCode>
                <c:ptCount val="4"/>
                <c:pt idx="0">
                  <c:v>18</c:v>
                </c:pt>
                <c:pt idx="1">
                  <c:v>29</c:v>
                </c:pt>
                <c:pt idx="2">
                  <c:v>23</c:v>
                </c:pt>
                <c:pt idx="3">
                  <c:v>30</c:v>
                </c:pt>
              </c:numCache>
            </c:numRef>
          </c:val>
          <c:extLst>
            <c:ext xmlns:c16="http://schemas.microsoft.com/office/drawing/2014/chart" uri="{C3380CC4-5D6E-409C-BE32-E72D297353CC}">
              <c16:uniqueId val="{00000001-2E7A-DE4C-89EB-C017525F188E}"/>
            </c:ext>
          </c:extLst>
        </c:ser>
        <c:ser>
          <c:idx val="2"/>
          <c:order val="2"/>
          <c:tx>
            <c:strRef>
              <c:f>Sheet9!$A$4</c:f>
              <c:strCache>
                <c:ptCount val="1"/>
                <c:pt idx="0">
                  <c:v>Not sure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Sheet9!$B$1:$E$1</c:f>
              <c:strCache>
                <c:ptCount val="4"/>
                <c:pt idx="0">
                  <c:v>African Americans</c:v>
                </c:pt>
                <c:pt idx="1">
                  <c:v>Asian Americans</c:v>
                </c:pt>
                <c:pt idx="2">
                  <c:v>Latinxs</c:v>
                </c:pt>
                <c:pt idx="3">
                  <c:v>Whites</c:v>
                </c:pt>
              </c:strCache>
            </c:strRef>
          </c:cat>
          <c:val>
            <c:numRef>
              <c:f>Sheet9!$B$4:$E$4</c:f>
              <c:numCache>
                <c:formatCode>General</c:formatCode>
                <c:ptCount val="4"/>
                <c:pt idx="0">
                  <c:v>19</c:v>
                </c:pt>
                <c:pt idx="1">
                  <c:v>16</c:v>
                </c:pt>
                <c:pt idx="2">
                  <c:v>20</c:v>
                </c:pt>
                <c:pt idx="3">
                  <c:v>18</c:v>
                </c:pt>
              </c:numCache>
            </c:numRef>
          </c:val>
          <c:extLst>
            <c:ext xmlns:c16="http://schemas.microsoft.com/office/drawing/2014/chart" uri="{C3380CC4-5D6E-409C-BE32-E72D297353CC}">
              <c16:uniqueId val="{00000002-2E7A-DE4C-89EB-C017525F188E}"/>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9557511828987529E-2"/>
          <c:y val="4.0309914877023331E-2"/>
          <c:w val="0.89650781663197543"/>
          <c:h val="0.64785683483889667"/>
        </c:manualLayout>
      </c:layout>
      <c:barChart>
        <c:barDir val="col"/>
        <c:grouping val="clustered"/>
        <c:varyColors val="0"/>
        <c:ser>
          <c:idx val="0"/>
          <c:order val="0"/>
          <c:tx>
            <c:strRef>
              <c:f>Sheet10!$A$2</c:f>
              <c:strCache>
                <c:ptCount val="1"/>
                <c:pt idx="0">
                  <c:v>Very good</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Sheet10!$B$1:$E$1</c:f>
              <c:strCache>
                <c:ptCount val="4"/>
                <c:pt idx="0">
                  <c:v>African Americans</c:v>
                </c:pt>
                <c:pt idx="1">
                  <c:v>Asian Americans</c:v>
                </c:pt>
                <c:pt idx="2">
                  <c:v>Latinxs</c:v>
                </c:pt>
                <c:pt idx="3">
                  <c:v>Whites</c:v>
                </c:pt>
              </c:strCache>
            </c:strRef>
          </c:cat>
          <c:val>
            <c:numRef>
              <c:f>Sheet10!$B$2:$E$2</c:f>
              <c:numCache>
                <c:formatCode>General</c:formatCode>
                <c:ptCount val="4"/>
                <c:pt idx="0">
                  <c:v>6</c:v>
                </c:pt>
                <c:pt idx="1">
                  <c:v>10</c:v>
                </c:pt>
                <c:pt idx="2">
                  <c:v>8</c:v>
                </c:pt>
                <c:pt idx="3">
                  <c:v>11</c:v>
                </c:pt>
              </c:numCache>
            </c:numRef>
          </c:val>
          <c:extLst>
            <c:ext xmlns:c16="http://schemas.microsoft.com/office/drawing/2014/chart" uri="{C3380CC4-5D6E-409C-BE32-E72D297353CC}">
              <c16:uniqueId val="{00000000-EA61-C948-BE42-B383C1C874F4}"/>
            </c:ext>
          </c:extLst>
        </c:ser>
        <c:ser>
          <c:idx val="1"/>
          <c:order val="1"/>
          <c:tx>
            <c:strRef>
              <c:f>Sheet10!$A$3</c:f>
              <c:strCache>
                <c:ptCount val="1"/>
                <c:pt idx="0">
                  <c:v>Somewhat good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Sheet10!$B$1:$E$1</c:f>
              <c:strCache>
                <c:ptCount val="4"/>
                <c:pt idx="0">
                  <c:v>African Americans</c:v>
                </c:pt>
                <c:pt idx="1">
                  <c:v>Asian Americans</c:v>
                </c:pt>
                <c:pt idx="2">
                  <c:v>Latinxs</c:v>
                </c:pt>
                <c:pt idx="3">
                  <c:v>Whites</c:v>
                </c:pt>
              </c:strCache>
            </c:strRef>
          </c:cat>
          <c:val>
            <c:numRef>
              <c:f>Sheet10!$B$3:$E$3</c:f>
              <c:numCache>
                <c:formatCode>General</c:formatCode>
                <c:ptCount val="4"/>
                <c:pt idx="0">
                  <c:v>24</c:v>
                </c:pt>
                <c:pt idx="1">
                  <c:v>30</c:v>
                </c:pt>
                <c:pt idx="2">
                  <c:v>25</c:v>
                </c:pt>
                <c:pt idx="3">
                  <c:v>32</c:v>
                </c:pt>
              </c:numCache>
            </c:numRef>
          </c:val>
          <c:extLst>
            <c:ext xmlns:c16="http://schemas.microsoft.com/office/drawing/2014/chart" uri="{C3380CC4-5D6E-409C-BE32-E72D297353CC}">
              <c16:uniqueId val="{00000001-EA61-C948-BE42-B383C1C874F4}"/>
            </c:ext>
          </c:extLst>
        </c:ser>
        <c:ser>
          <c:idx val="2"/>
          <c:order val="2"/>
          <c:tx>
            <c:strRef>
              <c:f>Sheet10!$A$4</c:f>
              <c:strCache>
                <c:ptCount val="1"/>
                <c:pt idx="0">
                  <c:v>Neither good nor poor</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Sheet10!$B$1:$E$1</c:f>
              <c:strCache>
                <c:ptCount val="4"/>
                <c:pt idx="0">
                  <c:v>African Americans</c:v>
                </c:pt>
                <c:pt idx="1">
                  <c:v>Asian Americans</c:v>
                </c:pt>
                <c:pt idx="2">
                  <c:v>Latinxs</c:v>
                </c:pt>
                <c:pt idx="3">
                  <c:v>Whites</c:v>
                </c:pt>
              </c:strCache>
            </c:strRef>
          </c:cat>
          <c:val>
            <c:numRef>
              <c:f>Sheet10!$B$4:$E$4</c:f>
              <c:numCache>
                <c:formatCode>General</c:formatCode>
                <c:ptCount val="4"/>
                <c:pt idx="0">
                  <c:v>26</c:v>
                </c:pt>
                <c:pt idx="1">
                  <c:v>28</c:v>
                </c:pt>
                <c:pt idx="2">
                  <c:v>29</c:v>
                </c:pt>
                <c:pt idx="3">
                  <c:v>22</c:v>
                </c:pt>
              </c:numCache>
            </c:numRef>
          </c:val>
          <c:extLst>
            <c:ext xmlns:c16="http://schemas.microsoft.com/office/drawing/2014/chart" uri="{C3380CC4-5D6E-409C-BE32-E72D297353CC}">
              <c16:uniqueId val="{00000002-EA61-C948-BE42-B383C1C874F4}"/>
            </c:ext>
          </c:extLst>
        </c:ser>
        <c:ser>
          <c:idx val="3"/>
          <c:order val="3"/>
          <c:tx>
            <c:strRef>
              <c:f>Sheet10!$A$5</c:f>
              <c:strCache>
                <c:ptCount val="1"/>
                <c:pt idx="0">
                  <c:v>Somewhat poor</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Sheet10!$B$1:$E$1</c:f>
              <c:strCache>
                <c:ptCount val="4"/>
                <c:pt idx="0">
                  <c:v>African Americans</c:v>
                </c:pt>
                <c:pt idx="1">
                  <c:v>Asian Americans</c:v>
                </c:pt>
                <c:pt idx="2">
                  <c:v>Latinxs</c:v>
                </c:pt>
                <c:pt idx="3">
                  <c:v>Whites</c:v>
                </c:pt>
              </c:strCache>
            </c:strRef>
          </c:cat>
          <c:val>
            <c:numRef>
              <c:f>Sheet10!$B$5:$E$5</c:f>
              <c:numCache>
                <c:formatCode>General</c:formatCode>
                <c:ptCount val="4"/>
                <c:pt idx="0">
                  <c:v>21</c:v>
                </c:pt>
                <c:pt idx="1">
                  <c:v>20</c:v>
                </c:pt>
                <c:pt idx="2">
                  <c:v>22</c:v>
                </c:pt>
                <c:pt idx="3">
                  <c:v>20</c:v>
                </c:pt>
              </c:numCache>
            </c:numRef>
          </c:val>
          <c:extLst>
            <c:ext xmlns:c16="http://schemas.microsoft.com/office/drawing/2014/chart" uri="{C3380CC4-5D6E-409C-BE32-E72D297353CC}">
              <c16:uniqueId val="{00000003-EA61-C948-BE42-B383C1C874F4}"/>
            </c:ext>
          </c:extLst>
        </c:ser>
        <c:ser>
          <c:idx val="4"/>
          <c:order val="4"/>
          <c:tx>
            <c:strRef>
              <c:f>Sheet10!$A$6</c:f>
              <c:strCache>
                <c:ptCount val="1"/>
                <c:pt idx="0">
                  <c:v>Very poor</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Sheet10!$B$1:$E$1</c:f>
              <c:strCache>
                <c:ptCount val="4"/>
                <c:pt idx="0">
                  <c:v>African Americans</c:v>
                </c:pt>
                <c:pt idx="1">
                  <c:v>Asian Americans</c:v>
                </c:pt>
                <c:pt idx="2">
                  <c:v>Latinxs</c:v>
                </c:pt>
                <c:pt idx="3">
                  <c:v>Whites</c:v>
                </c:pt>
              </c:strCache>
            </c:strRef>
          </c:cat>
          <c:val>
            <c:numRef>
              <c:f>Sheet10!$B$6:$E$6</c:f>
              <c:numCache>
                <c:formatCode>General</c:formatCode>
                <c:ptCount val="4"/>
                <c:pt idx="0">
                  <c:v>16</c:v>
                </c:pt>
                <c:pt idx="1">
                  <c:v>9</c:v>
                </c:pt>
                <c:pt idx="2">
                  <c:v>10</c:v>
                </c:pt>
                <c:pt idx="3">
                  <c:v>11</c:v>
                </c:pt>
              </c:numCache>
            </c:numRef>
          </c:val>
          <c:extLst>
            <c:ext xmlns:c16="http://schemas.microsoft.com/office/drawing/2014/chart" uri="{C3380CC4-5D6E-409C-BE32-E72D297353CC}">
              <c16:uniqueId val="{00000004-EA61-C948-BE42-B383C1C874F4}"/>
            </c:ext>
          </c:extLst>
        </c:ser>
        <c:ser>
          <c:idx val="5"/>
          <c:order val="5"/>
          <c:tx>
            <c:strRef>
              <c:f>Sheet10!$A$7</c:f>
              <c:strCache>
                <c:ptCount val="1"/>
                <c:pt idx="0">
                  <c:v>Not sure</c:v>
                </c:pt>
              </c:strCache>
            </c:strRef>
          </c:tx>
          <c:spPr>
            <a:solidFill>
              <a:schemeClr val="accent6"/>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Sheet10!$B$1:$E$1</c:f>
              <c:strCache>
                <c:ptCount val="4"/>
                <c:pt idx="0">
                  <c:v>African Americans</c:v>
                </c:pt>
                <c:pt idx="1">
                  <c:v>Asian Americans</c:v>
                </c:pt>
                <c:pt idx="2">
                  <c:v>Latinxs</c:v>
                </c:pt>
                <c:pt idx="3">
                  <c:v>Whites</c:v>
                </c:pt>
              </c:strCache>
            </c:strRef>
          </c:cat>
          <c:val>
            <c:numRef>
              <c:f>Sheet10!$B$7:$E$7</c:f>
              <c:numCache>
                <c:formatCode>General</c:formatCode>
                <c:ptCount val="4"/>
                <c:pt idx="0">
                  <c:v>7</c:v>
                </c:pt>
                <c:pt idx="1">
                  <c:v>3</c:v>
                </c:pt>
                <c:pt idx="2">
                  <c:v>5</c:v>
                </c:pt>
                <c:pt idx="3">
                  <c:v>4</c:v>
                </c:pt>
              </c:numCache>
            </c:numRef>
          </c:val>
          <c:extLst>
            <c:ext xmlns:c16="http://schemas.microsoft.com/office/drawing/2014/chart" uri="{C3380CC4-5D6E-409C-BE32-E72D297353CC}">
              <c16:uniqueId val="{00000005-EA61-C948-BE42-B383C1C874F4}"/>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5.8748396574035341E-2"/>
          <c:y val="0.83481868965045791"/>
          <c:w val="0.90643770706189319"/>
          <c:h val="0.14880075875058954"/>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7464604624509673E-2"/>
          <c:y val="4.58761923122466E-2"/>
          <c:w val="0.89985078822108677"/>
          <c:h val="0.44490384681252509"/>
        </c:manualLayout>
      </c:layout>
      <c:barChart>
        <c:barDir val="col"/>
        <c:grouping val="clustered"/>
        <c:varyColors val="0"/>
        <c:ser>
          <c:idx val="0"/>
          <c:order val="0"/>
          <c:tx>
            <c:strRef>
              <c:f>Sheet11!$A$2</c:f>
              <c:strCache>
                <c:ptCount val="1"/>
                <c:pt idx="0">
                  <c:v>Very optimistic</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Sheet11!$B$1:$E$1</c:f>
              <c:strCache>
                <c:ptCount val="4"/>
                <c:pt idx="0">
                  <c:v>African Americans</c:v>
                </c:pt>
                <c:pt idx="1">
                  <c:v>Asian Americans</c:v>
                </c:pt>
                <c:pt idx="2">
                  <c:v>Latinxs</c:v>
                </c:pt>
                <c:pt idx="3">
                  <c:v>Whites</c:v>
                </c:pt>
              </c:strCache>
            </c:strRef>
          </c:cat>
          <c:val>
            <c:numRef>
              <c:f>Sheet11!$B$2:$E$2</c:f>
              <c:numCache>
                <c:formatCode>General</c:formatCode>
                <c:ptCount val="4"/>
                <c:pt idx="0">
                  <c:v>27</c:v>
                </c:pt>
                <c:pt idx="1">
                  <c:v>16</c:v>
                </c:pt>
                <c:pt idx="2">
                  <c:v>19</c:v>
                </c:pt>
                <c:pt idx="3">
                  <c:v>21</c:v>
                </c:pt>
              </c:numCache>
            </c:numRef>
          </c:val>
          <c:extLst>
            <c:ext xmlns:c16="http://schemas.microsoft.com/office/drawing/2014/chart" uri="{C3380CC4-5D6E-409C-BE32-E72D297353CC}">
              <c16:uniqueId val="{00000000-EC8D-9A41-A52A-1AC21C41FE5C}"/>
            </c:ext>
          </c:extLst>
        </c:ser>
        <c:ser>
          <c:idx val="1"/>
          <c:order val="1"/>
          <c:tx>
            <c:strRef>
              <c:f>Sheet11!$A$3</c:f>
              <c:strCache>
                <c:ptCount val="1"/>
                <c:pt idx="0">
                  <c:v>Somewhat optimistic</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Sheet11!$B$1:$E$1</c:f>
              <c:strCache>
                <c:ptCount val="4"/>
                <c:pt idx="0">
                  <c:v>African Americans</c:v>
                </c:pt>
                <c:pt idx="1">
                  <c:v>Asian Americans</c:v>
                </c:pt>
                <c:pt idx="2">
                  <c:v>Latinxs</c:v>
                </c:pt>
                <c:pt idx="3">
                  <c:v>Whites</c:v>
                </c:pt>
              </c:strCache>
            </c:strRef>
          </c:cat>
          <c:val>
            <c:numRef>
              <c:f>Sheet11!$B$3:$E$3</c:f>
              <c:numCache>
                <c:formatCode>General</c:formatCode>
                <c:ptCount val="4"/>
                <c:pt idx="0">
                  <c:v>29</c:v>
                </c:pt>
                <c:pt idx="1">
                  <c:v>38</c:v>
                </c:pt>
                <c:pt idx="2">
                  <c:v>34</c:v>
                </c:pt>
                <c:pt idx="3">
                  <c:v>37</c:v>
                </c:pt>
              </c:numCache>
            </c:numRef>
          </c:val>
          <c:extLst>
            <c:ext xmlns:c16="http://schemas.microsoft.com/office/drawing/2014/chart" uri="{C3380CC4-5D6E-409C-BE32-E72D297353CC}">
              <c16:uniqueId val="{00000001-EC8D-9A41-A52A-1AC21C41FE5C}"/>
            </c:ext>
          </c:extLst>
        </c:ser>
        <c:ser>
          <c:idx val="2"/>
          <c:order val="2"/>
          <c:tx>
            <c:strRef>
              <c:f>Sheet11!$A$4</c:f>
              <c:strCache>
                <c:ptCount val="1"/>
                <c:pt idx="0">
                  <c:v>Neither optimistic nor pessimistic</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Sheet11!$B$1:$E$1</c:f>
              <c:strCache>
                <c:ptCount val="4"/>
                <c:pt idx="0">
                  <c:v>African Americans</c:v>
                </c:pt>
                <c:pt idx="1">
                  <c:v>Asian Americans</c:v>
                </c:pt>
                <c:pt idx="2">
                  <c:v>Latinxs</c:v>
                </c:pt>
                <c:pt idx="3">
                  <c:v>Whites</c:v>
                </c:pt>
              </c:strCache>
            </c:strRef>
          </c:cat>
          <c:val>
            <c:numRef>
              <c:f>Sheet11!$B$4:$E$4</c:f>
              <c:numCache>
                <c:formatCode>General</c:formatCode>
                <c:ptCount val="4"/>
                <c:pt idx="0">
                  <c:v>25</c:v>
                </c:pt>
                <c:pt idx="1">
                  <c:v>26</c:v>
                </c:pt>
                <c:pt idx="2">
                  <c:v>22</c:v>
                </c:pt>
                <c:pt idx="3">
                  <c:v>20</c:v>
                </c:pt>
              </c:numCache>
            </c:numRef>
          </c:val>
          <c:extLst>
            <c:ext xmlns:c16="http://schemas.microsoft.com/office/drawing/2014/chart" uri="{C3380CC4-5D6E-409C-BE32-E72D297353CC}">
              <c16:uniqueId val="{00000002-EC8D-9A41-A52A-1AC21C41FE5C}"/>
            </c:ext>
          </c:extLst>
        </c:ser>
        <c:ser>
          <c:idx val="3"/>
          <c:order val="3"/>
          <c:tx>
            <c:strRef>
              <c:f>Sheet11!$A$5</c:f>
              <c:strCache>
                <c:ptCount val="1"/>
                <c:pt idx="0">
                  <c:v>Somewhat pessimistic</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Sheet11!$B$1:$E$1</c:f>
              <c:strCache>
                <c:ptCount val="4"/>
                <c:pt idx="0">
                  <c:v>African Americans</c:v>
                </c:pt>
                <c:pt idx="1">
                  <c:v>Asian Americans</c:v>
                </c:pt>
                <c:pt idx="2">
                  <c:v>Latinxs</c:v>
                </c:pt>
                <c:pt idx="3">
                  <c:v>Whites</c:v>
                </c:pt>
              </c:strCache>
            </c:strRef>
          </c:cat>
          <c:val>
            <c:numRef>
              <c:f>Sheet11!$B$5:$E$5</c:f>
              <c:numCache>
                <c:formatCode>General</c:formatCode>
                <c:ptCount val="4"/>
                <c:pt idx="0">
                  <c:v>13</c:v>
                </c:pt>
                <c:pt idx="1">
                  <c:v>13</c:v>
                </c:pt>
                <c:pt idx="2">
                  <c:v>18</c:v>
                </c:pt>
                <c:pt idx="3">
                  <c:v>14</c:v>
                </c:pt>
              </c:numCache>
            </c:numRef>
          </c:val>
          <c:extLst>
            <c:ext xmlns:c16="http://schemas.microsoft.com/office/drawing/2014/chart" uri="{C3380CC4-5D6E-409C-BE32-E72D297353CC}">
              <c16:uniqueId val="{00000003-EC8D-9A41-A52A-1AC21C41FE5C}"/>
            </c:ext>
          </c:extLst>
        </c:ser>
        <c:ser>
          <c:idx val="4"/>
          <c:order val="4"/>
          <c:tx>
            <c:strRef>
              <c:f>Sheet11!$A$6</c:f>
              <c:strCache>
                <c:ptCount val="1"/>
                <c:pt idx="0">
                  <c:v>Very pessimistic</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Sheet11!$B$1:$E$1</c:f>
              <c:strCache>
                <c:ptCount val="4"/>
                <c:pt idx="0">
                  <c:v>African Americans</c:v>
                </c:pt>
                <c:pt idx="1">
                  <c:v>Asian Americans</c:v>
                </c:pt>
                <c:pt idx="2">
                  <c:v>Latinxs</c:v>
                </c:pt>
                <c:pt idx="3">
                  <c:v>Whites</c:v>
                </c:pt>
              </c:strCache>
            </c:strRef>
          </c:cat>
          <c:val>
            <c:numRef>
              <c:f>Sheet11!$B$6:$E$6</c:f>
              <c:numCache>
                <c:formatCode>General</c:formatCode>
                <c:ptCount val="4"/>
                <c:pt idx="0">
                  <c:v>6</c:v>
                </c:pt>
                <c:pt idx="1">
                  <c:v>6</c:v>
                </c:pt>
                <c:pt idx="2">
                  <c:v>5</c:v>
                </c:pt>
                <c:pt idx="3">
                  <c:v>8</c:v>
                </c:pt>
              </c:numCache>
            </c:numRef>
          </c:val>
          <c:extLst>
            <c:ext xmlns:c16="http://schemas.microsoft.com/office/drawing/2014/chart" uri="{C3380CC4-5D6E-409C-BE32-E72D297353CC}">
              <c16:uniqueId val="{00000004-EC8D-9A41-A52A-1AC21C41FE5C}"/>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6.9454031681481482E-2"/>
          <c:y val="0.65457563127593921"/>
          <c:w val="0.89408772886162424"/>
          <c:h val="0.32678187499449535"/>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Sheet12!$A$2</c:f>
              <c:strCache>
                <c:ptCount val="1"/>
                <c:pt idx="0">
                  <c:v>Yes, I would like to see other Republican candidates challenge Donald Trump</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Sheet12!$B$1:$E$1</c:f>
              <c:strCache>
                <c:ptCount val="4"/>
                <c:pt idx="0">
                  <c:v>African Americans</c:v>
                </c:pt>
                <c:pt idx="1">
                  <c:v>Asian Americans</c:v>
                </c:pt>
                <c:pt idx="2">
                  <c:v>Latinxs</c:v>
                </c:pt>
                <c:pt idx="3">
                  <c:v>Whites</c:v>
                </c:pt>
              </c:strCache>
            </c:strRef>
          </c:cat>
          <c:val>
            <c:numRef>
              <c:f>Sheet12!$B$2:$E$2</c:f>
              <c:numCache>
                <c:formatCode>General</c:formatCode>
                <c:ptCount val="4"/>
                <c:pt idx="0">
                  <c:v>80</c:v>
                </c:pt>
                <c:pt idx="1">
                  <c:v>88</c:v>
                </c:pt>
                <c:pt idx="2">
                  <c:v>83</c:v>
                </c:pt>
                <c:pt idx="3">
                  <c:v>71</c:v>
                </c:pt>
              </c:numCache>
            </c:numRef>
          </c:val>
          <c:extLst>
            <c:ext xmlns:c16="http://schemas.microsoft.com/office/drawing/2014/chart" uri="{C3380CC4-5D6E-409C-BE32-E72D297353CC}">
              <c16:uniqueId val="{00000000-4A36-9643-A249-62358B2E83B7}"/>
            </c:ext>
          </c:extLst>
        </c:ser>
        <c:ser>
          <c:idx val="1"/>
          <c:order val="1"/>
          <c:tx>
            <c:strRef>
              <c:f>Sheet12!$A$3</c:f>
              <c:strCache>
                <c:ptCount val="1"/>
                <c:pt idx="0">
                  <c:v>No, I would like Donald Trump to run unchallenged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Sheet12!$B$1:$E$1</c:f>
              <c:strCache>
                <c:ptCount val="4"/>
                <c:pt idx="0">
                  <c:v>African Americans</c:v>
                </c:pt>
                <c:pt idx="1">
                  <c:v>Asian Americans</c:v>
                </c:pt>
                <c:pt idx="2">
                  <c:v>Latinxs</c:v>
                </c:pt>
                <c:pt idx="3">
                  <c:v>Whites</c:v>
                </c:pt>
              </c:strCache>
            </c:strRef>
          </c:cat>
          <c:val>
            <c:numRef>
              <c:f>Sheet12!$B$3:$E$3</c:f>
              <c:numCache>
                <c:formatCode>General</c:formatCode>
                <c:ptCount val="4"/>
                <c:pt idx="0">
                  <c:v>18</c:v>
                </c:pt>
                <c:pt idx="1">
                  <c:v>11</c:v>
                </c:pt>
                <c:pt idx="2">
                  <c:v>14</c:v>
                </c:pt>
                <c:pt idx="3">
                  <c:v>28</c:v>
                </c:pt>
              </c:numCache>
            </c:numRef>
          </c:val>
          <c:extLst>
            <c:ext xmlns:c16="http://schemas.microsoft.com/office/drawing/2014/chart" uri="{C3380CC4-5D6E-409C-BE32-E72D297353CC}">
              <c16:uniqueId val="{00000001-4A36-9643-A249-62358B2E83B7}"/>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Sheet13!$A$2</c:f>
              <c:strCache>
                <c:ptCount val="1"/>
                <c:pt idx="0">
                  <c:v>Strongly support</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Sheet13!$B$1:$E$1</c:f>
              <c:strCache>
                <c:ptCount val="4"/>
                <c:pt idx="0">
                  <c:v>African Americans</c:v>
                </c:pt>
                <c:pt idx="1">
                  <c:v>Asian Americans</c:v>
                </c:pt>
                <c:pt idx="2">
                  <c:v>Latinxs</c:v>
                </c:pt>
                <c:pt idx="3">
                  <c:v>Whites</c:v>
                </c:pt>
              </c:strCache>
            </c:strRef>
          </c:cat>
          <c:val>
            <c:numRef>
              <c:f>Sheet13!$B$2:$E$2</c:f>
              <c:numCache>
                <c:formatCode>General</c:formatCode>
                <c:ptCount val="4"/>
                <c:pt idx="0">
                  <c:v>46</c:v>
                </c:pt>
                <c:pt idx="1">
                  <c:v>21</c:v>
                </c:pt>
                <c:pt idx="2">
                  <c:v>20</c:v>
                </c:pt>
                <c:pt idx="3">
                  <c:v>14</c:v>
                </c:pt>
              </c:numCache>
            </c:numRef>
          </c:val>
          <c:extLst>
            <c:ext xmlns:c16="http://schemas.microsoft.com/office/drawing/2014/chart" uri="{C3380CC4-5D6E-409C-BE32-E72D297353CC}">
              <c16:uniqueId val="{00000000-095A-3D46-A6E2-BCDF549A1957}"/>
            </c:ext>
          </c:extLst>
        </c:ser>
        <c:ser>
          <c:idx val="1"/>
          <c:order val="1"/>
          <c:tx>
            <c:strRef>
              <c:f>Sheet13!$A$3</c:f>
              <c:strCache>
                <c:ptCount val="1"/>
                <c:pt idx="0">
                  <c:v>Somewhat support</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Sheet13!$B$1:$E$1</c:f>
              <c:strCache>
                <c:ptCount val="4"/>
                <c:pt idx="0">
                  <c:v>African Americans</c:v>
                </c:pt>
                <c:pt idx="1">
                  <c:v>Asian Americans</c:v>
                </c:pt>
                <c:pt idx="2">
                  <c:v>Latinxs</c:v>
                </c:pt>
                <c:pt idx="3">
                  <c:v>Whites</c:v>
                </c:pt>
              </c:strCache>
            </c:strRef>
          </c:cat>
          <c:val>
            <c:numRef>
              <c:f>Sheet13!$B$3:$E$3</c:f>
              <c:numCache>
                <c:formatCode>General</c:formatCode>
                <c:ptCount val="4"/>
                <c:pt idx="0">
                  <c:v>32</c:v>
                </c:pt>
                <c:pt idx="1">
                  <c:v>42</c:v>
                </c:pt>
                <c:pt idx="2">
                  <c:v>38</c:v>
                </c:pt>
                <c:pt idx="3">
                  <c:v>31</c:v>
                </c:pt>
              </c:numCache>
            </c:numRef>
          </c:val>
          <c:extLst>
            <c:ext xmlns:c16="http://schemas.microsoft.com/office/drawing/2014/chart" uri="{C3380CC4-5D6E-409C-BE32-E72D297353CC}">
              <c16:uniqueId val="{00000001-095A-3D46-A6E2-BCDF549A1957}"/>
            </c:ext>
          </c:extLst>
        </c:ser>
        <c:ser>
          <c:idx val="2"/>
          <c:order val="2"/>
          <c:tx>
            <c:strRef>
              <c:f>Sheet13!$A$4</c:f>
              <c:strCache>
                <c:ptCount val="1"/>
                <c:pt idx="0">
                  <c:v>Somewhat oppose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Sheet13!$B$1:$E$1</c:f>
              <c:strCache>
                <c:ptCount val="4"/>
                <c:pt idx="0">
                  <c:v>African Americans</c:v>
                </c:pt>
                <c:pt idx="1">
                  <c:v>Asian Americans</c:v>
                </c:pt>
                <c:pt idx="2">
                  <c:v>Latinxs</c:v>
                </c:pt>
                <c:pt idx="3">
                  <c:v>Whites</c:v>
                </c:pt>
              </c:strCache>
            </c:strRef>
          </c:cat>
          <c:val>
            <c:numRef>
              <c:f>Sheet13!$B$4:$E$4</c:f>
              <c:numCache>
                <c:formatCode>General</c:formatCode>
                <c:ptCount val="4"/>
                <c:pt idx="0">
                  <c:v>12</c:v>
                </c:pt>
                <c:pt idx="1">
                  <c:v>22</c:v>
                </c:pt>
                <c:pt idx="2">
                  <c:v>26</c:v>
                </c:pt>
                <c:pt idx="3">
                  <c:v>26</c:v>
                </c:pt>
              </c:numCache>
            </c:numRef>
          </c:val>
          <c:extLst>
            <c:ext xmlns:c16="http://schemas.microsoft.com/office/drawing/2014/chart" uri="{C3380CC4-5D6E-409C-BE32-E72D297353CC}">
              <c16:uniqueId val="{00000002-095A-3D46-A6E2-BCDF549A1957}"/>
            </c:ext>
          </c:extLst>
        </c:ser>
        <c:ser>
          <c:idx val="3"/>
          <c:order val="3"/>
          <c:tx>
            <c:strRef>
              <c:f>Sheet13!$A$5</c:f>
              <c:strCache>
                <c:ptCount val="1"/>
                <c:pt idx="0">
                  <c:v>Strongly oppose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Sheet13!$B$1:$E$1</c:f>
              <c:strCache>
                <c:ptCount val="4"/>
                <c:pt idx="0">
                  <c:v>African Americans</c:v>
                </c:pt>
                <c:pt idx="1">
                  <c:v>Asian Americans</c:v>
                </c:pt>
                <c:pt idx="2">
                  <c:v>Latinxs</c:v>
                </c:pt>
                <c:pt idx="3">
                  <c:v>Whites</c:v>
                </c:pt>
              </c:strCache>
            </c:strRef>
          </c:cat>
          <c:val>
            <c:numRef>
              <c:f>Sheet13!$B$5:$E$5</c:f>
              <c:numCache>
                <c:formatCode>General</c:formatCode>
                <c:ptCount val="4"/>
                <c:pt idx="0">
                  <c:v>10</c:v>
                </c:pt>
                <c:pt idx="1">
                  <c:v>14</c:v>
                </c:pt>
                <c:pt idx="2">
                  <c:v>16</c:v>
                </c:pt>
                <c:pt idx="3">
                  <c:v>29</c:v>
                </c:pt>
              </c:numCache>
            </c:numRef>
          </c:val>
          <c:extLst>
            <c:ext xmlns:c16="http://schemas.microsoft.com/office/drawing/2014/chart" uri="{C3380CC4-5D6E-409C-BE32-E72D297353CC}">
              <c16:uniqueId val="{00000003-095A-3D46-A6E2-BCDF549A1957}"/>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Sheet14!$A$2</c:f>
              <c:strCache>
                <c:ptCount val="1"/>
                <c:pt idx="0">
                  <c:v>Should pay reparations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Sheet14!$B$1:$E$1</c:f>
              <c:strCache>
                <c:ptCount val="4"/>
                <c:pt idx="0">
                  <c:v>African Americans</c:v>
                </c:pt>
                <c:pt idx="1">
                  <c:v>Asian Americans</c:v>
                </c:pt>
                <c:pt idx="2">
                  <c:v>Latinxs</c:v>
                </c:pt>
                <c:pt idx="3">
                  <c:v>Whites</c:v>
                </c:pt>
              </c:strCache>
            </c:strRef>
          </c:cat>
          <c:val>
            <c:numRef>
              <c:f>Sheet14!$B$2:$E$2</c:f>
              <c:numCache>
                <c:formatCode>General</c:formatCode>
                <c:ptCount val="4"/>
                <c:pt idx="0">
                  <c:v>75</c:v>
                </c:pt>
                <c:pt idx="1">
                  <c:v>47</c:v>
                </c:pt>
                <c:pt idx="2">
                  <c:v>48</c:v>
                </c:pt>
                <c:pt idx="3">
                  <c:v>29</c:v>
                </c:pt>
              </c:numCache>
            </c:numRef>
          </c:val>
          <c:extLst>
            <c:ext xmlns:c16="http://schemas.microsoft.com/office/drawing/2014/chart" uri="{C3380CC4-5D6E-409C-BE32-E72D297353CC}">
              <c16:uniqueId val="{00000000-894F-534D-AF59-ECED38456E61}"/>
            </c:ext>
          </c:extLst>
        </c:ser>
        <c:ser>
          <c:idx val="1"/>
          <c:order val="1"/>
          <c:tx>
            <c:strRef>
              <c:f>Sheet14!$A$3</c:f>
              <c:strCache>
                <c:ptCount val="1"/>
                <c:pt idx="0">
                  <c:v>Should not pay reparations</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Sheet14!$B$1:$E$1</c:f>
              <c:strCache>
                <c:ptCount val="4"/>
                <c:pt idx="0">
                  <c:v>African Americans</c:v>
                </c:pt>
                <c:pt idx="1">
                  <c:v>Asian Americans</c:v>
                </c:pt>
                <c:pt idx="2">
                  <c:v>Latinxs</c:v>
                </c:pt>
                <c:pt idx="3">
                  <c:v>Whites</c:v>
                </c:pt>
              </c:strCache>
            </c:strRef>
          </c:cat>
          <c:val>
            <c:numRef>
              <c:f>Sheet14!$B$3:$E$3</c:f>
              <c:numCache>
                <c:formatCode>General</c:formatCode>
                <c:ptCount val="4"/>
                <c:pt idx="0">
                  <c:v>23</c:v>
                </c:pt>
                <c:pt idx="1">
                  <c:v>53</c:v>
                </c:pt>
                <c:pt idx="2">
                  <c:v>50</c:v>
                </c:pt>
                <c:pt idx="3">
                  <c:v>70</c:v>
                </c:pt>
              </c:numCache>
            </c:numRef>
          </c:val>
          <c:extLst>
            <c:ext xmlns:c16="http://schemas.microsoft.com/office/drawing/2014/chart" uri="{C3380CC4-5D6E-409C-BE32-E72D297353CC}">
              <c16:uniqueId val="{00000001-894F-534D-AF59-ECED38456E61}"/>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Sheet15!$A$2</c:f>
              <c:strCache>
                <c:ptCount val="1"/>
                <c:pt idx="0">
                  <c:v>Amend the Constitution to total votes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Sheet15!$B$1:$E$1</c:f>
              <c:strCache>
                <c:ptCount val="4"/>
                <c:pt idx="0">
                  <c:v>African Americans</c:v>
                </c:pt>
                <c:pt idx="1">
                  <c:v>Asian Americans</c:v>
                </c:pt>
                <c:pt idx="2">
                  <c:v>Latinxs</c:v>
                </c:pt>
                <c:pt idx="3">
                  <c:v>Whites</c:v>
                </c:pt>
              </c:strCache>
            </c:strRef>
          </c:cat>
          <c:val>
            <c:numRef>
              <c:f>Sheet15!$B$2:$E$2</c:f>
              <c:numCache>
                <c:formatCode>General</c:formatCode>
                <c:ptCount val="4"/>
                <c:pt idx="0">
                  <c:v>73</c:v>
                </c:pt>
                <c:pt idx="1">
                  <c:v>63</c:v>
                </c:pt>
                <c:pt idx="2">
                  <c:v>65</c:v>
                </c:pt>
                <c:pt idx="3">
                  <c:v>58</c:v>
                </c:pt>
              </c:numCache>
            </c:numRef>
          </c:val>
          <c:extLst>
            <c:ext xmlns:c16="http://schemas.microsoft.com/office/drawing/2014/chart" uri="{C3380CC4-5D6E-409C-BE32-E72D297353CC}">
              <c16:uniqueId val="{00000000-7266-9341-8FF6-4D721D671047}"/>
            </c:ext>
          </c:extLst>
        </c:ser>
        <c:ser>
          <c:idx val="1"/>
          <c:order val="1"/>
          <c:tx>
            <c:strRef>
              <c:f>Sheet15!$A$3</c:f>
              <c:strCache>
                <c:ptCount val="1"/>
                <c:pt idx="0">
                  <c:v>Keep current Electoral College system</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Sheet15!$B$1:$E$1</c:f>
              <c:strCache>
                <c:ptCount val="4"/>
                <c:pt idx="0">
                  <c:v>African Americans</c:v>
                </c:pt>
                <c:pt idx="1">
                  <c:v>Asian Americans</c:v>
                </c:pt>
                <c:pt idx="2">
                  <c:v>Latinxs</c:v>
                </c:pt>
                <c:pt idx="3">
                  <c:v>Whites</c:v>
                </c:pt>
              </c:strCache>
            </c:strRef>
          </c:cat>
          <c:val>
            <c:numRef>
              <c:f>Sheet15!$B$3:$E$3</c:f>
              <c:numCache>
                <c:formatCode>General</c:formatCode>
                <c:ptCount val="4"/>
                <c:pt idx="0">
                  <c:v>26</c:v>
                </c:pt>
                <c:pt idx="1">
                  <c:v>36</c:v>
                </c:pt>
                <c:pt idx="2">
                  <c:v>34</c:v>
                </c:pt>
                <c:pt idx="3">
                  <c:v>41</c:v>
                </c:pt>
              </c:numCache>
            </c:numRef>
          </c:val>
          <c:extLst>
            <c:ext xmlns:c16="http://schemas.microsoft.com/office/drawing/2014/chart" uri="{C3380CC4-5D6E-409C-BE32-E72D297353CC}">
              <c16:uniqueId val="{00000001-7266-9341-8FF6-4D721D671047}"/>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Sheet16!$A$2</c:f>
              <c:strCache>
                <c:ptCount val="1"/>
                <c:pt idx="0">
                  <c:v>Yes, legal</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Sheet16!$B$1:$E$1</c:f>
              <c:strCache>
                <c:ptCount val="4"/>
                <c:pt idx="0">
                  <c:v>African Americans</c:v>
                </c:pt>
                <c:pt idx="1">
                  <c:v>Asian Americans</c:v>
                </c:pt>
                <c:pt idx="2">
                  <c:v>Latinxs</c:v>
                </c:pt>
                <c:pt idx="3">
                  <c:v>Whites</c:v>
                </c:pt>
              </c:strCache>
            </c:strRef>
          </c:cat>
          <c:val>
            <c:numRef>
              <c:f>Sheet16!$B$2:$E$2</c:f>
              <c:numCache>
                <c:formatCode>General</c:formatCode>
                <c:ptCount val="4"/>
                <c:pt idx="0">
                  <c:v>78</c:v>
                </c:pt>
                <c:pt idx="1">
                  <c:v>62</c:v>
                </c:pt>
                <c:pt idx="2">
                  <c:v>69</c:v>
                </c:pt>
                <c:pt idx="3">
                  <c:v>77</c:v>
                </c:pt>
              </c:numCache>
            </c:numRef>
          </c:val>
          <c:extLst>
            <c:ext xmlns:c16="http://schemas.microsoft.com/office/drawing/2014/chart" uri="{C3380CC4-5D6E-409C-BE32-E72D297353CC}">
              <c16:uniqueId val="{00000000-F0DC-344E-882D-C8B8342C0CFE}"/>
            </c:ext>
          </c:extLst>
        </c:ser>
        <c:ser>
          <c:idx val="1"/>
          <c:order val="1"/>
          <c:tx>
            <c:strRef>
              <c:f>Sheet16!$A$3</c:f>
              <c:strCache>
                <c:ptCount val="1"/>
                <c:pt idx="0">
                  <c:v>No, illegal</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Sheet16!$B$1:$E$1</c:f>
              <c:strCache>
                <c:ptCount val="4"/>
                <c:pt idx="0">
                  <c:v>African Americans</c:v>
                </c:pt>
                <c:pt idx="1">
                  <c:v>Asian Americans</c:v>
                </c:pt>
                <c:pt idx="2">
                  <c:v>Latinxs</c:v>
                </c:pt>
                <c:pt idx="3">
                  <c:v>Whites</c:v>
                </c:pt>
              </c:strCache>
            </c:strRef>
          </c:cat>
          <c:val>
            <c:numRef>
              <c:f>Sheet16!$B$3:$E$3</c:f>
              <c:numCache>
                <c:formatCode>General</c:formatCode>
                <c:ptCount val="4"/>
                <c:pt idx="0">
                  <c:v>22</c:v>
                </c:pt>
                <c:pt idx="1">
                  <c:v>38</c:v>
                </c:pt>
                <c:pt idx="2">
                  <c:v>30</c:v>
                </c:pt>
                <c:pt idx="3">
                  <c:v>23</c:v>
                </c:pt>
              </c:numCache>
            </c:numRef>
          </c:val>
          <c:extLst>
            <c:ext xmlns:c16="http://schemas.microsoft.com/office/drawing/2014/chart" uri="{C3380CC4-5D6E-409C-BE32-E72D297353CC}">
              <c16:uniqueId val="{00000001-F0DC-344E-882D-C8B8342C0CFE}"/>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Sheet17!$A$2</c:f>
              <c:strCache>
                <c:ptCount val="1"/>
                <c:pt idx="0">
                  <c:v>Strongly agree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Sheet17!$B$1:$E$1</c:f>
              <c:strCache>
                <c:ptCount val="4"/>
                <c:pt idx="0">
                  <c:v>African Americans</c:v>
                </c:pt>
                <c:pt idx="1">
                  <c:v>Asian Americans</c:v>
                </c:pt>
                <c:pt idx="2">
                  <c:v>Latinxs</c:v>
                </c:pt>
                <c:pt idx="3">
                  <c:v>Whites</c:v>
                </c:pt>
              </c:strCache>
            </c:strRef>
          </c:cat>
          <c:val>
            <c:numRef>
              <c:f>Sheet17!$B$2:$E$2</c:f>
              <c:numCache>
                <c:formatCode>General</c:formatCode>
                <c:ptCount val="4"/>
                <c:pt idx="0">
                  <c:v>21</c:v>
                </c:pt>
                <c:pt idx="1">
                  <c:v>14</c:v>
                </c:pt>
                <c:pt idx="2">
                  <c:v>15</c:v>
                </c:pt>
                <c:pt idx="3">
                  <c:v>9</c:v>
                </c:pt>
              </c:numCache>
            </c:numRef>
          </c:val>
          <c:extLst>
            <c:ext xmlns:c16="http://schemas.microsoft.com/office/drawing/2014/chart" uri="{C3380CC4-5D6E-409C-BE32-E72D297353CC}">
              <c16:uniqueId val="{00000000-8BCA-5642-95E6-6A97BCBD6A13}"/>
            </c:ext>
          </c:extLst>
        </c:ser>
        <c:ser>
          <c:idx val="1"/>
          <c:order val="1"/>
          <c:tx>
            <c:strRef>
              <c:f>Sheet17!$A$3</c:f>
              <c:strCache>
                <c:ptCount val="1"/>
                <c:pt idx="0">
                  <c:v>Somewhat agree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Sheet17!$B$1:$E$1</c:f>
              <c:strCache>
                <c:ptCount val="4"/>
                <c:pt idx="0">
                  <c:v>African Americans</c:v>
                </c:pt>
                <c:pt idx="1">
                  <c:v>Asian Americans</c:v>
                </c:pt>
                <c:pt idx="2">
                  <c:v>Latinxs</c:v>
                </c:pt>
                <c:pt idx="3">
                  <c:v>Whites</c:v>
                </c:pt>
              </c:strCache>
            </c:strRef>
          </c:cat>
          <c:val>
            <c:numRef>
              <c:f>Sheet17!$B$3:$E$3</c:f>
              <c:numCache>
                <c:formatCode>General</c:formatCode>
                <c:ptCount val="4"/>
                <c:pt idx="0">
                  <c:v>21</c:v>
                </c:pt>
                <c:pt idx="1">
                  <c:v>20</c:v>
                </c:pt>
                <c:pt idx="2">
                  <c:v>23</c:v>
                </c:pt>
                <c:pt idx="3">
                  <c:v>17</c:v>
                </c:pt>
              </c:numCache>
            </c:numRef>
          </c:val>
          <c:extLst>
            <c:ext xmlns:c16="http://schemas.microsoft.com/office/drawing/2014/chart" uri="{C3380CC4-5D6E-409C-BE32-E72D297353CC}">
              <c16:uniqueId val="{00000001-8BCA-5642-95E6-6A97BCBD6A13}"/>
            </c:ext>
          </c:extLst>
        </c:ser>
        <c:ser>
          <c:idx val="2"/>
          <c:order val="2"/>
          <c:tx>
            <c:strRef>
              <c:f>Sheet17!$A$4</c:f>
              <c:strCache>
                <c:ptCount val="1"/>
                <c:pt idx="0">
                  <c:v>Somewhat disagree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Sheet17!$B$1:$E$1</c:f>
              <c:strCache>
                <c:ptCount val="4"/>
                <c:pt idx="0">
                  <c:v>African Americans</c:v>
                </c:pt>
                <c:pt idx="1">
                  <c:v>Asian Americans</c:v>
                </c:pt>
                <c:pt idx="2">
                  <c:v>Latinxs</c:v>
                </c:pt>
                <c:pt idx="3">
                  <c:v>Whites</c:v>
                </c:pt>
              </c:strCache>
            </c:strRef>
          </c:cat>
          <c:val>
            <c:numRef>
              <c:f>Sheet17!$B$4:$E$4</c:f>
              <c:numCache>
                <c:formatCode>General</c:formatCode>
                <c:ptCount val="4"/>
                <c:pt idx="0">
                  <c:v>23</c:v>
                </c:pt>
                <c:pt idx="1">
                  <c:v>34</c:v>
                </c:pt>
                <c:pt idx="2">
                  <c:v>26</c:v>
                </c:pt>
                <c:pt idx="3">
                  <c:v>26</c:v>
                </c:pt>
              </c:numCache>
            </c:numRef>
          </c:val>
          <c:extLst>
            <c:ext xmlns:c16="http://schemas.microsoft.com/office/drawing/2014/chart" uri="{C3380CC4-5D6E-409C-BE32-E72D297353CC}">
              <c16:uniqueId val="{00000002-8BCA-5642-95E6-6A97BCBD6A13}"/>
            </c:ext>
          </c:extLst>
        </c:ser>
        <c:ser>
          <c:idx val="3"/>
          <c:order val="3"/>
          <c:tx>
            <c:strRef>
              <c:f>Sheet17!$A$5</c:f>
              <c:strCache>
                <c:ptCount val="1"/>
                <c:pt idx="0">
                  <c:v>Strongly disagree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Sheet17!$B$1:$E$1</c:f>
              <c:strCache>
                <c:ptCount val="4"/>
                <c:pt idx="0">
                  <c:v>African Americans</c:v>
                </c:pt>
                <c:pt idx="1">
                  <c:v>Asian Americans</c:v>
                </c:pt>
                <c:pt idx="2">
                  <c:v>Latinxs</c:v>
                </c:pt>
                <c:pt idx="3">
                  <c:v>Whites</c:v>
                </c:pt>
              </c:strCache>
            </c:strRef>
          </c:cat>
          <c:val>
            <c:numRef>
              <c:f>Sheet17!$B$5:$E$5</c:f>
              <c:numCache>
                <c:formatCode>General</c:formatCode>
                <c:ptCount val="4"/>
                <c:pt idx="0">
                  <c:v>35</c:v>
                </c:pt>
                <c:pt idx="1">
                  <c:v>32</c:v>
                </c:pt>
                <c:pt idx="2">
                  <c:v>36</c:v>
                </c:pt>
                <c:pt idx="3">
                  <c:v>47</c:v>
                </c:pt>
              </c:numCache>
            </c:numRef>
          </c:val>
          <c:extLst>
            <c:ext xmlns:c16="http://schemas.microsoft.com/office/drawing/2014/chart" uri="{C3380CC4-5D6E-409C-BE32-E72D297353CC}">
              <c16:uniqueId val="{00000003-8BCA-5642-95E6-6A97BCBD6A13}"/>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Sheet18!$A$2</c:f>
              <c:strCache>
                <c:ptCount val="1"/>
                <c:pt idx="0">
                  <c:v>A lot</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Sheet18!$B$1:$E$1</c:f>
              <c:strCache>
                <c:ptCount val="4"/>
                <c:pt idx="0">
                  <c:v>African Americans</c:v>
                </c:pt>
                <c:pt idx="1">
                  <c:v>Asian Americans</c:v>
                </c:pt>
                <c:pt idx="2">
                  <c:v>Latinxs</c:v>
                </c:pt>
                <c:pt idx="3">
                  <c:v>Whites</c:v>
                </c:pt>
              </c:strCache>
            </c:strRef>
          </c:cat>
          <c:val>
            <c:numRef>
              <c:f>Sheet18!$B$2:$E$2</c:f>
              <c:numCache>
                <c:formatCode>General</c:formatCode>
                <c:ptCount val="4"/>
                <c:pt idx="0">
                  <c:v>16</c:v>
                </c:pt>
                <c:pt idx="1">
                  <c:v>15</c:v>
                </c:pt>
                <c:pt idx="2">
                  <c:v>18</c:v>
                </c:pt>
                <c:pt idx="3">
                  <c:v>17</c:v>
                </c:pt>
              </c:numCache>
            </c:numRef>
          </c:val>
          <c:extLst>
            <c:ext xmlns:c16="http://schemas.microsoft.com/office/drawing/2014/chart" uri="{C3380CC4-5D6E-409C-BE32-E72D297353CC}">
              <c16:uniqueId val="{00000000-51CA-A645-8201-221448CA6F95}"/>
            </c:ext>
          </c:extLst>
        </c:ser>
        <c:ser>
          <c:idx val="1"/>
          <c:order val="1"/>
          <c:tx>
            <c:strRef>
              <c:f>Sheet18!$A$3</c:f>
              <c:strCache>
                <c:ptCount val="1"/>
                <c:pt idx="0">
                  <c:v>Some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Sheet18!$B$1:$E$1</c:f>
              <c:strCache>
                <c:ptCount val="4"/>
                <c:pt idx="0">
                  <c:v>African Americans</c:v>
                </c:pt>
                <c:pt idx="1">
                  <c:v>Asian Americans</c:v>
                </c:pt>
                <c:pt idx="2">
                  <c:v>Latinxs</c:v>
                </c:pt>
                <c:pt idx="3">
                  <c:v>Whites</c:v>
                </c:pt>
              </c:strCache>
            </c:strRef>
          </c:cat>
          <c:val>
            <c:numRef>
              <c:f>Sheet18!$B$3:$E$3</c:f>
              <c:numCache>
                <c:formatCode>General</c:formatCode>
                <c:ptCount val="4"/>
                <c:pt idx="0">
                  <c:v>36</c:v>
                </c:pt>
                <c:pt idx="1">
                  <c:v>38</c:v>
                </c:pt>
                <c:pt idx="2">
                  <c:v>35</c:v>
                </c:pt>
                <c:pt idx="3">
                  <c:v>34</c:v>
                </c:pt>
              </c:numCache>
            </c:numRef>
          </c:val>
          <c:extLst>
            <c:ext xmlns:c16="http://schemas.microsoft.com/office/drawing/2014/chart" uri="{C3380CC4-5D6E-409C-BE32-E72D297353CC}">
              <c16:uniqueId val="{00000001-51CA-A645-8201-221448CA6F95}"/>
            </c:ext>
          </c:extLst>
        </c:ser>
        <c:ser>
          <c:idx val="2"/>
          <c:order val="2"/>
          <c:tx>
            <c:strRef>
              <c:f>Sheet18!$A$4</c:f>
              <c:strCache>
                <c:ptCount val="1"/>
                <c:pt idx="0">
                  <c:v>Not much</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Sheet18!$B$1:$E$1</c:f>
              <c:strCache>
                <c:ptCount val="4"/>
                <c:pt idx="0">
                  <c:v>African Americans</c:v>
                </c:pt>
                <c:pt idx="1">
                  <c:v>Asian Americans</c:v>
                </c:pt>
                <c:pt idx="2">
                  <c:v>Latinxs</c:v>
                </c:pt>
                <c:pt idx="3">
                  <c:v>Whites</c:v>
                </c:pt>
              </c:strCache>
            </c:strRef>
          </c:cat>
          <c:val>
            <c:numRef>
              <c:f>Sheet18!$B$4:$E$4</c:f>
              <c:numCache>
                <c:formatCode>General</c:formatCode>
                <c:ptCount val="4"/>
                <c:pt idx="0">
                  <c:v>27</c:v>
                </c:pt>
                <c:pt idx="1">
                  <c:v>32</c:v>
                </c:pt>
                <c:pt idx="2">
                  <c:v>30</c:v>
                </c:pt>
                <c:pt idx="3">
                  <c:v>27</c:v>
                </c:pt>
              </c:numCache>
            </c:numRef>
          </c:val>
          <c:extLst>
            <c:ext xmlns:c16="http://schemas.microsoft.com/office/drawing/2014/chart" uri="{C3380CC4-5D6E-409C-BE32-E72D297353CC}">
              <c16:uniqueId val="{00000002-51CA-A645-8201-221448CA6F95}"/>
            </c:ext>
          </c:extLst>
        </c:ser>
        <c:ser>
          <c:idx val="3"/>
          <c:order val="3"/>
          <c:tx>
            <c:strRef>
              <c:f>Sheet18!$A$5</c:f>
              <c:strCache>
                <c:ptCount val="1"/>
                <c:pt idx="0">
                  <c:v>None at all</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Sheet18!$B$1:$E$1</c:f>
              <c:strCache>
                <c:ptCount val="4"/>
                <c:pt idx="0">
                  <c:v>African Americans</c:v>
                </c:pt>
                <c:pt idx="1">
                  <c:v>Asian Americans</c:v>
                </c:pt>
                <c:pt idx="2">
                  <c:v>Latinxs</c:v>
                </c:pt>
                <c:pt idx="3">
                  <c:v>Whites</c:v>
                </c:pt>
              </c:strCache>
            </c:strRef>
          </c:cat>
          <c:val>
            <c:numRef>
              <c:f>Sheet18!$B$5:$E$5</c:f>
              <c:numCache>
                <c:formatCode>General</c:formatCode>
                <c:ptCount val="4"/>
                <c:pt idx="0">
                  <c:v>20</c:v>
                </c:pt>
                <c:pt idx="1">
                  <c:v>14</c:v>
                </c:pt>
                <c:pt idx="2">
                  <c:v>16</c:v>
                </c:pt>
                <c:pt idx="3">
                  <c:v>21</c:v>
                </c:pt>
              </c:numCache>
            </c:numRef>
          </c:val>
          <c:extLst>
            <c:ext xmlns:c16="http://schemas.microsoft.com/office/drawing/2014/chart" uri="{C3380CC4-5D6E-409C-BE32-E72D297353CC}">
              <c16:uniqueId val="{00000003-51CA-A645-8201-221448CA6F95}"/>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5403180298720035E-2"/>
          <c:y val="3.6424737986073506E-2"/>
          <c:w val="0.9042530433750573"/>
          <c:h val="0.51609463443002879"/>
        </c:manualLayout>
      </c:layout>
      <c:barChart>
        <c:barDir val="col"/>
        <c:grouping val="clustered"/>
        <c:varyColors val="0"/>
        <c:ser>
          <c:idx val="0"/>
          <c:order val="0"/>
          <c:tx>
            <c:strRef>
              <c:f>Sheet19!$A$2</c:f>
              <c:strCache>
                <c:ptCount val="1"/>
                <c:pt idx="0">
                  <c:v>President Trump should be impeached</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Sheet19!$B$1:$E$1</c:f>
              <c:strCache>
                <c:ptCount val="4"/>
                <c:pt idx="0">
                  <c:v>African Americans</c:v>
                </c:pt>
                <c:pt idx="1">
                  <c:v>Asian Americans</c:v>
                </c:pt>
                <c:pt idx="2">
                  <c:v>Latinxs</c:v>
                </c:pt>
                <c:pt idx="3">
                  <c:v>Whites</c:v>
                </c:pt>
              </c:strCache>
            </c:strRef>
          </c:cat>
          <c:val>
            <c:numRef>
              <c:f>Sheet19!$B$2:$E$2</c:f>
              <c:numCache>
                <c:formatCode>General</c:formatCode>
                <c:ptCount val="4"/>
                <c:pt idx="0">
                  <c:v>45</c:v>
                </c:pt>
                <c:pt idx="1">
                  <c:v>31</c:v>
                </c:pt>
                <c:pt idx="2">
                  <c:v>38</c:v>
                </c:pt>
                <c:pt idx="3">
                  <c:v>24</c:v>
                </c:pt>
              </c:numCache>
            </c:numRef>
          </c:val>
          <c:extLst>
            <c:ext xmlns:c16="http://schemas.microsoft.com/office/drawing/2014/chart" uri="{C3380CC4-5D6E-409C-BE32-E72D297353CC}">
              <c16:uniqueId val="{00000000-C218-A045-AE48-8D63D497355F}"/>
            </c:ext>
          </c:extLst>
        </c:ser>
        <c:ser>
          <c:idx val="1"/>
          <c:order val="1"/>
          <c:tx>
            <c:strRef>
              <c:f>Sheet19!$A$3</c:f>
              <c:strCache>
                <c:ptCount val="1"/>
                <c:pt idx="0">
                  <c:v>Democrats should hold more hearings to hold the Trump administration accountable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Sheet19!$B$1:$E$1</c:f>
              <c:strCache>
                <c:ptCount val="4"/>
                <c:pt idx="0">
                  <c:v>African Americans</c:v>
                </c:pt>
                <c:pt idx="1">
                  <c:v>Asian Americans</c:v>
                </c:pt>
                <c:pt idx="2">
                  <c:v>Latinxs</c:v>
                </c:pt>
                <c:pt idx="3">
                  <c:v>Whites</c:v>
                </c:pt>
              </c:strCache>
            </c:strRef>
          </c:cat>
          <c:val>
            <c:numRef>
              <c:f>Sheet19!$B$3:$E$3</c:f>
              <c:numCache>
                <c:formatCode>General</c:formatCode>
                <c:ptCount val="4"/>
                <c:pt idx="0">
                  <c:v>22</c:v>
                </c:pt>
                <c:pt idx="1">
                  <c:v>33</c:v>
                </c:pt>
                <c:pt idx="2">
                  <c:v>26</c:v>
                </c:pt>
                <c:pt idx="3">
                  <c:v>24</c:v>
                </c:pt>
              </c:numCache>
            </c:numRef>
          </c:val>
          <c:extLst>
            <c:ext xmlns:c16="http://schemas.microsoft.com/office/drawing/2014/chart" uri="{C3380CC4-5D6E-409C-BE32-E72D297353CC}">
              <c16:uniqueId val="{00000001-C218-A045-AE48-8D63D497355F}"/>
            </c:ext>
          </c:extLst>
        </c:ser>
        <c:ser>
          <c:idx val="2"/>
          <c:order val="2"/>
          <c:tx>
            <c:strRef>
              <c:f>Sheet19!$A$4</c:f>
              <c:strCache>
                <c:ptCount val="1"/>
                <c:pt idx="0">
                  <c:v>Democrats should stop talking about the Mueller report and focus on defeating Trump in the 2020 presidential election</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Sheet19!$B$1:$E$1</c:f>
              <c:strCache>
                <c:ptCount val="4"/>
                <c:pt idx="0">
                  <c:v>African Americans</c:v>
                </c:pt>
                <c:pt idx="1">
                  <c:v>Asian Americans</c:v>
                </c:pt>
                <c:pt idx="2">
                  <c:v>Latinxs</c:v>
                </c:pt>
                <c:pt idx="3">
                  <c:v>Whites</c:v>
                </c:pt>
              </c:strCache>
            </c:strRef>
          </c:cat>
          <c:val>
            <c:numRef>
              <c:f>Sheet19!$B$4:$E$4</c:f>
              <c:numCache>
                <c:formatCode>General</c:formatCode>
                <c:ptCount val="4"/>
                <c:pt idx="0">
                  <c:v>23</c:v>
                </c:pt>
                <c:pt idx="1">
                  <c:v>26</c:v>
                </c:pt>
                <c:pt idx="2">
                  <c:v>23</c:v>
                </c:pt>
                <c:pt idx="3">
                  <c:v>29</c:v>
                </c:pt>
              </c:numCache>
            </c:numRef>
          </c:val>
          <c:extLst>
            <c:ext xmlns:c16="http://schemas.microsoft.com/office/drawing/2014/chart" uri="{C3380CC4-5D6E-409C-BE32-E72D297353CC}">
              <c16:uniqueId val="{00000002-C218-A045-AE48-8D63D497355F}"/>
            </c:ext>
          </c:extLst>
        </c:ser>
        <c:ser>
          <c:idx val="3"/>
          <c:order val="3"/>
          <c:tx>
            <c:strRef>
              <c:f>Sheet19!$A$5</c:f>
              <c:strCache>
                <c:ptCount val="1"/>
                <c:pt idx="0">
                  <c:v>President Trump should feel exonerated </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Sheet19!$B$1:$E$1</c:f>
              <c:strCache>
                <c:ptCount val="4"/>
                <c:pt idx="0">
                  <c:v>African Americans</c:v>
                </c:pt>
                <c:pt idx="1">
                  <c:v>Asian Americans</c:v>
                </c:pt>
                <c:pt idx="2">
                  <c:v>Latinxs</c:v>
                </c:pt>
                <c:pt idx="3">
                  <c:v>Whites</c:v>
                </c:pt>
              </c:strCache>
            </c:strRef>
          </c:cat>
          <c:val>
            <c:numRef>
              <c:f>Sheet19!$B$5:$E$5</c:f>
              <c:numCache>
                <c:formatCode>General</c:formatCode>
                <c:ptCount val="4"/>
                <c:pt idx="0">
                  <c:v>8</c:v>
                </c:pt>
                <c:pt idx="1">
                  <c:v>8</c:v>
                </c:pt>
                <c:pt idx="2">
                  <c:v>10</c:v>
                </c:pt>
                <c:pt idx="3">
                  <c:v>22</c:v>
                </c:pt>
              </c:numCache>
            </c:numRef>
          </c:val>
          <c:extLst>
            <c:ext xmlns:c16="http://schemas.microsoft.com/office/drawing/2014/chart" uri="{C3380CC4-5D6E-409C-BE32-E72D297353CC}">
              <c16:uniqueId val="{00000003-C218-A045-AE48-8D63D497355F}"/>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2.5542579582100686E-2"/>
          <c:y val="0.63716733756322552"/>
          <c:w val="0.95261370925874822"/>
          <c:h val="0.3466947181694404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400">
          <a:solidFill>
            <a:schemeClr val="tx1"/>
          </a:solidFill>
        </a:defRPr>
      </a:pPr>
      <a:endParaRPr lang="en-US"/>
    </a:p>
  </c:txPr>
  <c:externalData r:id="rId4">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7835054322063807E-2"/>
          <c:y val="4.2957221266899381E-2"/>
          <c:w val="0.89936927630031993"/>
          <c:h val="0.54288745278598494"/>
        </c:manualLayout>
      </c:layout>
      <c:barChart>
        <c:barDir val="col"/>
        <c:grouping val="clustered"/>
        <c:varyColors val="0"/>
        <c:ser>
          <c:idx val="0"/>
          <c:order val="0"/>
          <c:tx>
            <c:strRef>
              <c:f>Sheet20!$A$2</c:f>
              <c:strCache>
                <c:ptCount val="1"/>
                <c:pt idx="0">
                  <c:v>Strongly approve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Sheet20!$B$1:$D$1</c:f>
              <c:strCache>
                <c:ptCount val="3"/>
                <c:pt idx="0">
                  <c:v>Democrats</c:v>
                </c:pt>
                <c:pt idx="1">
                  <c:v>Independents</c:v>
                </c:pt>
                <c:pt idx="2">
                  <c:v>Republicans</c:v>
                </c:pt>
              </c:strCache>
            </c:strRef>
          </c:cat>
          <c:val>
            <c:numRef>
              <c:f>Sheet20!$B$2:$D$2</c:f>
              <c:numCache>
                <c:formatCode>General</c:formatCode>
                <c:ptCount val="3"/>
                <c:pt idx="0">
                  <c:v>7</c:v>
                </c:pt>
                <c:pt idx="1">
                  <c:v>4</c:v>
                </c:pt>
                <c:pt idx="2">
                  <c:v>23</c:v>
                </c:pt>
              </c:numCache>
            </c:numRef>
          </c:val>
          <c:extLst>
            <c:ext xmlns:c16="http://schemas.microsoft.com/office/drawing/2014/chart" uri="{C3380CC4-5D6E-409C-BE32-E72D297353CC}">
              <c16:uniqueId val="{00000000-B3AC-0641-8AE6-5099F2A10226}"/>
            </c:ext>
          </c:extLst>
        </c:ser>
        <c:ser>
          <c:idx val="1"/>
          <c:order val="1"/>
          <c:tx>
            <c:strRef>
              <c:f>Sheet20!$A$3</c:f>
              <c:strCache>
                <c:ptCount val="1"/>
                <c:pt idx="0">
                  <c:v>Somewhat approve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Sheet20!$B$1:$D$1</c:f>
              <c:strCache>
                <c:ptCount val="3"/>
                <c:pt idx="0">
                  <c:v>Democrats</c:v>
                </c:pt>
                <c:pt idx="1">
                  <c:v>Independents</c:v>
                </c:pt>
                <c:pt idx="2">
                  <c:v>Republicans</c:v>
                </c:pt>
              </c:strCache>
            </c:strRef>
          </c:cat>
          <c:val>
            <c:numRef>
              <c:f>Sheet20!$B$3:$D$3</c:f>
              <c:numCache>
                <c:formatCode>General</c:formatCode>
                <c:ptCount val="3"/>
                <c:pt idx="0">
                  <c:v>7</c:v>
                </c:pt>
                <c:pt idx="1">
                  <c:v>14</c:v>
                </c:pt>
                <c:pt idx="2">
                  <c:v>40</c:v>
                </c:pt>
              </c:numCache>
            </c:numRef>
          </c:val>
          <c:extLst>
            <c:ext xmlns:c16="http://schemas.microsoft.com/office/drawing/2014/chart" uri="{C3380CC4-5D6E-409C-BE32-E72D297353CC}">
              <c16:uniqueId val="{00000001-B3AC-0641-8AE6-5099F2A10226}"/>
            </c:ext>
          </c:extLst>
        </c:ser>
        <c:ser>
          <c:idx val="2"/>
          <c:order val="2"/>
          <c:tx>
            <c:strRef>
              <c:f>Sheet20!$A$4</c:f>
              <c:strCache>
                <c:ptCount val="1"/>
                <c:pt idx="0">
                  <c:v>Neither approve nor disapprove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Sheet20!$B$1:$D$1</c:f>
              <c:strCache>
                <c:ptCount val="3"/>
                <c:pt idx="0">
                  <c:v>Democrats</c:v>
                </c:pt>
                <c:pt idx="1">
                  <c:v>Independents</c:v>
                </c:pt>
                <c:pt idx="2">
                  <c:v>Republicans</c:v>
                </c:pt>
              </c:strCache>
            </c:strRef>
          </c:cat>
          <c:val>
            <c:numRef>
              <c:f>Sheet20!$B$4:$D$4</c:f>
              <c:numCache>
                <c:formatCode>General</c:formatCode>
                <c:ptCount val="3"/>
                <c:pt idx="0">
                  <c:v>9</c:v>
                </c:pt>
                <c:pt idx="1">
                  <c:v>28</c:v>
                </c:pt>
                <c:pt idx="2">
                  <c:v>19</c:v>
                </c:pt>
              </c:numCache>
            </c:numRef>
          </c:val>
          <c:extLst>
            <c:ext xmlns:c16="http://schemas.microsoft.com/office/drawing/2014/chart" uri="{C3380CC4-5D6E-409C-BE32-E72D297353CC}">
              <c16:uniqueId val="{00000002-B3AC-0641-8AE6-5099F2A10226}"/>
            </c:ext>
          </c:extLst>
        </c:ser>
        <c:ser>
          <c:idx val="3"/>
          <c:order val="3"/>
          <c:tx>
            <c:strRef>
              <c:f>Sheet20!$A$5</c:f>
              <c:strCache>
                <c:ptCount val="1"/>
                <c:pt idx="0">
                  <c:v>Somewhat disapprove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Sheet20!$B$1:$D$1</c:f>
              <c:strCache>
                <c:ptCount val="3"/>
                <c:pt idx="0">
                  <c:v>Democrats</c:v>
                </c:pt>
                <c:pt idx="1">
                  <c:v>Independents</c:v>
                </c:pt>
                <c:pt idx="2">
                  <c:v>Republicans</c:v>
                </c:pt>
              </c:strCache>
            </c:strRef>
          </c:cat>
          <c:val>
            <c:numRef>
              <c:f>Sheet20!$B$5:$D$5</c:f>
              <c:numCache>
                <c:formatCode>General</c:formatCode>
                <c:ptCount val="3"/>
                <c:pt idx="0">
                  <c:v>18</c:v>
                </c:pt>
                <c:pt idx="1">
                  <c:v>20</c:v>
                </c:pt>
                <c:pt idx="2">
                  <c:v>9</c:v>
                </c:pt>
              </c:numCache>
            </c:numRef>
          </c:val>
          <c:extLst>
            <c:ext xmlns:c16="http://schemas.microsoft.com/office/drawing/2014/chart" uri="{C3380CC4-5D6E-409C-BE32-E72D297353CC}">
              <c16:uniqueId val="{00000003-B3AC-0641-8AE6-5099F2A10226}"/>
            </c:ext>
          </c:extLst>
        </c:ser>
        <c:ser>
          <c:idx val="4"/>
          <c:order val="4"/>
          <c:tx>
            <c:strRef>
              <c:f>Sheet20!$A$6</c:f>
              <c:strCache>
                <c:ptCount val="1"/>
                <c:pt idx="0">
                  <c:v>Strongly disapprove</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Sheet20!$B$1:$D$1</c:f>
              <c:strCache>
                <c:ptCount val="3"/>
                <c:pt idx="0">
                  <c:v>Democrats</c:v>
                </c:pt>
                <c:pt idx="1">
                  <c:v>Independents</c:v>
                </c:pt>
                <c:pt idx="2">
                  <c:v>Republicans</c:v>
                </c:pt>
              </c:strCache>
            </c:strRef>
          </c:cat>
          <c:val>
            <c:numRef>
              <c:f>Sheet20!$B$6:$D$6</c:f>
              <c:numCache>
                <c:formatCode>General</c:formatCode>
                <c:ptCount val="3"/>
                <c:pt idx="0">
                  <c:v>60</c:v>
                </c:pt>
                <c:pt idx="1">
                  <c:v>35</c:v>
                </c:pt>
                <c:pt idx="2">
                  <c:v>10</c:v>
                </c:pt>
              </c:numCache>
            </c:numRef>
          </c:val>
          <c:extLst>
            <c:ext xmlns:c16="http://schemas.microsoft.com/office/drawing/2014/chart" uri="{C3380CC4-5D6E-409C-BE32-E72D297353CC}">
              <c16:uniqueId val="{00000004-B3AC-0641-8AE6-5099F2A10226}"/>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8.3665001892024221E-2"/>
          <c:y val="0.67656981946116734"/>
          <c:w val="0.84095933053508465"/>
          <c:h val="0.30597087595530692"/>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8578350935451069E-2"/>
          <c:y val="4.2957231109463451E-2"/>
          <c:w val="0.89840828929028738"/>
          <c:h val="0.53706757852220932"/>
        </c:manualLayout>
      </c:layout>
      <c:barChart>
        <c:barDir val="col"/>
        <c:grouping val="clustered"/>
        <c:varyColors val="0"/>
        <c:ser>
          <c:idx val="0"/>
          <c:order val="0"/>
          <c:tx>
            <c:strRef>
              <c:f>Sheet21!$A$2</c:f>
              <c:strCache>
                <c:ptCount val="1"/>
                <c:pt idx="0">
                  <c:v>Strongly approve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Sheet21!$B$1:$D$1</c:f>
              <c:strCache>
                <c:ptCount val="3"/>
                <c:pt idx="0">
                  <c:v>Democrats</c:v>
                </c:pt>
                <c:pt idx="1">
                  <c:v>Independents</c:v>
                </c:pt>
                <c:pt idx="2">
                  <c:v>Republicans</c:v>
                </c:pt>
              </c:strCache>
            </c:strRef>
          </c:cat>
          <c:val>
            <c:numRef>
              <c:f>Sheet21!$B$2:$D$2</c:f>
              <c:numCache>
                <c:formatCode>General</c:formatCode>
                <c:ptCount val="3"/>
                <c:pt idx="0">
                  <c:v>12</c:v>
                </c:pt>
                <c:pt idx="1">
                  <c:v>3</c:v>
                </c:pt>
                <c:pt idx="2">
                  <c:v>5</c:v>
                </c:pt>
              </c:numCache>
            </c:numRef>
          </c:val>
          <c:extLst>
            <c:ext xmlns:c16="http://schemas.microsoft.com/office/drawing/2014/chart" uri="{C3380CC4-5D6E-409C-BE32-E72D297353CC}">
              <c16:uniqueId val="{00000000-5C34-C641-9548-12B11F4BEB52}"/>
            </c:ext>
          </c:extLst>
        </c:ser>
        <c:ser>
          <c:idx val="1"/>
          <c:order val="1"/>
          <c:tx>
            <c:strRef>
              <c:f>Sheet21!$A$3</c:f>
              <c:strCache>
                <c:ptCount val="1"/>
                <c:pt idx="0">
                  <c:v>Somewhat approve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Sheet21!$B$1:$D$1</c:f>
              <c:strCache>
                <c:ptCount val="3"/>
                <c:pt idx="0">
                  <c:v>Democrats</c:v>
                </c:pt>
                <c:pt idx="1">
                  <c:v>Independents</c:v>
                </c:pt>
                <c:pt idx="2">
                  <c:v>Republicans</c:v>
                </c:pt>
              </c:strCache>
            </c:strRef>
          </c:cat>
          <c:val>
            <c:numRef>
              <c:f>Sheet21!$B$3:$D$3</c:f>
              <c:numCache>
                <c:formatCode>General</c:formatCode>
                <c:ptCount val="3"/>
                <c:pt idx="0">
                  <c:v>25</c:v>
                </c:pt>
                <c:pt idx="1">
                  <c:v>8</c:v>
                </c:pt>
                <c:pt idx="2">
                  <c:v>14</c:v>
                </c:pt>
              </c:numCache>
            </c:numRef>
          </c:val>
          <c:extLst>
            <c:ext xmlns:c16="http://schemas.microsoft.com/office/drawing/2014/chart" uri="{C3380CC4-5D6E-409C-BE32-E72D297353CC}">
              <c16:uniqueId val="{00000001-5C34-C641-9548-12B11F4BEB52}"/>
            </c:ext>
          </c:extLst>
        </c:ser>
        <c:ser>
          <c:idx val="2"/>
          <c:order val="2"/>
          <c:tx>
            <c:strRef>
              <c:f>Sheet21!$A$4</c:f>
              <c:strCache>
                <c:ptCount val="1"/>
                <c:pt idx="0">
                  <c:v>Neither approve nor disapprove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Sheet21!$B$1:$D$1</c:f>
              <c:strCache>
                <c:ptCount val="3"/>
                <c:pt idx="0">
                  <c:v>Democrats</c:v>
                </c:pt>
                <c:pt idx="1">
                  <c:v>Independents</c:v>
                </c:pt>
                <c:pt idx="2">
                  <c:v>Republicans</c:v>
                </c:pt>
              </c:strCache>
            </c:strRef>
          </c:cat>
          <c:val>
            <c:numRef>
              <c:f>Sheet21!$B$4:$D$4</c:f>
              <c:numCache>
                <c:formatCode>General</c:formatCode>
                <c:ptCount val="3"/>
                <c:pt idx="0">
                  <c:v>38</c:v>
                </c:pt>
                <c:pt idx="1">
                  <c:v>59</c:v>
                </c:pt>
                <c:pt idx="2">
                  <c:v>35</c:v>
                </c:pt>
              </c:numCache>
            </c:numRef>
          </c:val>
          <c:extLst>
            <c:ext xmlns:c16="http://schemas.microsoft.com/office/drawing/2014/chart" uri="{C3380CC4-5D6E-409C-BE32-E72D297353CC}">
              <c16:uniqueId val="{00000002-5C34-C641-9548-12B11F4BEB52}"/>
            </c:ext>
          </c:extLst>
        </c:ser>
        <c:ser>
          <c:idx val="3"/>
          <c:order val="3"/>
          <c:tx>
            <c:strRef>
              <c:f>Sheet21!$A$5</c:f>
              <c:strCache>
                <c:ptCount val="1"/>
                <c:pt idx="0">
                  <c:v>Somewhat disapprove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Sheet21!$B$1:$D$1</c:f>
              <c:strCache>
                <c:ptCount val="3"/>
                <c:pt idx="0">
                  <c:v>Democrats</c:v>
                </c:pt>
                <c:pt idx="1">
                  <c:v>Independents</c:v>
                </c:pt>
                <c:pt idx="2">
                  <c:v>Republicans</c:v>
                </c:pt>
              </c:strCache>
            </c:strRef>
          </c:cat>
          <c:val>
            <c:numRef>
              <c:f>Sheet21!$B$5:$D$5</c:f>
              <c:numCache>
                <c:formatCode>General</c:formatCode>
                <c:ptCount val="3"/>
                <c:pt idx="0">
                  <c:v>14</c:v>
                </c:pt>
                <c:pt idx="1">
                  <c:v>10</c:v>
                </c:pt>
                <c:pt idx="2">
                  <c:v>21</c:v>
                </c:pt>
              </c:numCache>
            </c:numRef>
          </c:val>
          <c:extLst>
            <c:ext xmlns:c16="http://schemas.microsoft.com/office/drawing/2014/chart" uri="{C3380CC4-5D6E-409C-BE32-E72D297353CC}">
              <c16:uniqueId val="{00000003-5C34-C641-9548-12B11F4BEB52}"/>
            </c:ext>
          </c:extLst>
        </c:ser>
        <c:ser>
          <c:idx val="4"/>
          <c:order val="4"/>
          <c:tx>
            <c:strRef>
              <c:f>Sheet21!$A$6</c:f>
              <c:strCache>
                <c:ptCount val="1"/>
                <c:pt idx="0">
                  <c:v>Strongly disapprove</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Sheet21!$B$1:$D$1</c:f>
              <c:strCache>
                <c:ptCount val="3"/>
                <c:pt idx="0">
                  <c:v>Democrats</c:v>
                </c:pt>
                <c:pt idx="1">
                  <c:v>Independents</c:v>
                </c:pt>
                <c:pt idx="2">
                  <c:v>Republicans</c:v>
                </c:pt>
              </c:strCache>
            </c:strRef>
          </c:cat>
          <c:val>
            <c:numRef>
              <c:f>Sheet21!$B$6:$D$6</c:f>
              <c:numCache>
                <c:formatCode>General</c:formatCode>
                <c:ptCount val="3"/>
                <c:pt idx="0">
                  <c:v>10</c:v>
                </c:pt>
                <c:pt idx="1">
                  <c:v>19</c:v>
                </c:pt>
                <c:pt idx="2">
                  <c:v>24</c:v>
                </c:pt>
              </c:numCache>
            </c:numRef>
          </c:val>
          <c:extLst>
            <c:ext xmlns:c16="http://schemas.microsoft.com/office/drawing/2014/chart" uri="{C3380CC4-5D6E-409C-BE32-E72D297353CC}">
              <c16:uniqueId val="{00000004-5C34-C641-9548-12B11F4BEB52}"/>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8.8057647724930882E-2"/>
          <c:y val="0.67656974535529679"/>
          <c:w val="0.84480594070855775"/>
          <c:h val="0.30597094606081798"/>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6713016563383071E-2"/>
          <c:y val="4.2957221266899381E-2"/>
          <c:w val="0.90081992694427282"/>
          <c:h val="0.64083277675117178"/>
        </c:manualLayout>
      </c:layout>
      <c:barChart>
        <c:barDir val="col"/>
        <c:grouping val="clustered"/>
        <c:varyColors val="0"/>
        <c:ser>
          <c:idx val="0"/>
          <c:order val="0"/>
          <c:tx>
            <c:strRef>
              <c:f>Sheet22!$A$2</c:f>
              <c:strCache>
                <c:ptCount val="1"/>
                <c:pt idx="0">
                  <c:v>Very favorable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Sheet22!$B$1:$D$1</c:f>
              <c:strCache>
                <c:ptCount val="3"/>
                <c:pt idx="0">
                  <c:v>Democrats</c:v>
                </c:pt>
                <c:pt idx="1">
                  <c:v>Independents</c:v>
                </c:pt>
                <c:pt idx="2">
                  <c:v>Republicans</c:v>
                </c:pt>
              </c:strCache>
            </c:strRef>
          </c:cat>
          <c:val>
            <c:numRef>
              <c:f>Sheet22!$B$2:$D$2</c:f>
              <c:numCache>
                <c:formatCode>General</c:formatCode>
                <c:ptCount val="3"/>
                <c:pt idx="0">
                  <c:v>25</c:v>
                </c:pt>
                <c:pt idx="1">
                  <c:v>8</c:v>
                </c:pt>
                <c:pt idx="2">
                  <c:v>6</c:v>
                </c:pt>
              </c:numCache>
            </c:numRef>
          </c:val>
          <c:extLst>
            <c:ext xmlns:c16="http://schemas.microsoft.com/office/drawing/2014/chart" uri="{C3380CC4-5D6E-409C-BE32-E72D297353CC}">
              <c16:uniqueId val="{00000000-1B29-2D4A-8C1C-FAE823125544}"/>
            </c:ext>
          </c:extLst>
        </c:ser>
        <c:ser>
          <c:idx val="1"/>
          <c:order val="1"/>
          <c:tx>
            <c:strRef>
              <c:f>Sheet22!$A$3</c:f>
              <c:strCache>
                <c:ptCount val="1"/>
                <c:pt idx="0">
                  <c:v>Somewhat favorable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Sheet22!$B$1:$D$1</c:f>
              <c:strCache>
                <c:ptCount val="3"/>
                <c:pt idx="0">
                  <c:v>Democrats</c:v>
                </c:pt>
                <c:pt idx="1">
                  <c:v>Independents</c:v>
                </c:pt>
                <c:pt idx="2">
                  <c:v>Republicans</c:v>
                </c:pt>
              </c:strCache>
            </c:strRef>
          </c:cat>
          <c:val>
            <c:numRef>
              <c:f>Sheet22!$B$3:$D$3</c:f>
              <c:numCache>
                <c:formatCode>General</c:formatCode>
                <c:ptCount val="3"/>
                <c:pt idx="0">
                  <c:v>31</c:v>
                </c:pt>
                <c:pt idx="1">
                  <c:v>13</c:v>
                </c:pt>
                <c:pt idx="2">
                  <c:v>16</c:v>
                </c:pt>
              </c:numCache>
            </c:numRef>
          </c:val>
          <c:extLst>
            <c:ext xmlns:c16="http://schemas.microsoft.com/office/drawing/2014/chart" uri="{C3380CC4-5D6E-409C-BE32-E72D297353CC}">
              <c16:uniqueId val="{00000001-1B29-2D4A-8C1C-FAE823125544}"/>
            </c:ext>
          </c:extLst>
        </c:ser>
        <c:ser>
          <c:idx val="2"/>
          <c:order val="2"/>
          <c:tx>
            <c:strRef>
              <c:f>Sheet22!$A$4</c:f>
              <c:strCache>
                <c:ptCount val="1"/>
                <c:pt idx="0">
                  <c:v>Somewhat unfavorable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Sheet22!$B$1:$D$1</c:f>
              <c:strCache>
                <c:ptCount val="3"/>
                <c:pt idx="0">
                  <c:v>Democrats</c:v>
                </c:pt>
                <c:pt idx="1">
                  <c:v>Independents</c:v>
                </c:pt>
                <c:pt idx="2">
                  <c:v>Republicans</c:v>
                </c:pt>
              </c:strCache>
            </c:strRef>
          </c:cat>
          <c:val>
            <c:numRef>
              <c:f>Sheet22!$B$4:$D$4</c:f>
              <c:numCache>
                <c:formatCode>General</c:formatCode>
                <c:ptCount val="3"/>
                <c:pt idx="0">
                  <c:v>14</c:v>
                </c:pt>
                <c:pt idx="1">
                  <c:v>25</c:v>
                </c:pt>
                <c:pt idx="2">
                  <c:v>21</c:v>
                </c:pt>
              </c:numCache>
            </c:numRef>
          </c:val>
          <c:extLst>
            <c:ext xmlns:c16="http://schemas.microsoft.com/office/drawing/2014/chart" uri="{C3380CC4-5D6E-409C-BE32-E72D297353CC}">
              <c16:uniqueId val="{00000002-1B29-2D4A-8C1C-FAE823125544}"/>
            </c:ext>
          </c:extLst>
        </c:ser>
        <c:ser>
          <c:idx val="3"/>
          <c:order val="3"/>
          <c:tx>
            <c:strRef>
              <c:f>Sheet22!$A$5</c:f>
              <c:strCache>
                <c:ptCount val="1"/>
                <c:pt idx="0">
                  <c:v>Very unfavorable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Sheet22!$B$1:$D$1</c:f>
              <c:strCache>
                <c:ptCount val="3"/>
                <c:pt idx="0">
                  <c:v>Democrats</c:v>
                </c:pt>
                <c:pt idx="1">
                  <c:v>Independents</c:v>
                </c:pt>
                <c:pt idx="2">
                  <c:v>Republicans</c:v>
                </c:pt>
              </c:strCache>
            </c:strRef>
          </c:cat>
          <c:val>
            <c:numRef>
              <c:f>Sheet22!$B$5:$D$5</c:f>
              <c:numCache>
                <c:formatCode>General</c:formatCode>
                <c:ptCount val="3"/>
                <c:pt idx="0">
                  <c:v>7</c:v>
                </c:pt>
                <c:pt idx="1">
                  <c:v>10</c:v>
                </c:pt>
                <c:pt idx="2">
                  <c:v>35</c:v>
                </c:pt>
              </c:numCache>
            </c:numRef>
          </c:val>
          <c:extLst>
            <c:ext xmlns:c16="http://schemas.microsoft.com/office/drawing/2014/chart" uri="{C3380CC4-5D6E-409C-BE32-E72D297353CC}">
              <c16:uniqueId val="{00000003-1B29-2D4A-8C1C-FAE823125544}"/>
            </c:ext>
          </c:extLst>
        </c:ser>
        <c:ser>
          <c:idx val="4"/>
          <c:order val="4"/>
          <c:tx>
            <c:strRef>
              <c:f>Sheet22!$A$6</c:f>
              <c:strCache>
                <c:ptCount val="1"/>
                <c:pt idx="0">
                  <c:v>Don’t know enough to say</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Sheet22!$B$1:$D$1</c:f>
              <c:strCache>
                <c:ptCount val="3"/>
                <c:pt idx="0">
                  <c:v>Democrats</c:v>
                </c:pt>
                <c:pt idx="1">
                  <c:v>Independents</c:v>
                </c:pt>
                <c:pt idx="2">
                  <c:v>Republicans</c:v>
                </c:pt>
              </c:strCache>
            </c:strRef>
          </c:cat>
          <c:val>
            <c:numRef>
              <c:f>Sheet22!$B$6:$D$6</c:f>
              <c:numCache>
                <c:formatCode>General</c:formatCode>
                <c:ptCount val="3"/>
                <c:pt idx="0">
                  <c:v>23</c:v>
                </c:pt>
                <c:pt idx="1">
                  <c:v>43</c:v>
                </c:pt>
                <c:pt idx="2">
                  <c:v>22</c:v>
                </c:pt>
              </c:numCache>
            </c:numRef>
          </c:val>
          <c:extLst>
            <c:ext xmlns:c16="http://schemas.microsoft.com/office/drawing/2014/chart" uri="{C3380CC4-5D6E-409C-BE32-E72D297353CC}">
              <c16:uniqueId val="{00000004-1B29-2D4A-8C1C-FAE823125544}"/>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0.11759517902319928"/>
          <c:y val="0.8123436366906599"/>
          <c:w val="0.83833802965040327"/>
          <c:h val="0.17019705872581445"/>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9636823455716682E-2"/>
          <c:y val="4.0303035905223245E-2"/>
          <c:w val="0.89703982033168916"/>
          <c:h val="0.54929019759416564"/>
        </c:manualLayout>
      </c:layout>
      <c:barChart>
        <c:barDir val="col"/>
        <c:grouping val="clustered"/>
        <c:varyColors val="0"/>
        <c:ser>
          <c:idx val="0"/>
          <c:order val="0"/>
          <c:tx>
            <c:strRef>
              <c:f>Sheet23!$A$2</c:f>
              <c:strCache>
                <c:ptCount val="1"/>
                <c:pt idx="0">
                  <c:v>Strongly approve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Sheet23!$B$1:$D$1</c:f>
              <c:strCache>
                <c:ptCount val="3"/>
                <c:pt idx="0">
                  <c:v>Democrats</c:v>
                </c:pt>
                <c:pt idx="1">
                  <c:v>Independents</c:v>
                </c:pt>
                <c:pt idx="2">
                  <c:v>Republicans</c:v>
                </c:pt>
              </c:strCache>
            </c:strRef>
          </c:cat>
          <c:val>
            <c:numRef>
              <c:f>Sheet23!$B$2:$D$2</c:f>
              <c:numCache>
                <c:formatCode>General</c:formatCode>
                <c:ptCount val="3"/>
                <c:pt idx="0">
                  <c:v>5</c:v>
                </c:pt>
                <c:pt idx="1">
                  <c:v>2</c:v>
                </c:pt>
                <c:pt idx="2">
                  <c:v>5</c:v>
                </c:pt>
              </c:numCache>
            </c:numRef>
          </c:val>
          <c:extLst>
            <c:ext xmlns:c16="http://schemas.microsoft.com/office/drawing/2014/chart" uri="{C3380CC4-5D6E-409C-BE32-E72D297353CC}">
              <c16:uniqueId val="{00000000-3A8D-1545-9E21-2B356381394A}"/>
            </c:ext>
          </c:extLst>
        </c:ser>
        <c:ser>
          <c:idx val="1"/>
          <c:order val="1"/>
          <c:tx>
            <c:strRef>
              <c:f>Sheet23!$A$3</c:f>
              <c:strCache>
                <c:ptCount val="1"/>
                <c:pt idx="0">
                  <c:v>Somewhat approve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Sheet23!$B$1:$D$1</c:f>
              <c:strCache>
                <c:ptCount val="3"/>
                <c:pt idx="0">
                  <c:v>Democrats</c:v>
                </c:pt>
                <c:pt idx="1">
                  <c:v>Independents</c:v>
                </c:pt>
                <c:pt idx="2">
                  <c:v>Republicans</c:v>
                </c:pt>
              </c:strCache>
            </c:strRef>
          </c:cat>
          <c:val>
            <c:numRef>
              <c:f>Sheet23!$B$3:$D$3</c:f>
              <c:numCache>
                <c:formatCode>General</c:formatCode>
                <c:ptCount val="3"/>
                <c:pt idx="0">
                  <c:v>18</c:v>
                </c:pt>
                <c:pt idx="1">
                  <c:v>8</c:v>
                </c:pt>
                <c:pt idx="2">
                  <c:v>20</c:v>
                </c:pt>
              </c:numCache>
            </c:numRef>
          </c:val>
          <c:extLst>
            <c:ext xmlns:c16="http://schemas.microsoft.com/office/drawing/2014/chart" uri="{C3380CC4-5D6E-409C-BE32-E72D297353CC}">
              <c16:uniqueId val="{00000001-3A8D-1545-9E21-2B356381394A}"/>
            </c:ext>
          </c:extLst>
        </c:ser>
        <c:ser>
          <c:idx val="2"/>
          <c:order val="2"/>
          <c:tx>
            <c:strRef>
              <c:f>Sheet23!$A$4</c:f>
              <c:strCache>
                <c:ptCount val="1"/>
                <c:pt idx="0">
                  <c:v>Neither approve nor disapprove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Sheet23!$B$1:$D$1</c:f>
              <c:strCache>
                <c:ptCount val="3"/>
                <c:pt idx="0">
                  <c:v>Democrats</c:v>
                </c:pt>
                <c:pt idx="1">
                  <c:v>Independents</c:v>
                </c:pt>
                <c:pt idx="2">
                  <c:v>Republicans</c:v>
                </c:pt>
              </c:strCache>
            </c:strRef>
          </c:cat>
          <c:val>
            <c:numRef>
              <c:f>Sheet23!$B$4:$D$4</c:f>
              <c:numCache>
                <c:formatCode>General</c:formatCode>
                <c:ptCount val="3"/>
                <c:pt idx="0">
                  <c:v>29</c:v>
                </c:pt>
                <c:pt idx="1">
                  <c:v>51</c:v>
                </c:pt>
                <c:pt idx="2">
                  <c:v>38</c:v>
                </c:pt>
              </c:numCache>
            </c:numRef>
          </c:val>
          <c:extLst>
            <c:ext xmlns:c16="http://schemas.microsoft.com/office/drawing/2014/chart" uri="{C3380CC4-5D6E-409C-BE32-E72D297353CC}">
              <c16:uniqueId val="{00000002-3A8D-1545-9E21-2B356381394A}"/>
            </c:ext>
          </c:extLst>
        </c:ser>
        <c:ser>
          <c:idx val="3"/>
          <c:order val="3"/>
          <c:tx>
            <c:strRef>
              <c:f>Sheet23!$A$5</c:f>
              <c:strCache>
                <c:ptCount val="1"/>
                <c:pt idx="0">
                  <c:v>Somewhat disapprove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Sheet23!$B$1:$D$1</c:f>
              <c:strCache>
                <c:ptCount val="3"/>
                <c:pt idx="0">
                  <c:v>Democrats</c:v>
                </c:pt>
                <c:pt idx="1">
                  <c:v>Independents</c:v>
                </c:pt>
                <c:pt idx="2">
                  <c:v>Republicans</c:v>
                </c:pt>
              </c:strCache>
            </c:strRef>
          </c:cat>
          <c:val>
            <c:numRef>
              <c:f>Sheet23!$B$5:$D$5</c:f>
              <c:numCache>
                <c:formatCode>General</c:formatCode>
                <c:ptCount val="3"/>
                <c:pt idx="0">
                  <c:v>30</c:v>
                </c:pt>
                <c:pt idx="1">
                  <c:v>22</c:v>
                </c:pt>
                <c:pt idx="2">
                  <c:v>26</c:v>
                </c:pt>
              </c:numCache>
            </c:numRef>
          </c:val>
          <c:extLst>
            <c:ext xmlns:c16="http://schemas.microsoft.com/office/drawing/2014/chart" uri="{C3380CC4-5D6E-409C-BE32-E72D297353CC}">
              <c16:uniqueId val="{00000003-3A8D-1545-9E21-2B356381394A}"/>
            </c:ext>
          </c:extLst>
        </c:ser>
        <c:ser>
          <c:idx val="4"/>
          <c:order val="4"/>
          <c:tx>
            <c:strRef>
              <c:f>Sheet23!$A$6</c:f>
              <c:strCache>
                <c:ptCount val="1"/>
                <c:pt idx="0">
                  <c:v>Strongly disapprove</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Sheet23!$B$1:$D$1</c:f>
              <c:strCache>
                <c:ptCount val="3"/>
                <c:pt idx="0">
                  <c:v>Democrats</c:v>
                </c:pt>
                <c:pt idx="1">
                  <c:v>Independents</c:v>
                </c:pt>
                <c:pt idx="2">
                  <c:v>Republicans</c:v>
                </c:pt>
              </c:strCache>
            </c:strRef>
          </c:cat>
          <c:val>
            <c:numRef>
              <c:f>Sheet23!$B$6:$D$6</c:f>
              <c:numCache>
                <c:formatCode>General</c:formatCode>
                <c:ptCount val="3"/>
                <c:pt idx="0">
                  <c:v>17</c:v>
                </c:pt>
                <c:pt idx="1">
                  <c:v>15</c:v>
                </c:pt>
                <c:pt idx="2">
                  <c:v>12</c:v>
                </c:pt>
              </c:numCache>
            </c:numRef>
          </c:val>
          <c:extLst>
            <c:ext xmlns:c16="http://schemas.microsoft.com/office/drawing/2014/chart" uri="{C3380CC4-5D6E-409C-BE32-E72D297353CC}">
              <c16:uniqueId val="{00000004-3A8D-1545-9E21-2B356381394A}"/>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8.2508584731399076E-2"/>
          <c:y val="0.69928359808059481"/>
          <c:w val="0.84134357891475109"/>
          <c:h val="0.28433585032045261"/>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Sheet24!$A$2</c:f>
              <c:strCache>
                <c:ptCount val="1"/>
                <c:pt idx="0">
                  <c:v>Very favorable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Sheet24!$B$1:$D$1</c:f>
              <c:strCache>
                <c:ptCount val="3"/>
                <c:pt idx="0">
                  <c:v>Democrats</c:v>
                </c:pt>
                <c:pt idx="1">
                  <c:v>Independents</c:v>
                </c:pt>
                <c:pt idx="2">
                  <c:v>Republicans</c:v>
                </c:pt>
              </c:strCache>
            </c:strRef>
          </c:cat>
          <c:val>
            <c:numRef>
              <c:f>Sheet24!$B$2:$D$2</c:f>
              <c:numCache>
                <c:formatCode>General</c:formatCode>
                <c:ptCount val="3"/>
                <c:pt idx="0">
                  <c:v>4</c:v>
                </c:pt>
                <c:pt idx="1">
                  <c:v>4</c:v>
                </c:pt>
                <c:pt idx="2">
                  <c:v>21</c:v>
                </c:pt>
              </c:numCache>
            </c:numRef>
          </c:val>
          <c:extLst>
            <c:ext xmlns:c16="http://schemas.microsoft.com/office/drawing/2014/chart" uri="{C3380CC4-5D6E-409C-BE32-E72D297353CC}">
              <c16:uniqueId val="{00000000-E810-9340-953E-599C8CE86E82}"/>
            </c:ext>
          </c:extLst>
        </c:ser>
        <c:ser>
          <c:idx val="1"/>
          <c:order val="1"/>
          <c:tx>
            <c:strRef>
              <c:f>Sheet24!$A$3</c:f>
              <c:strCache>
                <c:ptCount val="1"/>
                <c:pt idx="0">
                  <c:v>Somewhat favorable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Sheet24!$B$1:$D$1</c:f>
              <c:strCache>
                <c:ptCount val="3"/>
                <c:pt idx="0">
                  <c:v>Democrats</c:v>
                </c:pt>
                <c:pt idx="1">
                  <c:v>Independents</c:v>
                </c:pt>
                <c:pt idx="2">
                  <c:v>Republicans</c:v>
                </c:pt>
              </c:strCache>
            </c:strRef>
          </c:cat>
          <c:val>
            <c:numRef>
              <c:f>Sheet24!$B$3:$D$3</c:f>
              <c:numCache>
                <c:formatCode>General</c:formatCode>
                <c:ptCount val="3"/>
                <c:pt idx="0">
                  <c:v>8</c:v>
                </c:pt>
                <c:pt idx="1">
                  <c:v>8</c:v>
                </c:pt>
                <c:pt idx="2">
                  <c:v>51</c:v>
                </c:pt>
              </c:numCache>
            </c:numRef>
          </c:val>
          <c:extLst>
            <c:ext xmlns:c16="http://schemas.microsoft.com/office/drawing/2014/chart" uri="{C3380CC4-5D6E-409C-BE32-E72D297353CC}">
              <c16:uniqueId val="{00000001-E810-9340-953E-599C8CE86E82}"/>
            </c:ext>
          </c:extLst>
        </c:ser>
        <c:ser>
          <c:idx val="2"/>
          <c:order val="2"/>
          <c:tx>
            <c:strRef>
              <c:f>Sheet24!$A$4</c:f>
              <c:strCache>
                <c:ptCount val="1"/>
                <c:pt idx="0">
                  <c:v>Somewhat unfavorable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Sheet24!$B$1:$D$1</c:f>
              <c:strCache>
                <c:ptCount val="3"/>
                <c:pt idx="0">
                  <c:v>Democrats</c:v>
                </c:pt>
                <c:pt idx="1">
                  <c:v>Independents</c:v>
                </c:pt>
                <c:pt idx="2">
                  <c:v>Republicans</c:v>
                </c:pt>
              </c:strCache>
            </c:strRef>
          </c:cat>
          <c:val>
            <c:numRef>
              <c:f>Sheet24!$B$4:$D$4</c:f>
              <c:numCache>
                <c:formatCode>General</c:formatCode>
                <c:ptCount val="3"/>
                <c:pt idx="0">
                  <c:v>27</c:v>
                </c:pt>
                <c:pt idx="1">
                  <c:v>25</c:v>
                </c:pt>
                <c:pt idx="2">
                  <c:v>15</c:v>
                </c:pt>
              </c:numCache>
            </c:numRef>
          </c:val>
          <c:extLst>
            <c:ext xmlns:c16="http://schemas.microsoft.com/office/drawing/2014/chart" uri="{C3380CC4-5D6E-409C-BE32-E72D297353CC}">
              <c16:uniqueId val="{00000002-E810-9340-953E-599C8CE86E82}"/>
            </c:ext>
          </c:extLst>
        </c:ser>
        <c:ser>
          <c:idx val="3"/>
          <c:order val="3"/>
          <c:tx>
            <c:strRef>
              <c:f>Sheet24!$A$5</c:f>
              <c:strCache>
                <c:ptCount val="1"/>
                <c:pt idx="0">
                  <c:v>Very unfavorable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Sheet24!$B$1:$D$1</c:f>
              <c:strCache>
                <c:ptCount val="3"/>
                <c:pt idx="0">
                  <c:v>Democrats</c:v>
                </c:pt>
                <c:pt idx="1">
                  <c:v>Independents</c:v>
                </c:pt>
                <c:pt idx="2">
                  <c:v>Republicans</c:v>
                </c:pt>
              </c:strCache>
            </c:strRef>
          </c:cat>
          <c:val>
            <c:numRef>
              <c:f>Sheet24!$B$5:$D$5</c:f>
              <c:numCache>
                <c:formatCode>General</c:formatCode>
                <c:ptCount val="3"/>
                <c:pt idx="0">
                  <c:v>55</c:v>
                </c:pt>
                <c:pt idx="1">
                  <c:v>23</c:v>
                </c:pt>
                <c:pt idx="2">
                  <c:v>5</c:v>
                </c:pt>
              </c:numCache>
            </c:numRef>
          </c:val>
          <c:extLst>
            <c:ext xmlns:c16="http://schemas.microsoft.com/office/drawing/2014/chart" uri="{C3380CC4-5D6E-409C-BE32-E72D297353CC}">
              <c16:uniqueId val="{00000003-E810-9340-953E-599C8CE86E82}"/>
            </c:ext>
          </c:extLst>
        </c:ser>
        <c:ser>
          <c:idx val="4"/>
          <c:order val="4"/>
          <c:tx>
            <c:strRef>
              <c:f>Sheet24!$A$6</c:f>
              <c:strCache>
                <c:ptCount val="1"/>
                <c:pt idx="0">
                  <c:v>Don’t know enough to say</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Sheet24!$B$1:$D$1</c:f>
              <c:strCache>
                <c:ptCount val="3"/>
                <c:pt idx="0">
                  <c:v>Democrats</c:v>
                </c:pt>
                <c:pt idx="1">
                  <c:v>Independents</c:v>
                </c:pt>
                <c:pt idx="2">
                  <c:v>Republicans</c:v>
                </c:pt>
              </c:strCache>
            </c:strRef>
          </c:cat>
          <c:val>
            <c:numRef>
              <c:f>Sheet24!$B$6:$D$6</c:f>
              <c:numCache>
                <c:formatCode>General</c:formatCode>
                <c:ptCount val="3"/>
                <c:pt idx="0">
                  <c:v>6</c:v>
                </c:pt>
                <c:pt idx="1">
                  <c:v>40</c:v>
                </c:pt>
                <c:pt idx="2">
                  <c:v>7</c:v>
                </c:pt>
              </c:numCache>
            </c:numRef>
          </c:val>
          <c:extLst>
            <c:ext xmlns:c16="http://schemas.microsoft.com/office/drawing/2014/chart" uri="{C3380CC4-5D6E-409C-BE32-E72D297353CC}">
              <c16:uniqueId val="{00000004-E810-9340-953E-599C8CE86E82}"/>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6.7551088665111919E-2"/>
          <c:y val="0.79344443980028578"/>
          <c:w val="0.91109263715412636"/>
          <c:h val="0.19013822021383908"/>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Sheet25!$A$2</c:f>
              <c:strCache>
                <c:ptCount val="1"/>
                <c:pt idx="0">
                  <c:v>Very favorable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Sheet25!$B$1:$D$1</c:f>
              <c:strCache>
                <c:ptCount val="3"/>
                <c:pt idx="0">
                  <c:v>Democrats</c:v>
                </c:pt>
                <c:pt idx="1">
                  <c:v>Independents</c:v>
                </c:pt>
                <c:pt idx="2">
                  <c:v>Republicans</c:v>
                </c:pt>
              </c:strCache>
            </c:strRef>
          </c:cat>
          <c:val>
            <c:numRef>
              <c:f>Sheet25!$B$2:$D$2</c:f>
              <c:numCache>
                <c:formatCode>General</c:formatCode>
                <c:ptCount val="3"/>
                <c:pt idx="0">
                  <c:v>24</c:v>
                </c:pt>
                <c:pt idx="1">
                  <c:v>4</c:v>
                </c:pt>
                <c:pt idx="2">
                  <c:v>4</c:v>
                </c:pt>
              </c:numCache>
            </c:numRef>
          </c:val>
          <c:extLst>
            <c:ext xmlns:c16="http://schemas.microsoft.com/office/drawing/2014/chart" uri="{C3380CC4-5D6E-409C-BE32-E72D297353CC}">
              <c16:uniqueId val="{00000000-3B91-604C-928B-320098C5AA94}"/>
            </c:ext>
          </c:extLst>
        </c:ser>
        <c:ser>
          <c:idx val="1"/>
          <c:order val="1"/>
          <c:tx>
            <c:strRef>
              <c:f>Sheet25!$A$3</c:f>
              <c:strCache>
                <c:ptCount val="1"/>
                <c:pt idx="0">
                  <c:v>Somewhat favorable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Sheet25!$B$1:$D$1</c:f>
              <c:strCache>
                <c:ptCount val="3"/>
                <c:pt idx="0">
                  <c:v>Democrats</c:v>
                </c:pt>
                <c:pt idx="1">
                  <c:v>Independents</c:v>
                </c:pt>
                <c:pt idx="2">
                  <c:v>Republicans</c:v>
                </c:pt>
              </c:strCache>
            </c:strRef>
          </c:cat>
          <c:val>
            <c:numRef>
              <c:f>Sheet25!$B$3:$D$3</c:f>
              <c:numCache>
                <c:formatCode>General</c:formatCode>
                <c:ptCount val="3"/>
                <c:pt idx="0">
                  <c:v>53</c:v>
                </c:pt>
                <c:pt idx="1">
                  <c:v>14</c:v>
                </c:pt>
                <c:pt idx="2">
                  <c:v>14</c:v>
                </c:pt>
              </c:numCache>
            </c:numRef>
          </c:val>
          <c:extLst>
            <c:ext xmlns:c16="http://schemas.microsoft.com/office/drawing/2014/chart" uri="{C3380CC4-5D6E-409C-BE32-E72D297353CC}">
              <c16:uniqueId val="{00000001-3B91-604C-928B-320098C5AA94}"/>
            </c:ext>
          </c:extLst>
        </c:ser>
        <c:ser>
          <c:idx val="2"/>
          <c:order val="2"/>
          <c:tx>
            <c:strRef>
              <c:f>Sheet25!$A$4</c:f>
              <c:strCache>
                <c:ptCount val="1"/>
                <c:pt idx="0">
                  <c:v>Somewhat unfavorable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Sheet25!$B$1:$D$1</c:f>
              <c:strCache>
                <c:ptCount val="3"/>
                <c:pt idx="0">
                  <c:v>Democrats</c:v>
                </c:pt>
                <c:pt idx="1">
                  <c:v>Independents</c:v>
                </c:pt>
                <c:pt idx="2">
                  <c:v>Republicans</c:v>
                </c:pt>
              </c:strCache>
            </c:strRef>
          </c:cat>
          <c:val>
            <c:numRef>
              <c:f>Sheet25!$B$4:$D$4</c:f>
              <c:numCache>
                <c:formatCode>General</c:formatCode>
                <c:ptCount val="3"/>
                <c:pt idx="0">
                  <c:v>15</c:v>
                </c:pt>
                <c:pt idx="1">
                  <c:v>30</c:v>
                </c:pt>
                <c:pt idx="2">
                  <c:v>31</c:v>
                </c:pt>
              </c:numCache>
            </c:numRef>
          </c:val>
          <c:extLst>
            <c:ext xmlns:c16="http://schemas.microsoft.com/office/drawing/2014/chart" uri="{C3380CC4-5D6E-409C-BE32-E72D297353CC}">
              <c16:uniqueId val="{00000002-3B91-604C-928B-320098C5AA94}"/>
            </c:ext>
          </c:extLst>
        </c:ser>
        <c:ser>
          <c:idx val="3"/>
          <c:order val="3"/>
          <c:tx>
            <c:strRef>
              <c:f>Sheet25!$A$5</c:f>
              <c:strCache>
                <c:ptCount val="1"/>
                <c:pt idx="0">
                  <c:v>Very unfavorable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Sheet25!$B$1:$D$1</c:f>
              <c:strCache>
                <c:ptCount val="3"/>
                <c:pt idx="0">
                  <c:v>Democrats</c:v>
                </c:pt>
                <c:pt idx="1">
                  <c:v>Independents</c:v>
                </c:pt>
                <c:pt idx="2">
                  <c:v>Republicans</c:v>
                </c:pt>
              </c:strCache>
            </c:strRef>
          </c:cat>
          <c:val>
            <c:numRef>
              <c:f>Sheet25!$B$5:$D$5</c:f>
              <c:numCache>
                <c:formatCode>General</c:formatCode>
                <c:ptCount val="3"/>
                <c:pt idx="0">
                  <c:v>5</c:v>
                </c:pt>
                <c:pt idx="1">
                  <c:v>14</c:v>
                </c:pt>
                <c:pt idx="2">
                  <c:v>41</c:v>
                </c:pt>
              </c:numCache>
            </c:numRef>
          </c:val>
          <c:extLst>
            <c:ext xmlns:c16="http://schemas.microsoft.com/office/drawing/2014/chart" uri="{C3380CC4-5D6E-409C-BE32-E72D297353CC}">
              <c16:uniqueId val="{00000003-3B91-604C-928B-320098C5AA94}"/>
            </c:ext>
          </c:extLst>
        </c:ser>
        <c:ser>
          <c:idx val="4"/>
          <c:order val="4"/>
          <c:tx>
            <c:strRef>
              <c:f>Sheet25!$A$6</c:f>
              <c:strCache>
                <c:ptCount val="1"/>
                <c:pt idx="0">
                  <c:v>Don’t know enough to say</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Sheet25!$B$1:$D$1</c:f>
              <c:strCache>
                <c:ptCount val="3"/>
                <c:pt idx="0">
                  <c:v>Democrats</c:v>
                </c:pt>
                <c:pt idx="1">
                  <c:v>Independents</c:v>
                </c:pt>
                <c:pt idx="2">
                  <c:v>Republicans</c:v>
                </c:pt>
              </c:strCache>
            </c:strRef>
          </c:cat>
          <c:val>
            <c:numRef>
              <c:f>Sheet25!$B$6:$D$6</c:f>
              <c:numCache>
                <c:formatCode>General</c:formatCode>
                <c:ptCount val="3"/>
                <c:pt idx="0">
                  <c:v>3</c:v>
                </c:pt>
                <c:pt idx="1">
                  <c:v>38</c:v>
                </c:pt>
                <c:pt idx="2">
                  <c:v>9</c:v>
                </c:pt>
              </c:numCache>
            </c:numRef>
          </c:val>
          <c:extLst>
            <c:ext xmlns:c16="http://schemas.microsoft.com/office/drawing/2014/chart" uri="{C3380CC4-5D6E-409C-BE32-E72D297353CC}">
              <c16:uniqueId val="{00000004-3B91-604C-928B-320098C5AA94}"/>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6.9655993086379528E-2"/>
          <c:y val="0.79344443980028578"/>
          <c:w val="0.86988186215290519"/>
          <c:h val="0.19013822021383908"/>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Sheet26!$A$2</c:f>
              <c:strCache>
                <c:ptCount val="1"/>
                <c:pt idx="0">
                  <c:v>Yes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Sheet26!$B$1:$D$1</c:f>
              <c:strCache>
                <c:ptCount val="3"/>
                <c:pt idx="0">
                  <c:v>Democrats</c:v>
                </c:pt>
                <c:pt idx="1">
                  <c:v>Independents</c:v>
                </c:pt>
                <c:pt idx="2">
                  <c:v>Republicans</c:v>
                </c:pt>
              </c:strCache>
            </c:strRef>
          </c:cat>
          <c:val>
            <c:numRef>
              <c:f>Sheet26!$B$2:$D$2</c:f>
              <c:numCache>
                <c:formatCode>General</c:formatCode>
                <c:ptCount val="3"/>
                <c:pt idx="0">
                  <c:v>78</c:v>
                </c:pt>
                <c:pt idx="1">
                  <c:v>27</c:v>
                </c:pt>
                <c:pt idx="2">
                  <c:v>28</c:v>
                </c:pt>
              </c:numCache>
            </c:numRef>
          </c:val>
          <c:extLst>
            <c:ext xmlns:c16="http://schemas.microsoft.com/office/drawing/2014/chart" uri="{C3380CC4-5D6E-409C-BE32-E72D297353CC}">
              <c16:uniqueId val="{00000000-C0CA-0C48-A69A-7E230DFAD07A}"/>
            </c:ext>
          </c:extLst>
        </c:ser>
        <c:ser>
          <c:idx val="1"/>
          <c:order val="1"/>
          <c:tx>
            <c:strRef>
              <c:f>Sheet26!$A$3</c:f>
              <c:strCache>
                <c:ptCount val="1"/>
                <c:pt idx="0">
                  <c:v>No</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Sheet26!$B$1:$D$1</c:f>
              <c:strCache>
                <c:ptCount val="3"/>
                <c:pt idx="0">
                  <c:v>Democrats</c:v>
                </c:pt>
                <c:pt idx="1">
                  <c:v>Independents</c:v>
                </c:pt>
                <c:pt idx="2">
                  <c:v>Republicans</c:v>
                </c:pt>
              </c:strCache>
            </c:strRef>
          </c:cat>
          <c:val>
            <c:numRef>
              <c:f>Sheet26!$B$3:$D$3</c:f>
              <c:numCache>
                <c:formatCode>General</c:formatCode>
                <c:ptCount val="3"/>
                <c:pt idx="0">
                  <c:v>22</c:v>
                </c:pt>
                <c:pt idx="1">
                  <c:v>72</c:v>
                </c:pt>
                <c:pt idx="2">
                  <c:v>72</c:v>
                </c:pt>
              </c:numCache>
            </c:numRef>
          </c:val>
          <c:extLst>
            <c:ext xmlns:c16="http://schemas.microsoft.com/office/drawing/2014/chart" uri="{C3380CC4-5D6E-409C-BE32-E72D297353CC}">
              <c16:uniqueId val="{00000001-C0CA-0C48-A69A-7E230DFAD07A}"/>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Sheet27!$A$2</c:f>
              <c:strCache>
                <c:ptCount val="1"/>
                <c:pt idx="0">
                  <c:v>Yes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Sheet27!$B$1:$D$1</c:f>
              <c:strCache>
                <c:ptCount val="3"/>
                <c:pt idx="0">
                  <c:v>Democrats</c:v>
                </c:pt>
                <c:pt idx="1">
                  <c:v>Independents</c:v>
                </c:pt>
                <c:pt idx="2">
                  <c:v>Republicans</c:v>
                </c:pt>
              </c:strCache>
            </c:strRef>
          </c:cat>
          <c:val>
            <c:numRef>
              <c:f>Sheet27!$B$2:$D$2</c:f>
              <c:numCache>
                <c:formatCode>General</c:formatCode>
                <c:ptCount val="3"/>
                <c:pt idx="0">
                  <c:v>19</c:v>
                </c:pt>
                <c:pt idx="1">
                  <c:v>19</c:v>
                </c:pt>
                <c:pt idx="2">
                  <c:v>63</c:v>
                </c:pt>
              </c:numCache>
            </c:numRef>
          </c:val>
          <c:extLst>
            <c:ext xmlns:c16="http://schemas.microsoft.com/office/drawing/2014/chart" uri="{C3380CC4-5D6E-409C-BE32-E72D297353CC}">
              <c16:uniqueId val="{00000000-0FC8-0D4B-A11C-4653B5D981F5}"/>
            </c:ext>
          </c:extLst>
        </c:ser>
        <c:ser>
          <c:idx val="1"/>
          <c:order val="1"/>
          <c:tx>
            <c:strRef>
              <c:f>Sheet27!$A$3</c:f>
              <c:strCache>
                <c:ptCount val="1"/>
                <c:pt idx="0">
                  <c:v>No</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Sheet27!$B$1:$D$1</c:f>
              <c:strCache>
                <c:ptCount val="3"/>
                <c:pt idx="0">
                  <c:v>Democrats</c:v>
                </c:pt>
                <c:pt idx="1">
                  <c:v>Independents</c:v>
                </c:pt>
                <c:pt idx="2">
                  <c:v>Republicans</c:v>
                </c:pt>
              </c:strCache>
            </c:strRef>
          </c:cat>
          <c:val>
            <c:numRef>
              <c:f>Sheet27!$B$3:$D$3</c:f>
              <c:numCache>
                <c:formatCode>General</c:formatCode>
                <c:ptCount val="3"/>
                <c:pt idx="0">
                  <c:v>80</c:v>
                </c:pt>
                <c:pt idx="1">
                  <c:v>80</c:v>
                </c:pt>
                <c:pt idx="2">
                  <c:v>35</c:v>
                </c:pt>
              </c:numCache>
            </c:numRef>
          </c:val>
          <c:extLst>
            <c:ext xmlns:c16="http://schemas.microsoft.com/office/drawing/2014/chart" uri="{C3380CC4-5D6E-409C-BE32-E72D297353CC}">
              <c16:uniqueId val="{00000001-0FC8-0D4B-A11C-4653B5D981F5}"/>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Sheet28!$A$2</c:f>
              <c:strCache>
                <c:ptCount val="1"/>
                <c:pt idx="0">
                  <c:v>Off on the wrong track</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Sheet28!$B$1:$D$1</c:f>
              <c:strCache>
                <c:ptCount val="3"/>
                <c:pt idx="0">
                  <c:v>Democrats</c:v>
                </c:pt>
                <c:pt idx="1">
                  <c:v>Independents</c:v>
                </c:pt>
                <c:pt idx="2">
                  <c:v>Republicans</c:v>
                </c:pt>
              </c:strCache>
            </c:strRef>
          </c:cat>
          <c:val>
            <c:numRef>
              <c:f>Sheet28!$B$2:$D$2</c:f>
              <c:numCache>
                <c:formatCode>General</c:formatCode>
                <c:ptCount val="3"/>
                <c:pt idx="0">
                  <c:v>71</c:v>
                </c:pt>
                <c:pt idx="1">
                  <c:v>53</c:v>
                </c:pt>
                <c:pt idx="2">
                  <c:v>31</c:v>
                </c:pt>
              </c:numCache>
            </c:numRef>
          </c:val>
          <c:extLst>
            <c:ext xmlns:c16="http://schemas.microsoft.com/office/drawing/2014/chart" uri="{C3380CC4-5D6E-409C-BE32-E72D297353CC}">
              <c16:uniqueId val="{00000000-DC20-744E-9B72-24343EFC604B}"/>
            </c:ext>
          </c:extLst>
        </c:ser>
        <c:ser>
          <c:idx val="1"/>
          <c:order val="1"/>
          <c:tx>
            <c:strRef>
              <c:f>Sheet28!$A$3</c:f>
              <c:strCache>
                <c:ptCount val="1"/>
                <c:pt idx="0">
                  <c:v>Generally headed in the right direction</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Sheet28!$B$1:$D$1</c:f>
              <c:strCache>
                <c:ptCount val="3"/>
                <c:pt idx="0">
                  <c:v>Democrats</c:v>
                </c:pt>
                <c:pt idx="1">
                  <c:v>Independents</c:v>
                </c:pt>
                <c:pt idx="2">
                  <c:v>Republicans</c:v>
                </c:pt>
              </c:strCache>
            </c:strRef>
          </c:cat>
          <c:val>
            <c:numRef>
              <c:f>Sheet28!$B$3:$D$3</c:f>
              <c:numCache>
                <c:formatCode>General</c:formatCode>
                <c:ptCount val="3"/>
                <c:pt idx="0">
                  <c:v>15</c:v>
                </c:pt>
                <c:pt idx="1">
                  <c:v>15</c:v>
                </c:pt>
                <c:pt idx="2">
                  <c:v>52</c:v>
                </c:pt>
              </c:numCache>
            </c:numRef>
          </c:val>
          <c:extLst>
            <c:ext xmlns:c16="http://schemas.microsoft.com/office/drawing/2014/chart" uri="{C3380CC4-5D6E-409C-BE32-E72D297353CC}">
              <c16:uniqueId val="{00000001-DC20-744E-9B72-24343EFC604B}"/>
            </c:ext>
          </c:extLst>
        </c:ser>
        <c:ser>
          <c:idx val="2"/>
          <c:order val="2"/>
          <c:tx>
            <c:strRef>
              <c:f>Sheet28!$A$4</c:f>
              <c:strCache>
                <c:ptCount val="1"/>
                <c:pt idx="0">
                  <c:v>Not sure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Sheet28!$B$1:$D$1</c:f>
              <c:strCache>
                <c:ptCount val="3"/>
                <c:pt idx="0">
                  <c:v>Democrats</c:v>
                </c:pt>
                <c:pt idx="1">
                  <c:v>Independents</c:v>
                </c:pt>
                <c:pt idx="2">
                  <c:v>Republicans</c:v>
                </c:pt>
              </c:strCache>
            </c:strRef>
          </c:cat>
          <c:val>
            <c:numRef>
              <c:f>Sheet28!$B$4:$D$4</c:f>
              <c:numCache>
                <c:formatCode>General</c:formatCode>
                <c:ptCount val="3"/>
                <c:pt idx="0">
                  <c:v>13</c:v>
                </c:pt>
                <c:pt idx="1">
                  <c:v>32</c:v>
                </c:pt>
                <c:pt idx="2">
                  <c:v>17</c:v>
                </c:pt>
              </c:numCache>
            </c:numRef>
          </c:val>
          <c:extLst>
            <c:ext xmlns:c16="http://schemas.microsoft.com/office/drawing/2014/chart" uri="{C3380CC4-5D6E-409C-BE32-E72D297353CC}">
              <c16:uniqueId val="{00000002-DC20-744E-9B72-24343EFC604B}"/>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Sheet29!$A$2</c:f>
              <c:strCache>
                <c:ptCount val="1"/>
                <c:pt idx="0">
                  <c:v>Very good</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Sheet29!$B$1:$D$1</c:f>
              <c:strCache>
                <c:ptCount val="3"/>
                <c:pt idx="0">
                  <c:v>Democrats</c:v>
                </c:pt>
                <c:pt idx="1">
                  <c:v>Independents</c:v>
                </c:pt>
                <c:pt idx="2">
                  <c:v>Republicans</c:v>
                </c:pt>
              </c:strCache>
            </c:strRef>
          </c:cat>
          <c:val>
            <c:numRef>
              <c:f>Sheet29!$B$2:$D$2</c:f>
              <c:numCache>
                <c:formatCode>General</c:formatCode>
                <c:ptCount val="3"/>
                <c:pt idx="0">
                  <c:v>7</c:v>
                </c:pt>
                <c:pt idx="1">
                  <c:v>2</c:v>
                </c:pt>
                <c:pt idx="2">
                  <c:v>19</c:v>
                </c:pt>
              </c:numCache>
            </c:numRef>
          </c:val>
          <c:extLst>
            <c:ext xmlns:c16="http://schemas.microsoft.com/office/drawing/2014/chart" uri="{C3380CC4-5D6E-409C-BE32-E72D297353CC}">
              <c16:uniqueId val="{00000000-8D2A-E748-9A9B-B8E514289F01}"/>
            </c:ext>
          </c:extLst>
        </c:ser>
        <c:ser>
          <c:idx val="1"/>
          <c:order val="1"/>
          <c:tx>
            <c:strRef>
              <c:f>Sheet29!$A$3</c:f>
              <c:strCache>
                <c:ptCount val="1"/>
                <c:pt idx="0">
                  <c:v>Somewhat good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Sheet29!$B$1:$D$1</c:f>
              <c:strCache>
                <c:ptCount val="3"/>
                <c:pt idx="0">
                  <c:v>Democrats</c:v>
                </c:pt>
                <c:pt idx="1">
                  <c:v>Independents</c:v>
                </c:pt>
                <c:pt idx="2">
                  <c:v>Republicans</c:v>
                </c:pt>
              </c:strCache>
            </c:strRef>
          </c:cat>
          <c:val>
            <c:numRef>
              <c:f>Sheet29!$B$3:$D$3</c:f>
              <c:numCache>
                <c:formatCode>General</c:formatCode>
                <c:ptCount val="3"/>
                <c:pt idx="0">
                  <c:v>28</c:v>
                </c:pt>
                <c:pt idx="1">
                  <c:v>15</c:v>
                </c:pt>
                <c:pt idx="2">
                  <c:v>40</c:v>
                </c:pt>
              </c:numCache>
            </c:numRef>
          </c:val>
          <c:extLst>
            <c:ext xmlns:c16="http://schemas.microsoft.com/office/drawing/2014/chart" uri="{C3380CC4-5D6E-409C-BE32-E72D297353CC}">
              <c16:uniqueId val="{00000001-8D2A-E748-9A9B-B8E514289F01}"/>
            </c:ext>
          </c:extLst>
        </c:ser>
        <c:ser>
          <c:idx val="2"/>
          <c:order val="2"/>
          <c:tx>
            <c:strRef>
              <c:f>Sheet29!$A$4</c:f>
              <c:strCache>
                <c:ptCount val="1"/>
                <c:pt idx="0">
                  <c:v>Neither good nor poor</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Sheet29!$B$1:$D$1</c:f>
              <c:strCache>
                <c:ptCount val="3"/>
                <c:pt idx="0">
                  <c:v>Democrats</c:v>
                </c:pt>
                <c:pt idx="1">
                  <c:v>Independents</c:v>
                </c:pt>
                <c:pt idx="2">
                  <c:v>Republicans</c:v>
                </c:pt>
              </c:strCache>
            </c:strRef>
          </c:cat>
          <c:val>
            <c:numRef>
              <c:f>Sheet29!$B$4:$D$4</c:f>
              <c:numCache>
                <c:formatCode>General</c:formatCode>
                <c:ptCount val="3"/>
                <c:pt idx="0">
                  <c:v>26</c:v>
                </c:pt>
                <c:pt idx="1">
                  <c:v>28</c:v>
                </c:pt>
                <c:pt idx="2">
                  <c:v>21</c:v>
                </c:pt>
              </c:numCache>
            </c:numRef>
          </c:val>
          <c:extLst>
            <c:ext xmlns:c16="http://schemas.microsoft.com/office/drawing/2014/chart" uri="{C3380CC4-5D6E-409C-BE32-E72D297353CC}">
              <c16:uniqueId val="{00000002-8D2A-E748-9A9B-B8E514289F01}"/>
            </c:ext>
          </c:extLst>
        </c:ser>
        <c:ser>
          <c:idx val="3"/>
          <c:order val="3"/>
          <c:tx>
            <c:strRef>
              <c:f>Sheet29!$A$5</c:f>
              <c:strCache>
                <c:ptCount val="1"/>
                <c:pt idx="0">
                  <c:v>Somewhat poor</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Sheet29!$B$1:$D$1</c:f>
              <c:strCache>
                <c:ptCount val="3"/>
                <c:pt idx="0">
                  <c:v>Democrats</c:v>
                </c:pt>
                <c:pt idx="1">
                  <c:v>Independents</c:v>
                </c:pt>
                <c:pt idx="2">
                  <c:v>Republicans</c:v>
                </c:pt>
              </c:strCache>
            </c:strRef>
          </c:cat>
          <c:val>
            <c:numRef>
              <c:f>Sheet29!$B$5:$D$5</c:f>
              <c:numCache>
                <c:formatCode>General</c:formatCode>
                <c:ptCount val="3"/>
                <c:pt idx="0">
                  <c:v>23</c:v>
                </c:pt>
                <c:pt idx="1">
                  <c:v>25</c:v>
                </c:pt>
                <c:pt idx="2">
                  <c:v>15</c:v>
                </c:pt>
              </c:numCache>
            </c:numRef>
          </c:val>
          <c:extLst>
            <c:ext xmlns:c16="http://schemas.microsoft.com/office/drawing/2014/chart" uri="{C3380CC4-5D6E-409C-BE32-E72D297353CC}">
              <c16:uniqueId val="{00000003-8D2A-E748-9A9B-B8E514289F01}"/>
            </c:ext>
          </c:extLst>
        </c:ser>
        <c:ser>
          <c:idx val="4"/>
          <c:order val="4"/>
          <c:tx>
            <c:strRef>
              <c:f>Sheet29!$A$6</c:f>
              <c:strCache>
                <c:ptCount val="1"/>
                <c:pt idx="0">
                  <c:v>Very poor</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Sheet29!$B$1:$D$1</c:f>
              <c:strCache>
                <c:ptCount val="3"/>
                <c:pt idx="0">
                  <c:v>Democrats</c:v>
                </c:pt>
                <c:pt idx="1">
                  <c:v>Independents</c:v>
                </c:pt>
                <c:pt idx="2">
                  <c:v>Republicans</c:v>
                </c:pt>
              </c:strCache>
            </c:strRef>
          </c:cat>
          <c:val>
            <c:numRef>
              <c:f>Sheet29!$B$6:$D$6</c:f>
              <c:numCache>
                <c:formatCode>General</c:formatCode>
                <c:ptCount val="3"/>
                <c:pt idx="0">
                  <c:v>13</c:v>
                </c:pt>
                <c:pt idx="1">
                  <c:v>19</c:v>
                </c:pt>
                <c:pt idx="2">
                  <c:v>3</c:v>
                </c:pt>
              </c:numCache>
            </c:numRef>
          </c:val>
          <c:extLst>
            <c:ext xmlns:c16="http://schemas.microsoft.com/office/drawing/2014/chart" uri="{C3380CC4-5D6E-409C-BE32-E72D297353CC}">
              <c16:uniqueId val="{00000004-8D2A-E748-9A9B-B8E514289F01}"/>
            </c:ext>
          </c:extLst>
        </c:ser>
        <c:ser>
          <c:idx val="5"/>
          <c:order val="5"/>
          <c:tx>
            <c:strRef>
              <c:f>Sheet29!$A$7</c:f>
              <c:strCache>
                <c:ptCount val="1"/>
                <c:pt idx="0">
                  <c:v>Not sure</c:v>
                </c:pt>
              </c:strCache>
            </c:strRef>
          </c:tx>
          <c:spPr>
            <a:solidFill>
              <a:schemeClr val="accent6"/>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Sheet29!$B$1:$D$1</c:f>
              <c:strCache>
                <c:ptCount val="3"/>
                <c:pt idx="0">
                  <c:v>Democrats</c:v>
                </c:pt>
                <c:pt idx="1">
                  <c:v>Independents</c:v>
                </c:pt>
                <c:pt idx="2">
                  <c:v>Republicans</c:v>
                </c:pt>
              </c:strCache>
            </c:strRef>
          </c:cat>
          <c:val>
            <c:numRef>
              <c:f>Sheet29!$B$7:$D$7</c:f>
              <c:numCache>
                <c:formatCode>General</c:formatCode>
                <c:ptCount val="3"/>
                <c:pt idx="0">
                  <c:v>3</c:v>
                </c:pt>
                <c:pt idx="1">
                  <c:v>10</c:v>
                </c:pt>
                <c:pt idx="2">
                  <c:v>2</c:v>
                </c:pt>
              </c:numCache>
            </c:numRef>
          </c:val>
          <c:extLst>
            <c:ext xmlns:c16="http://schemas.microsoft.com/office/drawing/2014/chart" uri="{C3380CC4-5D6E-409C-BE32-E72D297353CC}">
              <c16:uniqueId val="{00000005-8D2A-E748-9A9B-B8E514289F01}"/>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5.8758162331213011E-2"/>
          <c:y val="0.78883486431511107"/>
          <c:w val="0.91076993400918083"/>
          <c:h val="0.19438141985390239"/>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7455836057678334E-2"/>
          <c:y val="4.5868363443488776E-2"/>
          <c:w val="0.89985955678791807"/>
          <c:h val="0.48394592600348973"/>
        </c:manualLayout>
      </c:layout>
      <c:barChart>
        <c:barDir val="col"/>
        <c:grouping val="clustered"/>
        <c:varyColors val="0"/>
        <c:ser>
          <c:idx val="0"/>
          <c:order val="0"/>
          <c:tx>
            <c:strRef>
              <c:f>Sheet30!$A$2</c:f>
              <c:strCache>
                <c:ptCount val="1"/>
                <c:pt idx="0">
                  <c:v>Very optimistic</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Sheet30!$B$1:$D$1</c:f>
              <c:strCache>
                <c:ptCount val="3"/>
                <c:pt idx="0">
                  <c:v>Democrats</c:v>
                </c:pt>
                <c:pt idx="1">
                  <c:v>Independents</c:v>
                </c:pt>
                <c:pt idx="2">
                  <c:v>Republicans</c:v>
                </c:pt>
              </c:strCache>
            </c:strRef>
          </c:cat>
          <c:val>
            <c:numRef>
              <c:f>Sheet30!$B$2:$D$2</c:f>
              <c:numCache>
                <c:formatCode>General</c:formatCode>
                <c:ptCount val="3"/>
                <c:pt idx="0">
                  <c:v>19</c:v>
                </c:pt>
                <c:pt idx="1">
                  <c:v>14</c:v>
                </c:pt>
                <c:pt idx="2">
                  <c:v>28</c:v>
                </c:pt>
              </c:numCache>
            </c:numRef>
          </c:val>
          <c:extLst>
            <c:ext xmlns:c16="http://schemas.microsoft.com/office/drawing/2014/chart" uri="{C3380CC4-5D6E-409C-BE32-E72D297353CC}">
              <c16:uniqueId val="{00000000-20CC-5F4E-B336-870CB74ED1E5}"/>
            </c:ext>
          </c:extLst>
        </c:ser>
        <c:ser>
          <c:idx val="1"/>
          <c:order val="1"/>
          <c:tx>
            <c:strRef>
              <c:f>Sheet30!$A$3</c:f>
              <c:strCache>
                <c:ptCount val="1"/>
                <c:pt idx="0">
                  <c:v>Somewhat optimistic</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Sheet30!$B$1:$D$1</c:f>
              <c:strCache>
                <c:ptCount val="3"/>
                <c:pt idx="0">
                  <c:v>Democrats</c:v>
                </c:pt>
                <c:pt idx="1">
                  <c:v>Independents</c:v>
                </c:pt>
                <c:pt idx="2">
                  <c:v>Republicans</c:v>
                </c:pt>
              </c:strCache>
            </c:strRef>
          </c:cat>
          <c:val>
            <c:numRef>
              <c:f>Sheet30!$B$3:$D$3</c:f>
              <c:numCache>
                <c:formatCode>General</c:formatCode>
                <c:ptCount val="3"/>
                <c:pt idx="0">
                  <c:v>35</c:v>
                </c:pt>
                <c:pt idx="1">
                  <c:v>23</c:v>
                </c:pt>
                <c:pt idx="2">
                  <c:v>44</c:v>
                </c:pt>
              </c:numCache>
            </c:numRef>
          </c:val>
          <c:extLst>
            <c:ext xmlns:c16="http://schemas.microsoft.com/office/drawing/2014/chart" uri="{C3380CC4-5D6E-409C-BE32-E72D297353CC}">
              <c16:uniqueId val="{00000001-20CC-5F4E-B336-870CB74ED1E5}"/>
            </c:ext>
          </c:extLst>
        </c:ser>
        <c:ser>
          <c:idx val="2"/>
          <c:order val="2"/>
          <c:tx>
            <c:strRef>
              <c:f>Sheet30!$A$4</c:f>
              <c:strCache>
                <c:ptCount val="1"/>
                <c:pt idx="0">
                  <c:v>Neither optimistic nor pessimistic</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Sheet30!$B$1:$D$1</c:f>
              <c:strCache>
                <c:ptCount val="3"/>
                <c:pt idx="0">
                  <c:v>Democrats</c:v>
                </c:pt>
                <c:pt idx="1">
                  <c:v>Independents</c:v>
                </c:pt>
                <c:pt idx="2">
                  <c:v>Republicans</c:v>
                </c:pt>
              </c:strCache>
            </c:strRef>
          </c:cat>
          <c:val>
            <c:numRef>
              <c:f>Sheet30!$B$4:$D$4</c:f>
              <c:numCache>
                <c:formatCode>General</c:formatCode>
                <c:ptCount val="3"/>
                <c:pt idx="0">
                  <c:v>19</c:v>
                </c:pt>
                <c:pt idx="1">
                  <c:v>37</c:v>
                </c:pt>
                <c:pt idx="2">
                  <c:v>16</c:v>
                </c:pt>
              </c:numCache>
            </c:numRef>
          </c:val>
          <c:extLst>
            <c:ext xmlns:c16="http://schemas.microsoft.com/office/drawing/2014/chart" uri="{C3380CC4-5D6E-409C-BE32-E72D297353CC}">
              <c16:uniqueId val="{00000002-20CC-5F4E-B336-870CB74ED1E5}"/>
            </c:ext>
          </c:extLst>
        </c:ser>
        <c:ser>
          <c:idx val="3"/>
          <c:order val="3"/>
          <c:tx>
            <c:strRef>
              <c:f>Sheet30!$A$5</c:f>
              <c:strCache>
                <c:ptCount val="1"/>
                <c:pt idx="0">
                  <c:v>Somewhat pessimistic</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Sheet30!$B$1:$D$1</c:f>
              <c:strCache>
                <c:ptCount val="3"/>
                <c:pt idx="0">
                  <c:v>Democrats</c:v>
                </c:pt>
                <c:pt idx="1">
                  <c:v>Independents</c:v>
                </c:pt>
                <c:pt idx="2">
                  <c:v>Republicans</c:v>
                </c:pt>
              </c:strCache>
            </c:strRef>
          </c:cat>
          <c:val>
            <c:numRef>
              <c:f>Sheet30!$B$5:$D$5</c:f>
              <c:numCache>
                <c:formatCode>General</c:formatCode>
                <c:ptCount val="3"/>
                <c:pt idx="0">
                  <c:v>18</c:v>
                </c:pt>
                <c:pt idx="1">
                  <c:v>13</c:v>
                </c:pt>
                <c:pt idx="2">
                  <c:v>10</c:v>
                </c:pt>
              </c:numCache>
            </c:numRef>
          </c:val>
          <c:extLst>
            <c:ext xmlns:c16="http://schemas.microsoft.com/office/drawing/2014/chart" uri="{C3380CC4-5D6E-409C-BE32-E72D297353CC}">
              <c16:uniqueId val="{00000003-20CC-5F4E-B336-870CB74ED1E5}"/>
            </c:ext>
          </c:extLst>
        </c:ser>
        <c:ser>
          <c:idx val="4"/>
          <c:order val="4"/>
          <c:tx>
            <c:strRef>
              <c:f>Sheet30!$A$6</c:f>
              <c:strCache>
                <c:ptCount val="1"/>
                <c:pt idx="0">
                  <c:v>Very pessimistic</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Sheet30!$B$1:$D$1</c:f>
              <c:strCache>
                <c:ptCount val="3"/>
                <c:pt idx="0">
                  <c:v>Democrats</c:v>
                </c:pt>
                <c:pt idx="1">
                  <c:v>Independents</c:v>
                </c:pt>
                <c:pt idx="2">
                  <c:v>Republicans</c:v>
                </c:pt>
              </c:strCache>
            </c:strRef>
          </c:cat>
          <c:val>
            <c:numRef>
              <c:f>Sheet30!$B$6:$D$6</c:f>
              <c:numCache>
                <c:formatCode>General</c:formatCode>
                <c:ptCount val="3"/>
                <c:pt idx="0">
                  <c:v>8</c:v>
                </c:pt>
                <c:pt idx="1">
                  <c:v>11</c:v>
                </c:pt>
                <c:pt idx="2">
                  <c:v>3</c:v>
                </c:pt>
              </c:numCache>
            </c:numRef>
          </c:val>
          <c:extLst>
            <c:ext xmlns:c16="http://schemas.microsoft.com/office/drawing/2014/chart" uri="{C3380CC4-5D6E-409C-BE32-E72D297353CC}">
              <c16:uniqueId val="{00000004-20CC-5F4E-B336-870CB74ED1E5}"/>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4.8836208205397497E-2"/>
          <c:y val="0.64533022657724792"/>
          <c:w val="0.88995399912411766"/>
          <c:h val="0.33602727969318663"/>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Sheet31!$A$2</c:f>
              <c:strCache>
                <c:ptCount val="1"/>
                <c:pt idx="0">
                  <c:v>Yes, I would like to see other Republican candidates challenge Donald Trump</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Sheet31!$B$1:$D$1</c:f>
              <c:strCache>
                <c:ptCount val="3"/>
                <c:pt idx="0">
                  <c:v>Democrats</c:v>
                </c:pt>
                <c:pt idx="1">
                  <c:v>Independents</c:v>
                </c:pt>
                <c:pt idx="2">
                  <c:v>Republicans</c:v>
                </c:pt>
              </c:strCache>
            </c:strRef>
          </c:cat>
          <c:val>
            <c:numRef>
              <c:f>Sheet31!$B$2:$D$2</c:f>
              <c:numCache>
                <c:formatCode>General</c:formatCode>
                <c:ptCount val="3"/>
                <c:pt idx="0">
                  <c:v>88</c:v>
                </c:pt>
                <c:pt idx="1">
                  <c:v>72</c:v>
                </c:pt>
                <c:pt idx="2">
                  <c:v>61</c:v>
                </c:pt>
              </c:numCache>
            </c:numRef>
          </c:val>
          <c:extLst>
            <c:ext xmlns:c16="http://schemas.microsoft.com/office/drawing/2014/chart" uri="{C3380CC4-5D6E-409C-BE32-E72D297353CC}">
              <c16:uniqueId val="{00000000-AB81-F744-B82C-1B437D0564CB}"/>
            </c:ext>
          </c:extLst>
        </c:ser>
        <c:ser>
          <c:idx val="1"/>
          <c:order val="1"/>
          <c:tx>
            <c:strRef>
              <c:f>Sheet31!$A$3</c:f>
              <c:strCache>
                <c:ptCount val="1"/>
                <c:pt idx="0">
                  <c:v>No, I would like Donald Trump to run unchallenged</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Sheet31!$B$1:$D$1</c:f>
              <c:strCache>
                <c:ptCount val="3"/>
                <c:pt idx="0">
                  <c:v>Democrats</c:v>
                </c:pt>
                <c:pt idx="1">
                  <c:v>Independents</c:v>
                </c:pt>
                <c:pt idx="2">
                  <c:v>Republicans</c:v>
                </c:pt>
              </c:strCache>
            </c:strRef>
          </c:cat>
          <c:val>
            <c:numRef>
              <c:f>Sheet31!$B$3:$D$3</c:f>
              <c:numCache>
                <c:formatCode>General</c:formatCode>
                <c:ptCount val="3"/>
                <c:pt idx="0">
                  <c:v>11</c:v>
                </c:pt>
                <c:pt idx="1">
                  <c:v>25</c:v>
                </c:pt>
                <c:pt idx="2">
                  <c:v>39</c:v>
                </c:pt>
              </c:numCache>
            </c:numRef>
          </c:val>
          <c:extLst>
            <c:ext xmlns:c16="http://schemas.microsoft.com/office/drawing/2014/chart" uri="{C3380CC4-5D6E-409C-BE32-E72D297353CC}">
              <c16:uniqueId val="{00000001-AB81-F744-B82C-1B437D0564CB}"/>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2.8899352685521462E-2"/>
          <c:y val="0.79488433210713405"/>
          <c:w val="0.94635698060838036"/>
          <c:h val="0.18765636330934016"/>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Sheet32!$A$2</c:f>
              <c:strCache>
                <c:ptCount val="1"/>
                <c:pt idx="0">
                  <c:v>Strongly support</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Sheet32!$B$1:$D$1</c:f>
              <c:strCache>
                <c:ptCount val="3"/>
                <c:pt idx="0">
                  <c:v>Democrats</c:v>
                </c:pt>
                <c:pt idx="1">
                  <c:v>Independents</c:v>
                </c:pt>
                <c:pt idx="2">
                  <c:v>Republicans</c:v>
                </c:pt>
              </c:strCache>
            </c:strRef>
          </c:cat>
          <c:val>
            <c:numRef>
              <c:f>Sheet32!$B$2:$D$2</c:f>
              <c:numCache>
                <c:formatCode>General</c:formatCode>
                <c:ptCount val="3"/>
                <c:pt idx="0">
                  <c:v>30</c:v>
                </c:pt>
                <c:pt idx="1">
                  <c:v>12</c:v>
                </c:pt>
                <c:pt idx="2">
                  <c:v>11</c:v>
                </c:pt>
              </c:numCache>
            </c:numRef>
          </c:val>
          <c:extLst>
            <c:ext xmlns:c16="http://schemas.microsoft.com/office/drawing/2014/chart" uri="{C3380CC4-5D6E-409C-BE32-E72D297353CC}">
              <c16:uniqueId val="{00000000-4C19-0C4E-9AE1-70A84F4F3B7B}"/>
            </c:ext>
          </c:extLst>
        </c:ser>
        <c:ser>
          <c:idx val="1"/>
          <c:order val="1"/>
          <c:tx>
            <c:strRef>
              <c:f>Sheet32!$A$3</c:f>
              <c:strCache>
                <c:ptCount val="1"/>
                <c:pt idx="0">
                  <c:v>Somewhat support</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Sheet32!$B$1:$D$1</c:f>
              <c:strCache>
                <c:ptCount val="3"/>
                <c:pt idx="0">
                  <c:v>Democrats</c:v>
                </c:pt>
                <c:pt idx="1">
                  <c:v>Independents</c:v>
                </c:pt>
                <c:pt idx="2">
                  <c:v>Republicans</c:v>
                </c:pt>
              </c:strCache>
            </c:strRef>
          </c:cat>
          <c:val>
            <c:numRef>
              <c:f>Sheet32!$B$3:$D$3</c:f>
              <c:numCache>
                <c:formatCode>General</c:formatCode>
                <c:ptCount val="3"/>
                <c:pt idx="0">
                  <c:v>37</c:v>
                </c:pt>
                <c:pt idx="1">
                  <c:v>34</c:v>
                </c:pt>
                <c:pt idx="2">
                  <c:v>26</c:v>
                </c:pt>
              </c:numCache>
            </c:numRef>
          </c:val>
          <c:extLst>
            <c:ext xmlns:c16="http://schemas.microsoft.com/office/drawing/2014/chart" uri="{C3380CC4-5D6E-409C-BE32-E72D297353CC}">
              <c16:uniqueId val="{00000001-4C19-0C4E-9AE1-70A84F4F3B7B}"/>
            </c:ext>
          </c:extLst>
        </c:ser>
        <c:ser>
          <c:idx val="2"/>
          <c:order val="2"/>
          <c:tx>
            <c:strRef>
              <c:f>Sheet32!$A$4</c:f>
              <c:strCache>
                <c:ptCount val="1"/>
                <c:pt idx="0">
                  <c:v>Somewhat oppose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Sheet32!$B$1:$D$1</c:f>
              <c:strCache>
                <c:ptCount val="3"/>
                <c:pt idx="0">
                  <c:v>Democrats</c:v>
                </c:pt>
                <c:pt idx="1">
                  <c:v>Independents</c:v>
                </c:pt>
                <c:pt idx="2">
                  <c:v>Republicans</c:v>
                </c:pt>
              </c:strCache>
            </c:strRef>
          </c:cat>
          <c:val>
            <c:numRef>
              <c:f>Sheet32!$B$4:$D$4</c:f>
              <c:numCache>
                <c:formatCode>General</c:formatCode>
                <c:ptCount val="3"/>
                <c:pt idx="0">
                  <c:v>21</c:v>
                </c:pt>
                <c:pt idx="1">
                  <c:v>32</c:v>
                </c:pt>
                <c:pt idx="2">
                  <c:v>23</c:v>
                </c:pt>
              </c:numCache>
            </c:numRef>
          </c:val>
          <c:extLst>
            <c:ext xmlns:c16="http://schemas.microsoft.com/office/drawing/2014/chart" uri="{C3380CC4-5D6E-409C-BE32-E72D297353CC}">
              <c16:uniqueId val="{00000002-4C19-0C4E-9AE1-70A84F4F3B7B}"/>
            </c:ext>
          </c:extLst>
        </c:ser>
        <c:ser>
          <c:idx val="3"/>
          <c:order val="3"/>
          <c:tx>
            <c:strRef>
              <c:f>Sheet32!$A$5</c:f>
              <c:strCache>
                <c:ptCount val="1"/>
                <c:pt idx="0">
                  <c:v>Strongly oppose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Sheet32!$B$1:$D$1</c:f>
              <c:strCache>
                <c:ptCount val="3"/>
                <c:pt idx="0">
                  <c:v>Democrats</c:v>
                </c:pt>
                <c:pt idx="1">
                  <c:v>Independents</c:v>
                </c:pt>
                <c:pt idx="2">
                  <c:v>Republicans</c:v>
                </c:pt>
              </c:strCache>
            </c:strRef>
          </c:cat>
          <c:val>
            <c:numRef>
              <c:f>Sheet32!$B$5:$D$5</c:f>
              <c:numCache>
                <c:formatCode>General</c:formatCode>
                <c:ptCount val="3"/>
                <c:pt idx="0">
                  <c:v>11</c:v>
                </c:pt>
                <c:pt idx="1">
                  <c:v>20</c:v>
                </c:pt>
                <c:pt idx="2">
                  <c:v>39</c:v>
                </c:pt>
              </c:numCache>
            </c:numRef>
          </c:val>
          <c:extLst>
            <c:ext xmlns:c16="http://schemas.microsoft.com/office/drawing/2014/chart" uri="{C3380CC4-5D6E-409C-BE32-E72D297353CC}">
              <c16:uniqueId val="{00000003-4C19-0C4E-9AE1-70A84F4F3B7B}"/>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Sheet33!$A$2</c:f>
              <c:strCache>
                <c:ptCount val="1"/>
                <c:pt idx="0">
                  <c:v>Should pay reparations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Sheet33!$B$1:$D$1</c:f>
              <c:strCache>
                <c:ptCount val="3"/>
                <c:pt idx="0">
                  <c:v>Democrats</c:v>
                </c:pt>
                <c:pt idx="1">
                  <c:v>Independents</c:v>
                </c:pt>
                <c:pt idx="2">
                  <c:v>Republicans</c:v>
                </c:pt>
              </c:strCache>
            </c:strRef>
          </c:cat>
          <c:val>
            <c:numRef>
              <c:f>Sheet33!$B$2:$D$2</c:f>
              <c:numCache>
                <c:formatCode>General</c:formatCode>
                <c:ptCount val="3"/>
                <c:pt idx="0">
                  <c:v>53</c:v>
                </c:pt>
                <c:pt idx="1">
                  <c:v>37</c:v>
                </c:pt>
                <c:pt idx="2">
                  <c:v>26</c:v>
                </c:pt>
              </c:numCache>
            </c:numRef>
          </c:val>
          <c:extLst>
            <c:ext xmlns:c16="http://schemas.microsoft.com/office/drawing/2014/chart" uri="{C3380CC4-5D6E-409C-BE32-E72D297353CC}">
              <c16:uniqueId val="{00000000-3682-934E-9EE6-949864B20117}"/>
            </c:ext>
          </c:extLst>
        </c:ser>
        <c:ser>
          <c:idx val="1"/>
          <c:order val="1"/>
          <c:tx>
            <c:strRef>
              <c:f>Sheet33!$A$3</c:f>
              <c:strCache>
                <c:ptCount val="1"/>
                <c:pt idx="0">
                  <c:v>Should not pay reparations</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Sheet33!$B$1:$D$1</c:f>
              <c:strCache>
                <c:ptCount val="3"/>
                <c:pt idx="0">
                  <c:v>Democrats</c:v>
                </c:pt>
                <c:pt idx="1">
                  <c:v>Independents</c:v>
                </c:pt>
                <c:pt idx="2">
                  <c:v>Republicans</c:v>
                </c:pt>
              </c:strCache>
            </c:strRef>
          </c:cat>
          <c:val>
            <c:numRef>
              <c:f>Sheet33!$B$3:$D$3</c:f>
              <c:numCache>
                <c:formatCode>General</c:formatCode>
                <c:ptCount val="3"/>
                <c:pt idx="0">
                  <c:v>46</c:v>
                </c:pt>
                <c:pt idx="1">
                  <c:v>61</c:v>
                </c:pt>
                <c:pt idx="2">
                  <c:v>73</c:v>
                </c:pt>
              </c:numCache>
            </c:numRef>
          </c:val>
          <c:extLst>
            <c:ext xmlns:c16="http://schemas.microsoft.com/office/drawing/2014/chart" uri="{C3380CC4-5D6E-409C-BE32-E72D297353CC}">
              <c16:uniqueId val="{00000001-3682-934E-9EE6-949864B20117}"/>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Sheet34!$A$2</c:f>
              <c:strCache>
                <c:ptCount val="1"/>
                <c:pt idx="0">
                  <c:v>Amend the Constitution to total votes</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Sheet34!$B$1:$D$1</c:f>
              <c:strCache>
                <c:ptCount val="3"/>
                <c:pt idx="0">
                  <c:v>Democrats</c:v>
                </c:pt>
                <c:pt idx="1">
                  <c:v>Independents</c:v>
                </c:pt>
                <c:pt idx="2">
                  <c:v>Republicans</c:v>
                </c:pt>
              </c:strCache>
            </c:strRef>
          </c:cat>
          <c:val>
            <c:numRef>
              <c:f>Sheet34!$B$2:$D$2</c:f>
              <c:numCache>
                <c:formatCode>General</c:formatCode>
                <c:ptCount val="3"/>
                <c:pt idx="0">
                  <c:v>79</c:v>
                </c:pt>
                <c:pt idx="1">
                  <c:v>55</c:v>
                </c:pt>
                <c:pt idx="2">
                  <c:v>43</c:v>
                </c:pt>
              </c:numCache>
            </c:numRef>
          </c:val>
          <c:extLst>
            <c:ext xmlns:c16="http://schemas.microsoft.com/office/drawing/2014/chart" uri="{C3380CC4-5D6E-409C-BE32-E72D297353CC}">
              <c16:uniqueId val="{00000000-5D56-8443-9291-72828E51D1DC}"/>
            </c:ext>
          </c:extLst>
        </c:ser>
        <c:ser>
          <c:idx val="1"/>
          <c:order val="1"/>
          <c:tx>
            <c:strRef>
              <c:f>Sheet34!$A$3</c:f>
              <c:strCache>
                <c:ptCount val="1"/>
                <c:pt idx="0">
                  <c:v>Keep current Electoral College system</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Sheet34!$B$1:$D$1</c:f>
              <c:strCache>
                <c:ptCount val="3"/>
                <c:pt idx="0">
                  <c:v>Democrats</c:v>
                </c:pt>
                <c:pt idx="1">
                  <c:v>Independents</c:v>
                </c:pt>
                <c:pt idx="2">
                  <c:v>Republicans</c:v>
                </c:pt>
              </c:strCache>
            </c:strRef>
          </c:cat>
          <c:val>
            <c:numRef>
              <c:f>Sheet34!$B$3:$D$3</c:f>
              <c:numCache>
                <c:formatCode>General</c:formatCode>
                <c:ptCount val="3"/>
                <c:pt idx="0">
                  <c:v>21</c:v>
                </c:pt>
                <c:pt idx="1">
                  <c:v>44</c:v>
                </c:pt>
                <c:pt idx="2">
                  <c:v>56</c:v>
                </c:pt>
              </c:numCache>
            </c:numRef>
          </c:val>
          <c:extLst>
            <c:ext xmlns:c16="http://schemas.microsoft.com/office/drawing/2014/chart" uri="{C3380CC4-5D6E-409C-BE32-E72D297353CC}">
              <c16:uniqueId val="{00000001-5D56-8443-9291-72828E51D1DC}"/>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Sheet35!$A$2</c:f>
              <c:strCache>
                <c:ptCount val="1"/>
                <c:pt idx="0">
                  <c:v>Yes, legal</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Sheet35!$B$1:$D$1</c:f>
              <c:strCache>
                <c:ptCount val="3"/>
                <c:pt idx="0">
                  <c:v>Democrats</c:v>
                </c:pt>
                <c:pt idx="1">
                  <c:v>Independents</c:v>
                </c:pt>
                <c:pt idx="2">
                  <c:v>Republicans</c:v>
                </c:pt>
              </c:strCache>
            </c:strRef>
          </c:cat>
          <c:val>
            <c:numRef>
              <c:f>Sheet35!$B$2:$D$2</c:f>
              <c:numCache>
                <c:formatCode>General</c:formatCode>
                <c:ptCount val="3"/>
                <c:pt idx="0">
                  <c:v>81</c:v>
                </c:pt>
                <c:pt idx="1">
                  <c:v>75</c:v>
                </c:pt>
                <c:pt idx="2">
                  <c:v>63</c:v>
                </c:pt>
              </c:numCache>
            </c:numRef>
          </c:val>
          <c:extLst>
            <c:ext xmlns:c16="http://schemas.microsoft.com/office/drawing/2014/chart" uri="{C3380CC4-5D6E-409C-BE32-E72D297353CC}">
              <c16:uniqueId val="{00000000-772E-4C4B-9EC8-8C828A8951BD}"/>
            </c:ext>
          </c:extLst>
        </c:ser>
        <c:ser>
          <c:idx val="1"/>
          <c:order val="1"/>
          <c:tx>
            <c:strRef>
              <c:f>Sheet35!$A$3</c:f>
              <c:strCache>
                <c:ptCount val="1"/>
                <c:pt idx="0">
                  <c:v>No, illegal</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Sheet35!$B$1:$D$1</c:f>
              <c:strCache>
                <c:ptCount val="3"/>
                <c:pt idx="0">
                  <c:v>Democrats</c:v>
                </c:pt>
                <c:pt idx="1">
                  <c:v>Independents</c:v>
                </c:pt>
                <c:pt idx="2">
                  <c:v>Republicans</c:v>
                </c:pt>
              </c:strCache>
            </c:strRef>
          </c:cat>
          <c:val>
            <c:numRef>
              <c:f>Sheet35!$B$3:$D$3</c:f>
              <c:numCache>
                <c:formatCode>General</c:formatCode>
                <c:ptCount val="3"/>
                <c:pt idx="0">
                  <c:v>19</c:v>
                </c:pt>
                <c:pt idx="1">
                  <c:v>24</c:v>
                </c:pt>
                <c:pt idx="2">
                  <c:v>37</c:v>
                </c:pt>
              </c:numCache>
            </c:numRef>
          </c:val>
          <c:extLst>
            <c:ext xmlns:c16="http://schemas.microsoft.com/office/drawing/2014/chart" uri="{C3380CC4-5D6E-409C-BE32-E72D297353CC}">
              <c16:uniqueId val="{00000001-772E-4C4B-9EC8-8C828A8951BD}"/>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Sheet36!$A$2</c:f>
              <c:strCache>
                <c:ptCount val="1"/>
                <c:pt idx="0">
                  <c:v>Strongly agree</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Sheet36!$B$1:$D$1</c:f>
              <c:strCache>
                <c:ptCount val="3"/>
                <c:pt idx="0">
                  <c:v>Democrats</c:v>
                </c:pt>
                <c:pt idx="1">
                  <c:v>Independents</c:v>
                </c:pt>
                <c:pt idx="2">
                  <c:v>Republicans</c:v>
                </c:pt>
              </c:strCache>
            </c:strRef>
          </c:cat>
          <c:val>
            <c:numRef>
              <c:f>Sheet36!$B$2:$D$2</c:f>
              <c:numCache>
                <c:formatCode>General</c:formatCode>
                <c:ptCount val="3"/>
                <c:pt idx="0">
                  <c:v>16</c:v>
                </c:pt>
                <c:pt idx="1">
                  <c:v>10</c:v>
                </c:pt>
                <c:pt idx="2">
                  <c:v>8</c:v>
                </c:pt>
              </c:numCache>
            </c:numRef>
          </c:val>
          <c:extLst>
            <c:ext xmlns:c16="http://schemas.microsoft.com/office/drawing/2014/chart" uri="{C3380CC4-5D6E-409C-BE32-E72D297353CC}">
              <c16:uniqueId val="{00000000-6026-2448-9D28-F00D8D70DF8C}"/>
            </c:ext>
          </c:extLst>
        </c:ser>
        <c:ser>
          <c:idx val="1"/>
          <c:order val="1"/>
          <c:tx>
            <c:strRef>
              <c:f>Sheet36!$A$3</c:f>
              <c:strCache>
                <c:ptCount val="1"/>
                <c:pt idx="0">
                  <c:v>Somewhat agree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Sheet36!$B$1:$D$1</c:f>
              <c:strCache>
                <c:ptCount val="3"/>
                <c:pt idx="0">
                  <c:v>Democrats</c:v>
                </c:pt>
                <c:pt idx="1">
                  <c:v>Independents</c:v>
                </c:pt>
                <c:pt idx="2">
                  <c:v>Republicans</c:v>
                </c:pt>
              </c:strCache>
            </c:strRef>
          </c:cat>
          <c:val>
            <c:numRef>
              <c:f>Sheet36!$B$3:$D$3</c:f>
              <c:numCache>
                <c:formatCode>General</c:formatCode>
                <c:ptCount val="3"/>
                <c:pt idx="0">
                  <c:v>22</c:v>
                </c:pt>
                <c:pt idx="1">
                  <c:v>21</c:v>
                </c:pt>
                <c:pt idx="2">
                  <c:v>14</c:v>
                </c:pt>
              </c:numCache>
            </c:numRef>
          </c:val>
          <c:extLst>
            <c:ext xmlns:c16="http://schemas.microsoft.com/office/drawing/2014/chart" uri="{C3380CC4-5D6E-409C-BE32-E72D297353CC}">
              <c16:uniqueId val="{00000001-6026-2448-9D28-F00D8D70DF8C}"/>
            </c:ext>
          </c:extLst>
        </c:ser>
        <c:ser>
          <c:idx val="2"/>
          <c:order val="2"/>
          <c:tx>
            <c:strRef>
              <c:f>Sheet36!$A$4</c:f>
              <c:strCache>
                <c:ptCount val="1"/>
                <c:pt idx="0">
                  <c:v>Somewhat disagree</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Sheet36!$B$1:$D$1</c:f>
              <c:strCache>
                <c:ptCount val="3"/>
                <c:pt idx="0">
                  <c:v>Democrats</c:v>
                </c:pt>
                <c:pt idx="1">
                  <c:v>Independents</c:v>
                </c:pt>
                <c:pt idx="2">
                  <c:v>Republicans</c:v>
                </c:pt>
              </c:strCache>
            </c:strRef>
          </c:cat>
          <c:val>
            <c:numRef>
              <c:f>Sheet36!$B$4:$D$4</c:f>
              <c:numCache>
                <c:formatCode>General</c:formatCode>
                <c:ptCount val="3"/>
                <c:pt idx="0">
                  <c:v>31</c:v>
                </c:pt>
                <c:pt idx="1">
                  <c:v>28</c:v>
                </c:pt>
                <c:pt idx="2">
                  <c:v>18</c:v>
                </c:pt>
              </c:numCache>
            </c:numRef>
          </c:val>
          <c:extLst>
            <c:ext xmlns:c16="http://schemas.microsoft.com/office/drawing/2014/chart" uri="{C3380CC4-5D6E-409C-BE32-E72D297353CC}">
              <c16:uniqueId val="{00000002-6026-2448-9D28-F00D8D70DF8C}"/>
            </c:ext>
          </c:extLst>
        </c:ser>
        <c:ser>
          <c:idx val="3"/>
          <c:order val="3"/>
          <c:tx>
            <c:strRef>
              <c:f>Sheet36!$A$5</c:f>
              <c:strCache>
                <c:ptCount val="1"/>
                <c:pt idx="0">
                  <c:v>Strongly disagree</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Sheet36!$B$1:$D$1</c:f>
              <c:strCache>
                <c:ptCount val="3"/>
                <c:pt idx="0">
                  <c:v>Democrats</c:v>
                </c:pt>
                <c:pt idx="1">
                  <c:v>Independents</c:v>
                </c:pt>
                <c:pt idx="2">
                  <c:v>Republicans</c:v>
                </c:pt>
              </c:strCache>
            </c:strRef>
          </c:cat>
          <c:val>
            <c:numRef>
              <c:f>Sheet36!$B$5:$D$5</c:f>
              <c:numCache>
                <c:formatCode>General</c:formatCode>
                <c:ptCount val="3"/>
                <c:pt idx="0">
                  <c:v>31</c:v>
                </c:pt>
                <c:pt idx="1">
                  <c:v>40</c:v>
                </c:pt>
                <c:pt idx="2">
                  <c:v>59</c:v>
                </c:pt>
              </c:numCache>
            </c:numRef>
          </c:val>
          <c:extLst>
            <c:ext xmlns:c16="http://schemas.microsoft.com/office/drawing/2014/chart" uri="{C3380CC4-5D6E-409C-BE32-E72D297353CC}">
              <c16:uniqueId val="{00000003-6026-2448-9D28-F00D8D70DF8C}"/>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Sheet37!$A$2</c:f>
              <c:strCache>
                <c:ptCount val="1"/>
                <c:pt idx="0">
                  <c:v>A lot</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Sheet37!$B$1:$D$1</c:f>
              <c:strCache>
                <c:ptCount val="3"/>
                <c:pt idx="0">
                  <c:v>Democrats</c:v>
                </c:pt>
                <c:pt idx="1">
                  <c:v>Independents</c:v>
                </c:pt>
                <c:pt idx="2">
                  <c:v>Republicans</c:v>
                </c:pt>
              </c:strCache>
            </c:strRef>
          </c:cat>
          <c:val>
            <c:numRef>
              <c:f>Sheet37!$B$2:$D$2</c:f>
              <c:numCache>
                <c:formatCode>General</c:formatCode>
                <c:ptCount val="3"/>
                <c:pt idx="0">
                  <c:v>19</c:v>
                </c:pt>
                <c:pt idx="1">
                  <c:v>10</c:v>
                </c:pt>
                <c:pt idx="2">
                  <c:v>17</c:v>
                </c:pt>
              </c:numCache>
            </c:numRef>
          </c:val>
          <c:extLst>
            <c:ext xmlns:c16="http://schemas.microsoft.com/office/drawing/2014/chart" uri="{C3380CC4-5D6E-409C-BE32-E72D297353CC}">
              <c16:uniqueId val="{00000000-D731-6F4E-8690-6ED7BF07805F}"/>
            </c:ext>
          </c:extLst>
        </c:ser>
        <c:ser>
          <c:idx val="1"/>
          <c:order val="1"/>
          <c:tx>
            <c:strRef>
              <c:f>Sheet37!$A$3</c:f>
              <c:strCache>
                <c:ptCount val="1"/>
                <c:pt idx="0">
                  <c:v>Some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Sheet37!$B$1:$D$1</c:f>
              <c:strCache>
                <c:ptCount val="3"/>
                <c:pt idx="0">
                  <c:v>Democrats</c:v>
                </c:pt>
                <c:pt idx="1">
                  <c:v>Independents</c:v>
                </c:pt>
                <c:pt idx="2">
                  <c:v>Republicans</c:v>
                </c:pt>
              </c:strCache>
            </c:strRef>
          </c:cat>
          <c:val>
            <c:numRef>
              <c:f>Sheet37!$B$3:$D$3</c:f>
              <c:numCache>
                <c:formatCode>General</c:formatCode>
                <c:ptCount val="3"/>
                <c:pt idx="0">
                  <c:v>40</c:v>
                </c:pt>
                <c:pt idx="1">
                  <c:v>25</c:v>
                </c:pt>
                <c:pt idx="2">
                  <c:v>34</c:v>
                </c:pt>
              </c:numCache>
            </c:numRef>
          </c:val>
          <c:extLst>
            <c:ext xmlns:c16="http://schemas.microsoft.com/office/drawing/2014/chart" uri="{C3380CC4-5D6E-409C-BE32-E72D297353CC}">
              <c16:uniqueId val="{00000001-D731-6F4E-8690-6ED7BF07805F}"/>
            </c:ext>
          </c:extLst>
        </c:ser>
        <c:ser>
          <c:idx val="2"/>
          <c:order val="2"/>
          <c:tx>
            <c:strRef>
              <c:f>Sheet37!$A$4</c:f>
              <c:strCache>
                <c:ptCount val="1"/>
                <c:pt idx="0">
                  <c:v>Not much</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Sheet37!$B$1:$D$1</c:f>
              <c:strCache>
                <c:ptCount val="3"/>
                <c:pt idx="0">
                  <c:v>Democrats</c:v>
                </c:pt>
                <c:pt idx="1">
                  <c:v>Independents</c:v>
                </c:pt>
                <c:pt idx="2">
                  <c:v>Republicans</c:v>
                </c:pt>
              </c:strCache>
            </c:strRef>
          </c:cat>
          <c:val>
            <c:numRef>
              <c:f>Sheet37!$B$4:$D$4</c:f>
              <c:numCache>
                <c:formatCode>General</c:formatCode>
                <c:ptCount val="3"/>
                <c:pt idx="0">
                  <c:v>27</c:v>
                </c:pt>
                <c:pt idx="1">
                  <c:v>29</c:v>
                </c:pt>
                <c:pt idx="2">
                  <c:v>29</c:v>
                </c:pt>
              </c:numCache>
            </c:numRef>
          </c:val>
          <c:extLst>
            <c:ext xmlns:c16="http://schemas.microsoft.com/office/drawing/2014/chart" uri="{C3380CC4-5D6E-409C-BE32-E72D297353CC}">
              <c16:uniqueId val="{00000002-D731-6F4E-8690-6ED7BF07805F}"/>
            </c:ext>
          </c:extLst>
        </c:ser>
        <c:ser>
          <c:idx val="3"/>
          <c:order val="3"/>
          <c:tx>
            <c:strRef>
              <c:f>Sheet37!$A$5</c:f>
              <c:strCache>
                <c:ptCount val="1"/>
                <c:pt idx="0">
                  <c:v>None at all</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Sheet37!$B$1:$D$1</c:f>
              <c:strCache>
                <c:ptCount val="3"/>
                <c:pt idx="0">
                  <c:v>Democrats</c:v>
                </c:pt>
                <c:pt idx="1">
                  <c:v>Independents</c:v>
                </c:pt>
                <c:pt idx="2">
                  <c:v>Republicans</c:v>
                </c:pt>
              </c:strCache>
            </c:strRef>
          </c:cat>
          <c:val>
            <c:numRef>
              <c:f>Sheet37!$B$5:$D$5</c:f>
              <c:numCache>
                <c:formatCode>General</c:formatCode>
                <c:ptCount val="3"/>
                <c:pt idx="0">
                  <c:v>13</c:v>
                </c:pt>
                <c:pt idx="1">
                  <c:v>35</c:v>
                </c:pt>
                <c:pt idx="2">
                  <c:v>18</c:v>
                </c:pt>
              </c:numCache>
            </c:numRef>
          </c:val>
          <c:extLst>
            <c:ext xmlns:c16="http://schemas.microsoft.com/office/drawing/2014/chart" uri="{C3380CC4-5D6E-409C-BE32-E72D297353CC}">
              <c16:uniqueId val="{00000003-D731-6F4E-8690-6ED7BF07805F}"/>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Sheet38!$A$2</c:f>
              <c:strCache>
                <c:ptCount val="1"/>
                <c:pt idx="0">
                  <c:v>President Trump should be impeached</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Sheet38!$B$1:$D$1</c:f>
              <c:strCache>
                <c:ptCount val="3"/>
                <c:pt idx="0">
                  <c:v>Democrats</c:v>
                </c:pt>
                <c:pt idx="1">
                  <c:v>Independents</c:v>
                </c:pt>
                <c:pt idx="2">
                  <c:v>Republicans</c:v>
                </c:pt>
              </c:strCache>
            </c:strRef>
          </c:cat>
          <c:val>
            <c:numRef>
              <c:f>Sheet38!$B$2:$D$2</c:f>
              <c:numCache>
                <c:formatCode>General</c:formatCode>
                <c:ptCount val="3"/>
                <c:pt idx="0">
                  <c:v>41</c:v>
                </c:pt>
                <c:pt idx="1">
                  <c:v>33</c:v>
                </c:pt>
                <c:pt idx="2">
                  <c:v>13</c:v>
                </c:pt>
              </c:numCache>
            </c:numRef>
          </c:val>
          <c:extLst>
            <c:ext xmlns:c16="http://schemas.microsoft.com/office/drawing/2014/chart" uri="{C3380CC4-5D6E-409C-BE32-E72D297353CC}">
              <c16:uniqueId val="{00000000-D23C-BC4F-967B-22C6A53A26EA}"/>
            </c:ext>
          </c:extLst>
        </c:ser>
        <c:ser>
          <c:idx val="1"/>
          <c:order val="1"/>
          <c:tx>
            <c:strRef>
              <c:f>Sheet38!$A$3</c:f>
              <c:strCache>
                <c:ptCount val="1"/>
                <c:pt idx="0">
                  <c:v>Democrats should hold more hearings to hold the Trump administration accountable</c:v>
                </c:pt>
              </c:strCache>
            </c:strRef>
          </c:tx>
          <c:spPr>
            <a:solidFill>
              <a:schemeClr val="accent2"/>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Sheet38!$B$1:$D$1</c:f>
              <c:strCache>
                <c:ptCount val="3"/>
                <c:pt idx="0">
                  <c:v>Democrats</c:v>
                </c:pt>
                <c:pt idx="1">
                  <c:v>Independents</c:v>
                </c:pt>
                <c:pt idx="2">
                  <c:v>Republicans</c:v>
                </c:pt>
              </c:strCache>
            </c:strRef>
          </c:cat>
          <c:val>
            <c:numRef>
              <c:f>Sheet38!$B$3:$D$3</c:f>
              <c:numCache>
                <c:formatCode>General</c:formatCode>
                <c:ptCount val="3"/>
                <c:pt idx="0">
                  <c:v>33</c:v>
                </c:pt>
                <c:pt idx="1">
                  <c:v>21</c:v>
                </c:pt>
                <c:pt idx="2">
                  <c:v>15</c:v>
                </c:pt>
              </c:numCache>
            </c:numRef>
          </c:val>
          <c:extLst>
            <c:ext xmlns:c16="http://schemas.microsoft.com/office/drawing/2014/chart" uri="{C3380CC4-5D6E-409C-BE32-E72D297353CC}">
              <c16:uniqueId val="{00000001-D23C-BC4F-967B-22C6A53A26EA}"/>
            </c:ext>
          </c:extLst>
        </c:ser>
        <c:ser>
          <c:idx val="2"/>
          <c:order val="2"/>
          <c:tx>
            <c:strRef>
              <c:f>Sheet38!$A$4</c:f>
              <c:strCache>
                <c:ptCount val="1"/>
                <c:pt idx="0">
                  <c:v>Democrats should stop talking about the Mueller report and focus on defeating Trump in the 2020 presidential election</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Sheet38!$B$1:$D$1</c:f>
              <c:strCache>
                <c:ptCount val="3"/>
                <c:pt idx="0">
                  <c:v>Democrats</c:v>
                </c:pt>
                <c:pt idx="1">
                  <c:v>Independents</c:v>
                </c:pt>
                <c:pt idx="2">
                  <c:v>Republicans</c:v>
                </c:pt>
              </c:strCache>
            </c:strRef>
          </c:cat>
          <c:val>
            <c:numRef>
              <c:f>Sheet38!$B$4:$D$4</c:f>
              <c:numCache>
                <c:formatCode>General</c:formatCode>
                <c:ptCount val="3"/>
                <c:pt idx="0">
                  <c:v>23</c:v>
                </c:pt>
                <c:pt idx="1">
                  <c:v>26</c:v>
                </c:pt>
                <c:pt idx="2">
                  <c:v>33</c:v>
                </c:pt>
              </c:numCache>
            </c:numRef>
          </c:val>
          <c:extLst>
            <c:ext xmlns:c16="http://schemas.microsoft.com/office/drawing/2014/chart" uri="{C3380CC4-5D6E-409C-BE32-E72D297353CC}">
              <c16:uniqueId val="{00000002-D23C-BC4F-967B-22C6A53A26EA}"/>
            </c:ext>
          </c:extLst>
        </c:ser>
        <c:ser>
          <c:idx val="3"/>
          <c:order val="3"/>
          <c:tx>
            <c:strRef>
              <c:f>Sheet38!$A$5</c:f>
              <c:strCache>
                <c:ptCount val="1"/>
                <c:pt idx="0">
                  <c:v>President Trump should feel exonerated </c:v>
                </c:pt>
              </c:strCache>
            </c:strRef>
          </c:tx>
          <c:spPr>
            <a:solidFill>
              <a:schemeClr val="accent4"/>
            </a:solidFill>
            <a:ln>
              <a:noFill/>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Sheet38!$B$1:$D$1</c:f>
              <c:strCache>
                <c:ptCount val="3"/>
                <c:pt idx="0">
                  <c:v>Democrats</c:v>
                </c:pt>
                <c:pt idx="1">
                  <c:v>Independents</c:v>
                </c:pt>
                <c:pt idx="2">
                  <c:v>Republicans</c:v>
                </c:pt>
              </c:strCache>
            </c:strRef>
          </c:cat>
          <c:val>
            <c:numRef>
              <c:f>Sheet38!$B$5:$D$5</c:f>
              <c:numCache>
                <c:formatCode>General</c:formatCode>
                <c:ptCount val="3"/>
                <c:pt idx="0">
                  <c:v>3</c:v>
                </c:pt>
                <c:pt idx="1">
                  <c:v>15</c:v>
                </c:pt>
                <c:pt idx="2">
                  <c:v>37</c:v>
                </c:pt>
              </c:numCache>
            </c:numRef>
          </c:val>
          <c:extLst>
            <c:ext xmlns:c16="http://schemas.microsoft.com/office/drawing/2014/chart" uri="{C3380CC4-5D6E-409C-BE32-E72D297353CC}">
              <c16:uniqueId val="{00000003-D23C-BC4F-967B-22C6A53A26EA}"/>
            </c:ext>
          </c:extLst>
        </c:ser>
        <c:dLbls>
          <c:dLblPos val="outEnd"/>
          <c:showLegendKey val="0"/>
          <c:showVal val="1"/>
          <c:showCatName val="0"/>
          <c:showSerName val="0"/>
          <c:showPercent val="0"/>
          <c:showBubbleSize val="0"/>
        </c:dLbls>
        <c:gapWidth val="219"/>
        <c:overlap val="-27"/>
        <c:axId val="465066576"/>
        <c:axId val="465068304"/>
      </c:barChart>
      <c:catAx>
        <c:axId val="4650665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8304"/>
        <c:crosses val="autoZero"/>
        <c:auto val="1"/>
        <c:lblAlgn val="ctr"/>
        <c:lblOffset val="100"/>
        <c:noMultiLvlLbl val="0"/>
      </c:catAx>
      <c:valAx>
        <c:axId val="465068304"/>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mn-lt"/>
                <a:ea typeface="+mn-ea"/>
                <a:cs typeface="+mn-cs"/>
              </a:defRPr>
            </a:pPr>
            <a:endParaRPr lang="en-US"/>
          </a:p>
        </c:txPr>
        <c:crossAx val="465066576"/>
        <c:crosses val="autoZero"/>
        <c:crossBetween val="between"/>
        <c:majorUnit val="20"/>
      </c:valAx>
      <c:spPr>
        <a:noFill/>
        <a:ln>
          <a:noFill/>
        </a:ln>
        <a:effectLst/>
      </c:spPr>
    </c:plotArea>
    <c:legend>
      <c:legendPos val="b"/>
      <c:layout>
        <c:manualLayout>
          <c:xMode val="edge"/>
          <c:yMode val="edge"/>
          <c:x val="2.6240704590747149E-2"/>
          <c:y val="0.61503046895774527"/>
          <c:w val="0.95491618203966377"/>
          <c:h val="0.3849695310422546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sz="1600">
          <a:solidFill>
            <a:schemeClr val="tx1"/>
          </a:solidFill>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5A326F1-5E3B-A44B-9950-C61AD60A665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8FEABA8A-5486-5940-B32A-019DC7BC586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0B4D0BE-301D-4C49-A80B-1557076BB10B}" type="datetimeFigureOut">
              <a:rPr lang="en-US" smtClean="0"/>
              <a:t>6/4/19</a:t>
            </a:fld>
            <a:endParaRPr lang="en-US" dirty="0"/>
          </a:p>
        </p:txBody>
      </p:sp>
      <p:sp>
        <p:nvSpPr>
          <p:cNvPr id="4" name="Footer Placeholder 3">
            <a:extLst>
              <a:ext uri="{FF2B5EF4-FFF2-40B4-BE49-F238E27FC236}">
                <a16:creationId xmlns:a16="http://schemas.microsoft.com/office/drawing/2014/main" id="{8A9DE5C2-9014-4148-92E2-49E0009C88E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F49DC22-EEE5-3748-B69F-EE44EB25287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47FD795-E9C0-9545-BA89-EED329F6FF38}" type="slidenum">
              <a:rPr lang="en-US" smtClean="0"/>
              <a:t>‹#›</a:t>
            </a:fld>
            <a:endParaRPr lang="en-US" dirty="0"/>
          </a:p>
        </p:txBody>
      </p:sp>
    </p:spTree>
    <p:extLst>
      <p:ext uri="{BB962C8B-B14F-4D97-AF65-F5344CB8AC3E}">
        <p14:creationId xmlns:p14="http://schemas.microsoft.com/office/powerpoint/2010/main" val="900212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E615EC-2CDC-7F4D-81EE-0563EA393948}" type="datetimeFigureOut">
              <a:rPr lang="en-US" smtClean="0"/>
              <a:t>6/4/19</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220162-A1DE-0248-8FFB-754948395A17}" type="slidenum">
              <a:rPr lang="en-US" smtClean="0"/>
              <a:t>‹#›</a:t>
            </a:fld>
            <a:endParaRPr lang="en-US" dirty="0"/>
          </a:p>
        </p:txBody>
      </p:sp>
    </p:spTree>
    <p:extLst>
      <p:ext uri="{BB962C8B-B14F-4D97-AF65-F5344CB8AC3E}">
        <p14:creationId xmlns:p14="http://schemas.microsoft.com/office/powerpoint/2010/main" val="161708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0220162-A1DE-0248-8FFB-754948395A17}" type="slidenum">
              <a:rPr lang="en-US" smtClean="0"/>
              <a:t>2</a:t>
            </a:fld>
            <a:endParaRPr lang="en-US" dirty="0"/>
          </a:p>
        </p:txBody>
      </p:sp>
    </p:spTree>
    <p:extLst>
      <p:ext uri="{BB962C8B-B14F-4D97-AF65-F5344CB8AC3E}">
        <p14:creationId xmlns:p14="http://schemas.microsoft.com/office/powerpoint/2010/main" val="1813274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44B23-0CFD-BA46-A5EA-95FEC240C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F404F18-B237-4D4D-8BDE-E5DA9E91C11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ED9F534-C36B-794E-909F-3D689C857B87}"/>
              </a:ext>
            </a:extLst>
          </p:cNvPr>
          <p:cNvSpPr>
            <a:spLocks noGrp="1"/>
          </p:cNvSpPr>
          <p:nvPr>
            <p:ph type="dt" sz="half" idx="10"/>
          </p:nvPr>
        </p:nvSpPr>
        <p:spPr/>
        <p:txBody>
          <a:bodyPr/>
          <a:lstStyle/>
          <a:p>
            <a:fld id="{98B5581B-DBA1-2449-A092-2BE1BE9C4011}" type="datetime1">
              <a:rPr lang="en-US" smtClean="0"/>
              <a:t>6/4/19</a:t>
            </a:fld>
            <a:endParaRPr lang="en-US" dirty="0"/>
          </a:p>
        </p:txBody>
      </p:sp>
      <p:sp>
        <p:nvSpPr>
          <p:cNvPr id="5" name="Footer Placeholder 4">
            <a:extLst>
              <a:ext uri="{FF2B5EF4-FFF2-40B4-BE49-F238E27FC236}">
                <a16:creationId xmlns:a16="http://schemas.microsoft.com/office/drawing/2014/main" id="{C82AB019-F669-2344-86A4-65C29CF085B6}"/>
              </a:ext>
            </a:extLst>
          </p:cNvPr>
          <p:cNvSpPr>
            <a:spLocks noGrp="1"/>
          </p:cNvSpPr>
          <p:nvPr>
            <p:ph type="ftr" sz="quarter" idx="11"/>
          </p:nvPr>
        </p:nvSpPr>
        <p:spPr/>
        <p:txBody>
          <a:bodyPr/>
          <a:lstStyle/>
          <a:p>
            <a:r>
              <a:rPr lang="en-US" dirty="0"/>
              <a:t>GenForward Surveys are available at www.genforwardsurvey.com</a:t>
            </a:r>
          </a:p>
        </p:txBody>
      </p:sp>
      <p:sp>
        <p:nvSpPr>
          <p:cNvPr id="6" name="Slide Number Placeholder 5">
            <a:extLst>
              <a:ext uri="{FF2B5EF4-FFF2-40B4-BE49-F238E27FC236}">
                <a16:creationId xmlns:a16="http://schemas.microsoft.com/office/drawing/2014/main" id="{D9377A86-C3CB-B34E-A3E2-3D7C37A93887}"/>
              </a:ext>
            </a:extLst>
          </p:cNvPr>
          <p:cNvSpPr>
            <a:spLocks noGrp="1"/>
          </p:cNvSpPr>
          <p:nvPr>
            <p:ph type="sldNum" sz="quarter" idx="12"/>
          </p:nvPr>
        </p:nvSpPr>
        <p:spPr/>
        <p:txBody>
          <a:bodyPr/>
          <a:lstStyle/>
          <a:p>
            <a:fld id="{56108EEF-BB32-BA46-9D99-26C73F6FAEB3}" type="slidenum">
              <a:rPr lang="en-US" smtClean="0"/>
              <a:t>‹#›</a:t>
            </a:fld>
            <a:endParaRPr lang="en-US" dirty="0"/>
          </a:p>
        </p:txBody>
      </p:sp>
    </p:spTree>
    <p:extLst>
      <p:ext uri="{BB962C8B-B14F-4D97-AF65-F5344CB8AC3E}">
        <p14:creationId xmlns:p14="http://schemas.microsoft.com/office/powerpoint/2010/main" val="248988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673C2-C6F1-CB4D-BF12-6A372F3E253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29B146-ED86-B64E-9F28-889B0F913E2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DC90F6-6D05-0740-90C1-2B8C4A87C99A}"/>
              </a:ext>
            </a:extLst>
          </p:cNvPr>
          <p:cNvSpPr>
            <a:spLocks noGrp="1"/>
          </p:cNvSpPr>
          <p:nvPr>
            <p:ph type="dt" sz="half" idx="10"/>
          </p:nvPr>
        </p:nvSpPr>
        <p:spPr/>
        <p:txBody>
          <a:bodyPr/>
          <a:lstStyle/>
          <a:p>
            <a:fld id="{5D3FE498-80E9-CF4C-B255-0A9F10E6A0EB}" type="datetime1">
              <a:rPr lang="en-US" smtClean="0"/>
              <a:t>6/4/19</a:t>
            </a:fld>
            <a:endParaRPr lang="en-US" dirty="0"/>
          </a:p>
        </p:txBody>
      </p:sp>
      <p:sp>
        <p:nvSpPr>
          <p:cNvPr id="5" name="Footer Placeholder 4">
            <a:extLst>
              <a:ext uri="{FF2B5EF4-FFF2-40B4-BE49-F238E27FC236}">
                <a16:creationId xmlns:a16="http://schemas.microsoft.com/office/drawing/2014/main" id="{18E0F18C-B2B6-084F-A794-8C75588C096B}"/>
              </a:ext>
            </a:extLst>
          </p:cNvPr>
          <p:cNvSpPr>
            <a:spLocks noGrp="1"/>
          </p:cNvSpPr>
          <p:nvPr>
            <p:ph type="ftr" sz="quarter" idx="11"/>
          </p:nvPr>
        </p:nvSpPr>
        <p:spPr/>
        <p:txBody>
          <a:bodyPr/>
          <a:lstStyle/>
          <a:p>
            <a:r>
              <a:rPr lang="en-US" dirty="0"/>
              <a:t>GenForward Surveys are available at www.genforwardsurvey.com</a:t>
            </a:r>
          </a:p>
        </p:txBody>
      </p:sp>
      <p:sp>
        <p:nvSpPr>
          <p:cNvPr id="6" name="Slide Number Placeholder 5">
            <a:extLst>
              <a:ext uri="{FF2B5EF4-FFF2-40B4-BE49-F238E27FC236}">
                <a16:creationId xmlns:a16="http://schemas.microsoft.com/office/drawing/2014/main" id="{979AD4F4-C252-AD4D-A24A-3A872A961189}"/>
              </a:ext>
            </a:extLst>
          </p:cNvPr>
          <p:cNvSpPr>
            <a:spLocks noGrp="1"/>
          </p:cNvSpPr>
          <p:nvPr>
            <p:ph type="sldNum" sz="quarter" idx="12"/>
          </p:nvPr>
        </p:nvSpPr>
        <p:spPr/>
        <p:txBody>
          <a:bodyPr/>
          <a:lstStyle/>
          <a:p>
            <a:fld id="{56108EEF-BB32-BA46-9D99-26C73F6FAEB3}" type="slidenum">
              <a:rPr lang="en-US" smtClean="0"/>
              <a:t>‹#›</a:t>
            </a:fld>
            <a:endParaRPr lang="en-US" dirty="0"/>
          </a:p>
        </p:txBody>
      </p:sp>
    </p:spTree>
    <p:extLst>
      <p:ext uri="{BB962C8B-B14F-4D97-AF65-F5344CB8AC3E}">
        <p14:creationId xmlns:p14="http://schemas.microsoft.com/office/powerpoint/2010/main" val="2359701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A33E-3D82-044C-87CE-C07FB94D819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1D1E439-81F5-E343-93EB-6C402DBC9F0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6B414C1-D9F4-A141-8824-D694DA8ECDE5}"/>
              </a:ext>
            </a:extLst>
          </p:cNvPr>
          <p:cNvSpPr>
            <a:spLocks noGrp="1"/>
          </p:cNvSpPr>
          <p:nvPr>
            <p:ph type="dt" sz="half" idx="10"/>
          </p:nvPr>
        </p:nvSpPr>
        <p:spPr/>
        <p:txBody>
          <a:bodyPr/>
          <a:lstStyle/>
          <a:p>
            <a:fld id="{FE526277-C79F-744B-B124-B1E9B68DCE80}" type="datetime1">
              <a:rPr lang="en-US" smtClean="0"/>
              <a:t>6/4/19</a:t>
            </a:fld>
            <a:endParaRPr lang="en-US" dirty="0"/>
          </a:p>
        </p:txBody>
      </p:sp>
      <p:sp>
        <p:nvSpPr>
          <p:cNvPr id="5" name="Footer Placeholder 4">
            <a:extLst>
              <a:ext uri="{FF2B5EF4-FFF2-40B4-BE49-F238E27FC236}">
                <a16:creationId xmlns:a16="http://schemas.microsoft.com/office/drawing/2014/main" id="{778C64D3-430E-594D-AD3D-FEF55769F4B0}"/>
              </a:ext>
            </a:extLst>
          </p:cNvPr>
          <p:cNvSpPr>
            <a:spLocks noGrp="1"/>
          </p:cNvSpPr>
          <p:nvPr>
            <p:ph type="ftr" sz="quarter" idx="11"/>
          </p:nvPr>
        </p:nvSpPr>
        <p:spPr/>
        <p:txBody>
          <a:bodyPr/>
          <a:lstStyle/>
          <a:p>
            <a:r>
              <a:rPr lang="en-US" dirty="0"/>
              <a:t>GenForward Surveys are available at www.genforwardsurvey.com</a:t>
            </a:r>
          </a:p>
        </p:txBody>
      </p:sp>
      <p:sp>
        <p:nvSpPr>
          <p:cNvPr id="6" name="Slide Number Placeholder 5">
            <a:extLst>
              <a:ext uri="{FF2B5EF4-FFF2-40B4-BE49-F238E27FC236}">
                <a16:creationId xmlns:a16="http://schemas.microsoft.com/office/drawing/2014/main" id="{493AE9B5-C5D6-A942-8C96-5F397A76B074}"/>
              </a:ext>
            </a:extLst>
          </p:cNvPr>
          <p:cNvSpPr>
            <a:spLocks noGrp="1"/>
          </p:cNvSpPr>
          <p:nvPr>
            <p:ph type="sldNum" sz="quarter" idx="12"/>
          </p:nvPr>
        </p:nvSpPr>
        <p:spPr/>
        <p:txBody>
          <a:bodyPr/>
          <a:lstStyle/>
          <a:p>
            <a:fld id="{56108EEF-BB32-BA46-9D99-26C73F6FAEB3}" type="slidenum">
              <a:rPr lang="en-US" smtClean="0"/>
              <a:t>‹#›</a:t>
            </a:fld>
            <a:endParaRPr lang="en-US" dirty="0"/>
          </a:p>
        </p:txBody>
      </p:sp>
    </p:spTree>
    <p:extLst>
      <p:ext uri="{BB962C8B-B14F-4D97-AF65-F5344CB8AC3E}">
        <p14:creationId xmlns:p14="http://schemas.microsoft.com/office/powerpoint/2010/main" val="605393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FC41F-B57F-CD4C-AA23-257828B800E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B4E50E-5A9E-9D49-9C5F-D8AB9CCAECE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6C11F25-CDB4-084A-80F6-AFB16E23A13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CA8AE17-4C57-FE4D-AC8E-F838455B25B3}"/>
              </a:ext>
            </a:extLst>
          </p:cNvPr>
          <p:cNvSpPr>
            <a:spLocks noGrp="1"/>
          </p:cNvSpPr>
          <p:nvPr>
            <p:ph type="dt" sz="half" idx="10"/>
          </p:nvPr>
        </p:nvSpPr>
        <p:spPr/>
        <p:txBody>
          <a:bodyPr/>
          <a:lstStyle/>
          <a:p>
            <a:fld id="{C54E683B-DD2B-2E4F-9E2D-ABB7B36E04BF}" type="datetime1">
              <a:rPr lang="en-US" smtClean="0"/>
              <a:t>6/4/19</a:t>
            </a:fld>
            <a:endParaRPr lang="en-US" dirty="0"/>
          </a:p>
        </p:txBody>
      </p:sp>
      <p:sp>
        <p:nvSpPr>
          <p:cNvPr id="6" name="Footer Placeholder 5">
            <a:extLst>
              <a:ext uri="{FF2B5EF4-FFF2-40B4-BE49-F238E27FC236}">
                <a16:creationId xmlns:a16="http://schemas.microsoft.com/office/drawing/2014/main" id="{DA7642B0-0236-B446-B286-817914CECDC3}"/>
              </a:ext>
            </a:extLst>
          </p:cNvPr>
          <p:cNvSpPr>
            <a:spLocks noGrp="1"/>
          </p:cNvSpPr>
          <p:nvPr>
            <p:ph type="ftr" sz="quarter" idx="11"/>
          </p:nvPr>
        </p:nvSpPr>
        <p:spPr/>
        <p:txBody>
          <a:bodyPr/>
          <a:lstStyle/>
          <a:p>
            <a:r>
              <a:rPr lang="en-US" dirty="0"/>
              <a:t>GenForward Surveys are available at www.genforwardsurvey.com</a:t>
            </a:r>
          </a:p>
        </p:txBody>
      </p:sp>
      <p:sp>
        <p:nvSpPr>
          <p:cNvPr id="7" name="Slide Number Placeholder 6">
            <a:extLst>
              <a:ext uri="{FF2B5EF4-FFF2-40B4-BE49-F238E27FC236}">
                <a16:creationId xmlns:a16="http://schemas.microsoft.com/office/drawing/2014/main" id="{A7726334-837E-7C48-B76E-678913EF3EDC}"/>
              </a:ext>
            </a:extLst>
          </p:cNvPr>
          <p:cNvSpPr>
            <a:spLocks noGrp="1"/>
          </p:cNvSpPr>
          <p:nvPr>
            <p:ph type="sldNum" sz="quarter" idx="12"/>
          </p:nvPr>
        </p:nvSpPr>
        <p:spPr/>
        <p:txBody>
          <a:bodyPr/>
          <a:lstStyle/>
          <a:p>
            <a:fld id="{56108EEF-BB32-BA46-9D99-26C73F6FAEB3}" type="slidenum">
              <a:rPr lang="en-US" smtClean="0"/>
              <a:t>‹#›</a:t>
            </a:fld>
            <a:endParaRPr lang="en-US" dirty="0"/>
          </a:p>
        </p:txBody>
      </p:sp>
    </p:spTree>
    <p:extLst>
      <p:ext uri="{BB962C8B-B14F-4D97-AF65-F5344CB8AC3E}">
        <p14:creationId xmlns:p14="http://schemas.microsoft.com/office/powerpoint/2010/main" val="3487675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C5761-4675-CA4D-92FA-7F7FE74C906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CD53DD-F6D6-C845-8B79-B13DDB5856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C0D855E-39F3-1143-8BF1-50852324C1A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394FA23-D139-9840-A965-A33F4C2F7B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95E2B76-4FBC-3546-A64E-02A0C27DC21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3622370-2219-CC4A-A8C3-7B78D0E0E0C0}"/>
              </a:ext>
            </a:extLst>
          </p:cNvPr>
          <p:cNvSpPr>
            <a:spLocks noGrp="1"/>
          </p:cNvSpPr>
          <p:nvPr>
            <p:ph type="dt" sz="half" idx="10"/>
          </p:nvPr>
        </p:nvSpPr>
        <p:spPr/>
        <p:txBody>
          <a:bodyPr/>
          <a:lstStyle/>
          <a:p>
            <a:fld id="{559085E9-AD63-9B41-BB5E-C16602AD90E2}" type="datetime1">
              <a:rPr lang="en-US" smtClean="0"/>
              <a:t>6/4/19</a:t>
            </a:fld>
            <a:endParaRPr lang="en-US" dirty="0"/>
          </a:p>
        </p:txBody>
      </p:sp>
      <p:sp>
        <p:nvSpPr>
          <p:cNvPr id="8" name="Footer Placeholder 7">
            <a:extLst>
              <a:ext uri="{FF2B5EF4-FFF2-40B4-BE49-F238E27FC236}">
                <a16:creationId xmlns:a16="http://schemas.microsoft.com/office/drawing/2014/main" id="{33CCD87A-D2CA-7D4C-9979-4CF37B1DC4A7}"/>
              </a:ext>
            </a:extLst>
          </p:cNvPr>
          <p:cNvSpPr>
            <a:spLocks noGrp="1"/>
          </p:cNvSpPr>
          <p:nvPr>
            <p:ph type="ftr" sz="quarter" idx="11"/>
          </p:nvPr>
        </p:nvSpPr>
        <p:spPr/>
        <p:txBody>
          <a:bodyPr/>
          <a:lstStyle/>
          <a:p>
            <a:r>
              <a:rPr lang="en-US" dirty="0"/>
              <a:t>GenForward Surveys are available at www.genforwardsurvey.com</a:t>
            </a:r>
          </a:p>
        </p:txBody>
      </p:sp>
      <p:sp>
        <p:nvSpPr>
          <p:cNvPr id="9" name="Slide Number Placeholder 8">
            <a:extLst>
              <a:ext uri="{FF2B5EF4-FFF2-40B4-BE49-F238E27FC236}">
                <a16:creationId xmlns:a16="http://schemas.microsoft.com/office/drawing/2014/main" id="{A4D7E057-472B-FF4E-B317-70EF5FD96ADA}"/>
              </a:ext>
            </a:extLst>
          </p:cNvPr>
          <p:cNvSpPr>
            <a:spLocks noGrp="1"/>
          </p:cNvSpPr>
          <p:nvPr>
            <p:ph type="sldNum" sz="quarter" idx="12"/>
          </p:nvPr>
        </p:nvSpPr>
        <p:spPr/>
        <p:txBody>
          <a:bodyPr/>
          <a:lstStyle/>
          <a:p>
            <a:fld id="{56108EEF-BB32-BA46-9D99-26C73F6FAEB3}" type="slidenum">
              <a:rPr lang="en-US" smtClean="0"/>
              <a:t>‹#›</a:t>
            </a:fld>
            <a:endParaRPr lang="en-US" dirty="0"/>
          </a:p>
        </p:txBody>
      </p:sp>
    </p:spTree>
    <p:extLst>
      <p:ext uri="{BB962C8B-B14F-4D97-AF65-F5344CB8AC3E}">
        <p14:creationId xmlns:p14="http://schemas.microsoft.com/office/powerpoint/2010/main" val="2417011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0E594-C0C0-9E4D-B9E4-B54DD5B31AA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955379E-7BDC-0F47-86F9-7CAA871D91F3}"/>
              </a:ext>
            </a:extLst>
          </p:cNvPr>
          <p:cNvSpPr>
            <a:spLocks noGrp="1"/>
          </p:cNvSpPr>
          <p:nvPr>
            <p:ph type="dt" sz="half" idx="10"/>
          </p:nvPr>
        </p:nvSpPr>
        <p:spPr/>
        <p:txBody>
          <a:bodyPr/>
          <a:lstStyle/>
          <a:p>
            <a:fld id="{C2C60D45-8430-AA47-ADE5-8ED008E50C49}" type="datetime1">
              <a:rPr lang="en-US" smtClean="0"/>
              <a:t>6/4/19</a:t>
            </a:fld>
            <a:endParaRPr lang="en-US" dirty="0"/>
          </a:p>
        </p:txBody>
      </p:sp>
      <p:sp>
        <p:nvSpPr>
          <p:cNvPr id="4" name="Footer Placeholder 3">
            <a:extLst>
              <a:ext uri="{FF2B5EF4-FFF2-40B4-BE49-F238E27FC236}">
                <a16:creationId xmlns:a16="http://schemas.microsoft.com/office/drawing/2014/main" id="{A1DA032E-A1F2-1648-96BC-52E06E4FA32C}"/>
              </a:ext>
            </a:extLst>
          </p:cNvPr>
          <p:cNvSpPr>
            <a:spLocks noGrp="1"/>
          </p:cNvSpPr>
          <p:nvPr>
            <p:ph type="ftr" sz="quarter" idx="11"/>
          </p:nvPr>
        </p:nvSpPr>
        <p:spPr/>
        <p:txBody>
          <a:bodyPr/>
          <a:lstStyle/>
          <a:p>
            <a:r>
              <a:rPr lang="en-US" dirty="0"/>
              <a:t>GenForward Surveys are available at www.genforwardsurvey.com</a:t>
            </a:r>
          </a:p>
        </p:txBody>
      </p:sp>
      <p:sp>
        <p:nvSpPr>
          <p:cNvPr id="5" name="Slide Number Placeholder 4">
            <a:extLst>
              <a:ext uri="{FF2B5EF4-FFF2-40B4-BE49-F238E27FC236}">
                <a16:creationId xmlns:a16="http://schemas.microsoft.com/office/drawing/2014/main" id="{9967ADE2-92FD-4C45-92F9-06223EE130BC}"/>
              </a:ext>
            </a:extLst>
          </p:cNvPr>
          <p:cNvSpPr>
            <a:spLocks noGrp="1"/>
          </p:cNvSpPr>
          <p:nvPr>
            <p:ph type="sldNum" sz="quarter" idx="12"/>
          </p:nvPr>
        </p:nvSpPr>
        <p:spPr/>
        <p:txBody>
          <a:bodyPr/>
          <a:lstStyle/>
          <a:p>
            <a:fld id="{56108EEF-BB32-BA46-9D99-26C73F6FAEB3}" type="slidenum">
              <a:rPr lang="en-US" smtClean="0"/>
              <a:t>‹#›</a:t>
            </a:fld>
            <a:endParaRPr lang="en-US" dirty="0"/>
          </a:p>
        </p:txBody>
      </p:sp>
    </p:spTree>
    <p:extLst>
      <p:ext uri="{BB962C8B-B14F-4D97-AF65-F5344CB8AC3E}">
        <p14:creationId xmlns:p14="http://schemas.microsoft.com/office/powerpoint/2010/main" val="1478856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C49959-67DB-BC4D-8E01-61801AE2AD29}"/>
              </a:ext>
            </a:extLst>
          </p:cNvPr>
          <p:cNvSpPr>
            <a:spLocks noGrp="1"/>
          </p:cNvSpPr>
          <p:nvPr>
            <p:ph type="dt" sz="half" idx="10"/>
          </p:nvPr>
        </p:nvSpPr>
        <p:spPr/>
        <p:txBody>
          <a:bodyPr/>
          <a:lstStyle/>
          <a:p>
            <a:fld id="{A476F9DB-15FE-E749-B060-EB3E98F8A869}" type="datetime1">
              <a:rPr lang="en-US" smtClean="0"/>
              <a:t>6/4/19</a:t>
            </a:fld>
            <a:endParaRPr lang="en-US" dirty="0"/>
          </a:p>
        </p:txBody>
      </p:sp>
      <p:sp>
        <p:nvSpPr>
          <p:cNvPr id="3" name="Footer Placeholder 2">
            <a:extLst>
              <a:ext uri="{FF2B5EF4-FFF2-40B4-BE49-F238E27FC236}">
                <a16:creationId xmlns:a16="http://schemas.microsoft.com/office/drawing/2014/main" id="{0401B811-0EDF-4B4C-8F5B-B51CFAB04FBB}"/>
              </a:ext>
            </a:extLst>
          </p:cNvPr>
          <p:cNvSpPr>
            <a:spLocks noGrp="1"/>
          </p:cNvSpPr>
          <p:nvPr>
            <p:ph type="ftr" sz="quarter" idx="11"/>
          </p:nvPr>
        </p:nvSpPr>
        <p:spPr/>
        <p:txBody>
          <a:bodyPr/>
          <a:lstStyle/>
          <a:p>
            <a:r>
              <a:rPr lang="en-US" dirty="0"/>
              <a:t>GenForward Surveys are available at www.genforwardsurvey.com</a:t>
            </a:r>
          </a:p>
        </p:txBody>
      </p:sp>
      <p:sp>
        <p:nvSpPr>
          <p:cNvPr id="4" name="Slide Number Placeholder 3">
            <a:extLst>
              <a:ext uri="{FF2B5EF4-FFF2-40B4-BE49-F238E27FC236}">
                <a16:creationId xmlns:a16="http://schemas.microsoft.com/office/drawing/2014/main" id="{2311FB73-2B54-CA4A-AF3E-BBA318C66043}"/>
              </a:ext>
            </a:extLst>
          </p:cNvPr>
          <p:cNvSpPr>
            <a:spLocks noGrp="1"/>
          </p:cNvSpPr>
          <p:nvPr>
            <p:ph type="sldNum" sz="quarter" idx="12"/>
          </p:nvPr>
        </p:nvSpPr>
        <p:spPr/>
        <p:txBody>
          <a:bodyPr/>
          <a:lstStyle/>
          <a:p>
            <a:fld id="{56108EEF-BB32-BA46-9D99-26C73F6FAEB3}" type="slidenum">
              <a:rPr lang="en-US" smtClean="0"/>
              <a:t>‹#›</a:t>
            </a:fld>
            <a:endParaRPr lang="en-US" dirty="0"/>
          </a:p>
        </p:txBody>
      </p:sp>
    </p:spTree>
    <p:extLst>
      <p:ext uri="{BB962C8B-B14F-4D97-AF65-F5344CB8AC3E}">
        <p14:creationId xmlns:p14="http://schemas.microsoft.com/office/powerpoint/2010/main" val="2591024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9F6C5-CD65-6A4A-8549-7ECA6F6815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B58F669-2FEE-A844-97A9-6CD1209B27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0AA1F8E-D3F8-6241-9894-51B5F52023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E2DC01-BF41-3048-A867-CDFA5AABD737}"/>
              </a:ext>
            </a:extLst>
          </p:cNvPr>
          <p:cNvSpPr>
            <a:spLocks noGrp="1"/>
          </p:cNvSpPr>
          <p:nvPr>
            <p:ph type="dt" sz="half" idx="10"/>
          </p:nvPr>
        </p:nvSpPr>
        <p:spPr/>
        <p:txBody>
          <a:bodyPr/>
          <a:lstStyle/>
          <a:p>
            <a:fld id="{8086DA66-FC43-644C-809D-4F8D11B72981}" type="datetime1">
              <a:rPr lang="en-US" smtClean="0"/>
              <a:t>6/4/19</a:t>
            </a:fld>
            <a:endParaRPr lang="en-US" dirty="0"/>
          </a:p>
        </p:txBody>
      </p:sp>
      <p:sp>
        <p:nvSpPr>
          <p:cNvPr id="6" name="Footer Placeholder 5">
            <a:extLst>
              <a:ext uri="{FF2B5EF4-FFF2-40B4-BE49-F238E27FC236}">
                <a16:creationId xmlns:a16="http://schemas.microsoft.com/office/drawing/2014/main" id="{B3676D3C-BDBF-4141-92F5-41AE4EC0220E}"/>
              </a:ext>
            </a:extLst>
          </p:cNvPr>
          <p:cNvSpPr>
            <a:spLocks noGrp="1"/>
          </p:cNvSpPr>
          <p:nvPr>
            <p:ph type="ftr" sz="quarter" idx="11"/>
          </p:nvPr>
        </p:nvSpPr>
        <p:spPr/>
        <p:txBody>
          <a:bodyPr/>
          <a:lstStyle/>
          <a:p>
            <a:r>
              <a:rPr lang="en-US" dirty="0"/>
              <a:t>GenForward Surveys are available at www.genforwardsurvey.com</a:t>
            </a:r>
          </a:p>
        </p:txBody>
      </p:sp>
      <p:sp>
        <p:nvSpPr>
          <p:cNvPr id="7" name="Slide Number Placeholder 6">
            <a:extLst>
              <a:ext uri="{FF2B5EF4-FFF2-40B4-BE49-F238E27FC236}">
                <a16:creationId xmlns:a16="http://schemas.microsoft.com/office/drawing/2014/main" id="{EEFA714C-FED5-6242-BF2B-FEA9B773AF94}"/>
              </a:ext>
            </a:extLst>
          </p:cNvPr>
          <p:cNvSpPr>
            <a:spLocks noGrp="1"/>
          </p:cNvSpPr>
          <p:nvPr>
            <p:ph type="sldNum" sz="quarter" idx="12"/>
          </p:nvPr>
        </p:nvSpPr>
        <p:spPr/>
        <p:txBody>
          <a:bodyPr/>
          <a:lstStyle/>
          <a:p>
            <a:fld id="{56108EEF-BB32-BA46-9D99-26C73F6FAEB3}" type="slidenum">
              <a:rPr lang="en-US" smtClean="0"/>
              <a:t>‹#›</a:t>
            </a:fld>
            <a:endParaRPr lang="en-US" dirty="0"/>
          </a:p>
        </p:txBody>
      </p:sp>
    </p:spTree>
    <p:extLst>
      <p:ext uri="{BB962C8B-B14F-4D97-AF65-F5344CB8AC3E}">
        <p14:creationId xmlns:p14="http://schemas.microsoft.com/office/powerpoint/2010/main" val="1862029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BDB59-D588-C446-9A5C-6F7018EE7C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7C39BED-9BF9-7A4D-81B0-A41A6C5ABF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B6E87912-3AFE-444D-92D3-B7C1133DE1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5B9F6BB-1A2A-C04F-8D2D-B18694BAF5F3}"/>
              </a:ext>
            </a:extLst>
          </p:cNvPr>
          <p:cNvSpPr>
            <a:spLocks noGrp="1"/>
          </p:cNvSpPr>
          <p:nvPr>
            <p:ph type="dt" sz="half" idx="10"/>
          </p:nvPr>
        </p:nvSpPr>
        <p:spPr/>
        <p:txBody>
          <a:bodyPr/>
          <a:lstStyle/>
          <a:p>
            <a:fld id="{E6A075C6-40AD-4940-BFC9-F203653AFB06}" type="datetime1">
              <a:rPr lang="en-US" smtClean="0"/>
              <a:t>6/4/19</a:t>
            </a:fld>
            <a:endParaRPr lang="en-US" dirty="0"/>
          </a:p>
        </p:txBody>
      </p:sp>
      <p:sp>
        <p:nvSpPr>
          <p:cNvPr id="6" name="Footer Placeholder 5">
            <a:extLst>
              <a:ext uri="{FF2B5EF4-FFF2-40B4-BE49-F238E27FC236}">
                <a16:creationId xmlns:a16="http://schemas.microsoft.com/office/drawing/2014/main" id="{C950A64E-8E6F-974F-BD3F-35C0E3800984}"/>
              </a:ext>
            </a:extLst>
          </p:cNvPr>
          <p:cNvSpPr>
            <a:spLocks noGrp="1"/>
          </p:cNvSpPr>
          <p:nvPr>
            <p:ph type="ftr" sz="quarter" idx="11"/>
          </p:nvPr>
        </p:nvSpPr>
        <p:spPr/>
        <p:txBody>
          <a:bodyPr/>
          <a:lstStyle/>
          <a:p>
            <a:r>
              <a:rPr lang="en-US" dirty="0"/>
              <a:t>GenForward Surveys are available at www.genforwardsurvey.com</a:t>
            </a:r>
          </a:p>
        </p:txBody>
      </p:sp>
      <p:sp>
        <p:nvSpPr>
          <p:cNvPr id="7" name="Slide Number Placeholder 6">
            <a:extLst>
              <a:ext uri="{FF2B5EF4-FFF2-40B4-BE49-F238E27FC236}">
                <a16:creationId xmlns:a16="http://schemas.microsoft.com/office/drawing/2014/main" id="{2BB11075-CAC0-7C41-9F6E-7B7FC35125B4}"/>
              </a:ext>
            </a:extLst>
          </p:cNvPr>
          <p:cNvSpPr>
            <a:spLocks noGrp="1"/>
          </p:cNvSpPr>
          <p:nvPr>
            <p:ph type="sldNum" sz="quarter" idx="12"/>
          </p:nvPr>
        </p:nvSpPr>
        <p:spPr/>
        <p:txBody>
          <a:bodyPr/>
          <a:lstStyle/>
          <a:p>
            <a:fld id="{56108EEF-BB32-BA46-9D99-26C73F6FAEB3}" type="slidenum">
              <a:rPr lang="en-US" smtClean="0"/>
              <a:t>‹#›</a:t>
            </a:fld>
            <a:endParaRPr lang="en-US" dirty="0"/>
          </a:p>
        </p:txBody>
      </p:sp>
    </p:spTree>
    <p:extLst>
      <p:ext uri="{BB962C8B-B14F-4D97-AF65-F5344CB8AC3E}">
        <p14:creationId xmlns:p14="http://schemas.microsoft.com/office/powerpoint/2010/main" val="3236251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72242-FC25-7C4D-AD39-A522FEE268F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81B1F94-1E26-9145-9303-B0C9AEF1A2C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0D8B90-68AC-F04C-82CA-2C48A9197FC6}"/>
              </a:ext>
            </a:extLst>
          </p:cNvPr>
          <p:cNvSpPr>
            <a:spLocks noGrp="1"/>
          </p:cNvSpPr>
          <p:nvPr>
            <p:ph type="dt" sz="half" idx="10"/>
          </p:nvPr>
        </p:nvSpPr>
        <p:spPr/>
        <p:txBody>
          <a:bodyPr/>
          <a:lstStyle/>
          <a:p>
            <a:fld id="{3C4E9692-36C8-9D41-861D-4F2E41778416}" type="datetime1">
              <a:rPr lang="en-US" smtClean="0"/>
              <a:t>6/4/19</a:t>
            </a:fld>
            <a:endParaRPr lang="en-US" dirty="0"/>
          </a:p>
        </p:txBody>
      </p:sp>
      <p:sp>
        <p:nvSpPr>
          <p:cNvPr id="5" name="Footer Placeholder 4">
            <a:extLst>
              <a:ext uri="{FF2B5EF4-FFF2-40B4-BE49-F238E27FC236}">
                <a16:creationId xmlns:a16="http://schemas.microsoft.com/office/drawing/2014/main" id="{7C1FF0C9-6EFC-7C4F-BEA5-53DBBA17E4CB}"/>
              </a:ext>
            </a:extLst>
          </p:cNvPr>
          <p:cNvSpPr>
            <a:spLocks noGrp="1"/>
          </p:cNvSpPr>
          <p:nvPr>
            <p:ph type="ftr" sz="quarter" idx="11"/>
          </p:nvPr>
        </p:nvSpPr>
        <p:spPr/>
        <p:txBody>
          <a:bodyPr/>
          <a:lstStyle/>
          <a:p>
            <a:r>
              <a:rPr lang="en-US" dirty="0"/>
              <a:t>GenForward Surveys are available at www.genforwardsurvey.com</a:t>
            </a:r>
          </a:p>
        </p:txBody>
      </p:sp>
      <p:sp>
        <p:nvSpPr>
          <p:cNvPr id="6" name="Slide Number Placeholder 5">
            <a:extLst>
              <a:ext uri="{FF2B5EF4-FFF2-40B4-BE49-F238E27FC236}">
                <a16:creationId xmlns:a16="http://schemas.microsoft.com/office/drawing/2014/main" id="{667EF223-B273-9943-9F7D-902F659971BE}"/>
              </a:ext>
            </a:extLst>
          </p:cNvPr>
          <p:cNvSpPr>
            <a:spLocks noGrp="1"/>
          </p:cNvSpPr>
          <p:nvPr>
            <p:ph type="sldNum" sz="quarter" idx="12"/>
          </p:nvPr>
        </p:nvSpPr>
        <p:spPr/>
        <p:txBody>
          <a:bodyPr/>
          <a:lstStyle/>
          <a:p>
            <a:fld id="{56108EEF-BB32-BA46-9D99-26C73F6FAEB3}" type="slidenum">
              <a:rPr lang="en-US" smtClean="0"/>
              <a:t>‹#›</a:t>
            </a:fld>
            <a:endParaRPr lang="en-US" dirty="0"/>
          </a:p>
        </p:txBody>
      </p:sp>
    </p:spTree>
    <p:extLst>
      <p:ext uri="{BB962C8B-B14F-4D97-AF65-F5344CB8AC3E}">
        <p14:creationId xmlns:p14="http://schemas.microsoft.com/office/powerpoint/2010/main" val="458460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34FD78-8081-D345-BAFB-6483656112F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C83AEAE-F54F-BC4F-A876-8AFB4556EBA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620E9A-5284-C445-B3A9-92C52311AF76}"/>
              </a:ext>
            </a:extLst>
          </p:cNvPr>
          <p:cNvSpPr>
            <a:spLocks noGrp="1"/>
          </p:cNvSpPr>
          <p:nvPr>
            <p:ph type="dt" sz="half" idx="10"/>
          </p:nvPr>
        </p:nvSpPr>
        <p:spPr/>
        <p:txBody>
          <a:bodyPr/>
          <a:lstStyle/>
          <a:p>
            <a:fld id="{56EFE6B1-854F-F945-A9DD-968F61F1BF60}" type="datetime1">
              <a:rPr lang="en-US" smtClean="0"/>
              <a:t>6/4/19</a:t>
            </a:fld>
            <a:endParaRPr lang="en-US" dirty="0"/>
          </a:p>
        </p:txBody>
      </p:sp>
      <p:sp>
        <p:nvSpPr>
          <p:cNvPr id="5" name="Footer Placeholder 4">
            <a:extLst>
              <a:ext uri="{FF2B5EF4-FFF2-40B4-BE49-F238E27FC236}">
                <a16:creationId xmlns:a16="http://schemas.microsoft.com/office/drawing/2014/main" id="{7E64D959-A85A-BB4F-A738-A6580A1C3D7D}"/>
              </a:ext>
            </a:extLst>
          </p:cNvPr>
          <p:cNvSpPr>
            <a:spLocks noGrp="1"/>
          </p:cNvSpPr>
          <p:nvPr>
            <p:ph type="ftr" sz="quarter" idx="11"/>
          </p:nvPr>
        </p:nvSpPr>
        <p:spPr/>
        <p:txBody>
          <a:bodyPr/>
          <a:lstStyle/>
          <a:p>
            <a:r>
              <a:rPr lang="en-US" dirty="0"/>
              <a:t>GenForward Surveys are available at www.genforwardsurvey.com</a:t>
            </a:r>
          </a:p>
        </p:txBody>
      </p:sp>
      <p:sp>
        <p:nvSpPr>
          <p:cNvPr id="6" name="Slide Number Placeholder 5">
            <a:extLst>
              <a:ext uri="{FF2B5EF4-FFF2-40B4-BE49-F238E27FC236}">
                <a16:creationId xmlns:a16="http://schemas.microsoft.com/office/drawing/2014/main" id="{5375A90B-8663-C840-BDE8-841EE50B227D}"/>
              </a:ext>
            </a:extLst>
          </p:cNvPr>
          <p:cNvSpPr>
            <a:spLocks noGrp="1"/>
          </p:cNvSpPr>
          <p:nvPr>
            <p:ph type="sldNum" sz="quarter" idx="12"/>
          </p:nvPr>
        </p:nvSpPr>
        <p:spPr/>
        <p:txBody>
          <a:bodyPr/>
          <a:lstStyle/>
          <a:p>
            <a:fld id="{56108EEF-BB32-BA46-9D99-26C73F6FAEB3}" type="slidenum">
              <a:rPr lang="en-US" smtClean="0"/>
              <a:t>‹#›</a:t>
            </a:fld>
            <a:endParaRPr lang="en-US" dirty="0"/>
          </a:p>
        </p:txBody>
      </p:sp>
    </p:spTree>
    <p:extLst>
      <p:ext uri="{BB962C8B-B14F-4D97-AF65-F5344CB8AC3E}">
        <p14:creationId xmlns:p14="http://schemas.microsoft.com/office/powerpoint/2010/main" val="4135282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5AE018-9658-9B4F-A70C-1418FC8172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C670602-8D8D-8941-9D91-424D776802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3C2DC7-CC29-7741-8028-31BE4CFA85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2AD3E9-57C5-524B-83E4-F226E3A176A3}" type="datetime1">
              <a:rPr lang="en-US" smtClean="0"/>
              <a:t>6/4/19</a:t>
            </a:fld>
            <a:endParaRPr lang="en-US" dirty="0"/>
          </a:p>
        </p:txBody>
      </p:sp>
      <p:sp>
        <p:nvSpPr>
          <p:cNvPr id="5" name="Footer Placeholder 4">
            <a:extLst>
              <a:ext uri="{FF2B5EF4-FFF2-40B4-BE49-F238E27FC236}">
                <a16:creationId xmlns:a16="http://schemas.microsoft.com/office/drawing/2014/main" id="{DC6FACEA-F132-8143-8BAE-78E4802A91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GenForward Surveys are available at www.genforwardsurvey.com</a:t>
            </a:r>
          </a:p>
        </p:txBody>
      </p:sp>
      <p:sp>
        <p:nvSpPr>
          <p:cNvPr id="6" name="Slide Number Placeholder 5">
            <a:extLst>
              <a:ext uri="{FF2B5EF4-FFF2-40B4-BE49-F238E27FC236}">
                <a16:creationId xmlns:a16="http://schemas.microsoft.com/office/drawing/2014/main" id="{DB8068F4-1C0E-CA42-ACB9-091F55D4F2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08EEF-BB32-BA46-9D99-26C73F6FAEB3}" type="slidenum">
              <a:rPr lang="en-US" smtClean="0"/>
              <a:t>‹#›</a:t>
            </a:fld>
            <a:endParaRPr lang="en-US" dirty="0"/>
          </a:p>
        </p:txBody>
      </p:sp>
    </p:spTree>
    <p:extLst>
      <p:ext uri="{BB962C8B-B14F-4D97-AF65-F5344CB8AC3E}">
        <p14:creationId xmlns:p14="http://schemas.microsoft.com/office/powerpoint/2010/main" val="3636593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chart" Target="../charts/chart2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chart" Target="../charts/chart2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chart" Target="../charts/chart2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chart" Target="../charts/chart2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chart" Target="../charts/chart2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chart" Target="../charts/chart2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chart" Target="../charts/chart3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chart" Target="../charts/chart3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chart" Target="../charts/chart3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chart" Target="../charts/chart3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chart" Target="../charts/chart3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chart" Target="../charts/chart3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chart" Target="../charts/chart3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chart" Target="../charts/chart3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chart" Target="../charts/chart3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41B5EF4-A81D-2E4D-855D-D8647B1CE923}"/>
              </a:ext>
            </a:extLst>
          </p:cNvPr>
          <p:cNvPicPr/>
          <p:nvPr/>
        </p:nvPicPr>
        <p:blipFill>
          <a:blip r:embed="rId2"/>
          <a:stretch>
            <a:fillRect/>
          </a:stretch>
        </p:blipFill>
        <p:spPr>
          <a:xfrm>
            <a:off x="6248400" y="170953"/>
            <a:ext cx="5943600" cy="1188720"/>
          </a:xfrm>
          <a:prstGeom prst="rect">
            <a:avLst/>
          </a:prstGeom>
        </p:spPr>
      </p:pic>
      <p:sp>
        <p:nvSpPr>
          <p:cNvPr id="5" name="Rectangle 4">
            <a:extLst>
              <a:ext uri="{FF2B5EF4-FFF2-40B4-BE49-F238E27FC236}">
                <a16:creationId xmlns:a16="http://schemas.microsoft.com/office/drawing/2014/main" id="{3A86A555-C16B-9A4B-845F-DF9FD002DCD5}"/>
              </a:ext>
            </a:extLst>
          </p:cNvPr>
          <p:cNvSpPr/>
          <p:nvPr/>
        </p:nvSpPr>
        <p:spPr>
          <a:xfrm>
            <a:off x="0" y="1815548"/>
            <a:ext cx="12192000" cy="3313043"/>
          </a:xfrm>
          <a:prstGeom prst="rect">
            <a:avLst/>
          </a:prstGeom>
          <a:solidFill>
            <a:srgbClr val="EA8623">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latin typeface="Palatino Linotype" panose="02040502050505030304" pitchFamily="18" charset="0"/>
              </a:rPr>
              <a:t>Politics Toward 2020</a:t>
            </a:r>
          </a:p>
        </p:txBody>
      </p:sp>
      <p:sp>
        <p:nvSpPr>
          <p:cNvPr id="6" name="TextBox 5">
            <a:extLst>
              <a:ext uri="{FF2B5EF4-FFF2-40B4-BE49-F238E27FC236}">
                <a16:creationId xmlns:a16="http://schemas.microsoft.com/office/drawing/2014/main" id="{9863DD24-8357-A341-9D7B-3F5C85084CA3}"/>
              </a:ext>
            </a:extLst>
          </p:cNvPr>
          <p:cNvSpPr txBox="1"/>
          <p:nvPr/>
        </p:nvSpPr>
        <p:spPr>
          <a:xfrm>
            <a:off x="5348839" y="4312710"/>
            <a:ext cx="1494320" cy="461665"/>
          </a:xfrm>
          <a:prstGeom prst="rect">
            <a:avLst/>
          </a:prstGeom>
          <a:noFill/>
        </p:spPr>
        <p:txBody>
          <a:bodyPr wrap="none" rtlCol="0">
            <a:spAutoFit/>
          </a:bodyPr>
          <a:lstStyle/>
          <a:p>
            <a:pPr algn="ctr"/>
            <a:r>
              <a:rPr lang="en-US" sz="2400" dirty="0">
                <a:solidFill>
                  <a:schemeClr val="bg1"/>
                </a:solidFill>
                <a:latin typeface="Palatino Linotype" panose="02040502050505030304" pitchFamily="18" charset="0"/>
              </a:rPr>
              <a:t>May 2019</a:t>
            </a:r>
          </a:p>
        </p:txBody>
      </p:sp>
    </p:spTree>
    <p:extLst>
      <p:ext uri="{BB962C8B-B14F-4D97-AF65-F5344CB8AC3E}">
        <p14:creationId xmlns:p14="http://schemas.microsoft.com/office/powerpoint/2010/main" val="3250481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3452366D-14C3-E545-9B08-1C3EC67307BE}"/>
              </a:ext>
            </a:extLst>
          </p:cNvPr>
          <p:cNvSpPr>
            <a:spLocks noGrp="1"/>
          </p:cNvSpPr>
          <p:nvPr>
            <p:ph type="ftr" sz="quarter" idx="11"/>
          </p:nvPr>
        </p:nvSpPr>
        <p:spPr>
          <a:xfrm>
            <a:off x="152400" y="6356349"/>
            <a:ext cx="5943600" cy="365125"/>
          </a:xfrm>
        </p:spPr>
        <p:txBody>
          <a:bodyPr/>
          <a:lstStyle/>
          <a:p>
            <a:pPr algn="l"/>
            <a:r>
              <a:rPr lang="en-US" i="1" dirty="0"/>
              <a:t>GenForward surveys are available at www.genforwardsurvey.com</a:t>
            </a:r>
          </a:p>
        </p:txBody>
      </p:sp>
      <p:sp>
        <p:nvSpPr>
          <p:cNvPr id="5" name="Rectangle 4">
            <a:extLst>
              <a:ext uri="{FF2B5EF4-FFF2-40B4-BE49-F238E27FC236}">
                <a16:creationId xmlns:a16="http://schemas.microsoft.com/office/drawing/2014/main" id="{317183E0-C175-3543-9C04-F226CEA182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Survey Overview</a:t>
            </a:r>
          </a:p>
        </p:txBody>
      </p:sp>
      <p:sp>
        <p:nvSpPr>
          <p:cNvPr id="6" name="TextBox 5">
            <a:extLst>
              <a:ext uri="{FF2B5EF4-FFF2-40B4-BE49-F238E27FC236}">
                <a16:creationId xmlns:a16="http://schemas.microsoft.com/office/drawing/2014/main" id="{4EC45864-635D-0340-B2A7-4760219DEFB8}"/>
              </a:ext>
            </a:extLst>
          </p:cNvPr>
          <p:cNvSpPr txBox="1"/>
          <p:nvPr/>
        </p:nvSpPr>
        <p:spPr>
          <a:xfrm>
            <a:off x="629478" y="1709202"/>
            <a:ext cx="10933044" cy="3693319"/>
          </a:xfrm>
          <a:prstGeom prst="rect">
            <a:avLst/>
          </a:prstGeom>
          <a:noFill/>
        </p:spPr>
        <p:txBody>
          <a:bodyPr wrap="square" rtlCol="0">
            <a:spAutoFit/>
          </a:bodyPr>
          <a:lstStyle/>
          <a:p>
            <a:pPr marL="12700" marR="0" algn="just">
              <a:spcBef>
                <a:spcPts val="0"/>
              </a:spcBef>
              <a:spcAft>
                <a:spcPts val="0"/>
              </a:spcAft>
            </a:pPr>
            <a:r>
              <a:rPr lang="en-US" dirty="0">
                <a:effectLst/>
                <a:latin typeface="Palatino Linotype" panose="02040502050505030304" pitchFamily="18" charset="0"/>
                <a:ea typeface="Calibri" panose="020F0502020204030204" pitchFamily="34" charset="0"/>
              </a:rPr>
              <a:t>The GenForward Survey, founded by Dr. </a:t>
            </a:r>
            <a:r>
              <a:rPr lang="en-US" dirty="0">
                <a:latin typeface="Palatino Linotype" panose="02040502050505030304" pitchFamily="18" charset="0"/>
                <a:ea typeface="Calibri" panose="020F0502020204030204" pitchFamily="34" charset="0"/>
              </a:rPr>
              <a:t>Cathy Cohen at the University of Chicago,</a:t>
            </a:r>
            <a:r>
              <a:rPr lang="en-US" dirty="0">
                <a:effectLst/>
                <a:latin typeface="Palatino Linotype" panose="02040502050505030304" pitchFamily="18" charset="0"/>
                <a:ea typeface="Calibri" panose="020F0502020204030204" pitchFamily="34" charset="0"/>
              </a:rPr>
              <a:t> is the first of its kind—a nationally representative survey of over 3,250 young adults ages 18-36 conducted bimonthly that pays special attention to the ways race and ethnicity influence how young adults, or Millennials, experience and think about the world. </a:t>
            </a:r>
          </a:p>
          <a:p>
            <a:pPr marL="12700" marR="0" algn="just">
              <a:spcBef>
                <a:spcPts val="0"/>
              </a:spcBef>
              <a:spcAft>
                <a:spcPts val="0"/>
              </a:spcAft>
            </a:pPr>
            <a:endParaRPr lang="en-US" dirty="0">
              <a:latin typeface="Palatino Linotype" panose="02040502050505030304" pitchFamily="18" charset="0"/>
              <a:ea typeface="Calibri" panose="020F0502020204030204" pitchFamily="34" charset="0"/>
            </a:endParaRPr>
          </a:p>
          <a:p>
            <a:pPr marL="12700" marR="0" algn="just">
              <a:spcBef>
                <a:spcPts val="0"/>
              </a:spcBef>
              <a:spcAft>
                <a:spcPts val="0"/>
              </a:spcAft>
            </a:pPr>
            <a:r>
              <a:rPr lang="en-US" dirty="0">
                <a:effectLst/>
                <a:latin typeface="Palatino Linotype" panose="02040502050505030304" pitchFamily="18" charset="0"/>
                <a:ea typeface="Calibri" panose="020F0502020204030204" pitchFamily="34" charset="0"/>
              </a:rPr>
              <a:t>Given the importance of race and ethnicity for shaping the diverse perspectives and lived experiences of young people, we believe researchers make a mistake when they present data on young adults in a manner that assumes a monolithic Millennial generation and young adult vote. </a:t>
            </a:r>
          </a:p>
          <a:p>
            <a:pPr marL="12700" marR="0" algn="just">
              <a:spcBef>
                <a:spcPts val="0"/>
              </a:spcBef>
              <a:spcAft>
                <a:spcPts val="0"/>
              </a:spcAft>
            </a:pPr>
            <a:endParaRPr lang="en-US" dirty="0">
              <a:latin typeface="Palatino Linotype" panose="02040502050505030304" pitchFamily="18" charset="0"/>
              <a:ea typeface="Calibri" panose="020F0502020204030204" pitchFamily="34" charset="0"/>
            </a:endParaRPr>
          </a:p>
          <a:p>
            <a:pPr marL="12700" algn="just"/>
            <a:r>
              <a:rPr lang="en-US" dirty="0">
                <a:latin typeface="Palatino Linotype" panose="02040502050505030304" pitchFamily="18" charset="0"/>
              </a:rPr>
              <a:t>In this memo, we present an empirical overview of Millennials’ views on politics in the United States, with a focus toward the 2020 election. The data presented were collected between April 26</a:t>
            </a:r>
            <a:r>
              <a:rPr lang="en-US" baseline="30000" dirty="0">
                <a:latin typeface="Palatino Linotype" panose="02040502050505030304" pitchFamily="18" charset="0"/>
              </a:rPr>
              <a:t>th</a:t>
            </a:r>
            <a:r>
              <a:rPr lang="en-US" dirty="0">
                <a:latin typeface="Palatino Linotype" panose="02040502050505030304" pitchFamily="18" charset="0"/>
              </a:rPr>
              <a:t> and May 8</a:t>
            </a:r>
            <a:r>
              <a:rPr lang="en-US" baseline="30000" dirty="0">
                <a:latin typeface="Palatino Linotype" panose="02040502050505030304" pitchFamily="18" charset="0"/>
              </a:rPr>
              <a:t>th</a:t>
            </a:r>
            <a:r>
              <a:rPr lang="en-US" dirty="0">
                <a:latin typeface="Palatino Linotype" panose="02040502050505030304" pitchFamily="18" charset="0"/>
              </a:rPr>
              <a:t>, 2019 and is comprised of 794 African American, 537 Asian American, 815 Latinx, and 997 white Millennial respondents. </a:t>
            </a:r>
          </a:p>
        </p:txBody>
      </p:sp>
      <p:sp>
        <p:nvSpPr>
          <p:cNvPr id="7" name="Slide Number Placeholder 6">
            <a:extLst>
              <a:ext uri="{FF2B5EF4-FFF2-40B4-BE49-F238E27FC236}">
                <a16:creationId xmlns:a16="http://schemas.microsoft.com/office/drawing/2014/main" id="{7147059D-F4A6-064F-A09C-56459ED39E11}"/>
              </a:ext>
            </a:extLst>
          </p:cNvPr>
          <p:cNvSpPr>
            <a:spLocks noGrp="1"/>
          </p:cNvSpPr>
          <p:nvPr>
            <p:ph type="sldNum" sz="quarter" idx="12"/>
          </p:nvPr>
        </p:nvSpPr>
        <p:spPr/>
        <p:txBody>
          <a:bodyPr/>
          <a:lstStyle/>
          <a:p>
            <a:fld id="{56108EEF-BB32-BA46-9D99-26C73F6FAEB3}" type="slidenum">
              <a:rPr lang="en-US" smtClean="0"/>
              <a:t>2</a:t>
            </a:fld>
            <a:endParaRPr lang="en-US" dirty="0"/>
          </a:p>
        </p:txBody>
      </p:sp>
    </p:spTree>
    <p:extLst>
      <p:ext uri="{BB962C8B-B14F-4D97-AF65-F5344CB8AC3E}">
        <p14:creationId xmlns:p14="http://schemas.microsoft.com/office/powerpoint/2010/main" val="81066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532A441-3857-D941-A22C-68B3CA38D814}"/>
              </a:ext>
            </a:extLst>
          </p:cNvPr>
          <p:cNvSpPr>
            <a:spLocks noGrp="1"/>
          </p:cNvSpPr>
          <p:nvPr>
            <p:ph type="ftr" sz="quarter" idx="11"/>
          </p:nvPr>
        </p:nvSpPr>
        <p:spPr>
          <a:xfrm>
            <a:off x="152400" y="6356349"/>
            <a:ext cx="5943600" cy="365125"/>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CA59E1CC-4472-7644-A2A4-75F88B5A7219}"/>
              </a:ext>
            </a:extLst>
          </p:cNvPr>
          <p:cNvSpPr>
            <a:spLocks noGrp="1"/>
          </p:cNvSpPr>
          <p:nvPr>
            <p:ph type="sldNum" sz="quarter" idx="12"/>
          </p:nvPr>
        </p:nvSpPr>
        <p:spPr/>
        <p:txBody>
          <a:bodyPr/>
          <a:lstStyle/>
          <a:p>
            <a:fld id="{56108EEF-BB32-BA46-9D99-26C73F6FAEB3}" type="slidenum">
              <a:rPr lang="en-US" smtClean="0"/>
              <a:t>3</a:t>
            </a:fld>
            <a:endParaRPr lang="en-US" dirty="0"/>
          </a:p>
        </p:txBody>
      </p:sp>
      <p:sp>
        <p:nvSpPr>
          <p:cNvPr id="6" name="Rectangle 5">
            <a:extLst>
              <a:ext uri="{FF2B5EF4-FFF2-40B4-BE49-F238E27FC236}">
                <a16:creationId xmlns:a16="http://schemas.microsoft.com/office/drawing/2014/main" id="{A4942B79-8864-A949-8EB1-5601A90098F1}"/>
              </a:ext>
            </a:extLst>
          </p:cNvPr>
          <p:cNvSpPr/>
          <p:nvPr/>
        </p:nvSpPr>
        <p:spPr>
          <a:xfrm>
            <a:off x="0" y="2650434"/>
            <a:ext cx="12192000" cy="1577008"/>
          </a:xfrm>
          <a:prstGeom prst="rect">
            <a:avLst/>
          </a:prstGeom>
          <a:solidFill>
            <a:srgbClr val="EA8623">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tx1"/>
                </a:solidFill>
                <a:latin typeface="Palatino Linotype" panose="02040502050505030304" pitchFamily="18" charset="0"/>
              </a:rPr>
              <a:t>By Race and Ethnicity</a:t>
            </a:r>
          </a:p>
        </p:txBody>
      </p:sp>
    </p:spTree>
    <p:extLst>
      <p:ext uri="{BB962C8B-B14F-4D97-AF65-F5344CB8AC3E}">
        <p14:creationId xmlns:p14="http://schemas.microsoft.com/office/powerpoint/2010/main" val="4156502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4</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Approval of President Trump</a:t>
            </a:r>
          </a:p>
        </p:txBody>
      </p:sp>
      <p:sp>
        <p:nvSpPr>
          <p:cNvPr id="10" name="TextBox 9">
            <a:extLst>
              <a:ext uri="{FF2B5EF4-FFF2-40B4-BE49-F238E27FC236}">
                <a16:creationId xmlns:a16="http://schemas.microsoft.com/office/drawing/2014/main" id="{BFFDEE2B-6D11-484F-B05C-2F175A2CE8AE}"/>
              </a:ext>
            </a:extLst>
          </p:cNvPr>
          <p:cNvSpPr txBox="1"/>
          <p:nvPr/>
        </p:nvSpPr>
        <p:spPr>
          <a:xfrm>
            <a:off x="5682342" y="1068585"/>
            <a:ext cx="6128357" cy="923330"/>
          </a:xfrm>
          <a:prstGeom prst="rect">
            <a:avLst/>
          </a:prstGeom>
          <a:noFill/>
        </p:spPr>
        <p:txBody>
          <a:bodyPr wrap="square" rtlCol="0">
            <a:spAutoFit/>
          </a:bodyPr>
          <a:lstStyle/>
          <a:p>
            <a:r>
              <a:rPr lang="en-US" b="1" dirty="0"/>
              <a:t>Overall, do you approve, disapprove, or neither approve nor disapprove of the way Donald Trump is handling his job as president? </a:t>
            </a:r>
            <a:endParaRPr lang="en-US" dirty="0"/>
          </a:p>
        </p:txBody>
      </p:sp>
      <p:sp>
        <p:nvSpPr>
          <p:cNvPr id="11" name="TextBox 10">
            <a:extLst>
              <a:ext uri="{FF2B5EF4-FFF2-40B4-BE49-F238E27FC236}">
                <a16:creationId xmlns:a16="http://schemas.microsoft.com/office/drawing/2014/main" id="{FCD705DF-FEFA-BA49-926F-322CDD7E22B7}"/>
              </a:ext>
            </a:extLst>
          </p:cNvPr>
          <p:cNvSpPr txBox="1"/>
          <p:nvPr/>
        </p:nvSpPr>
        <p:spPr>
          <a:xfrm>
            <a:off x="354480" y="1868685"/>
            <a:ext cx="5056969" cy="349326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Majorities of individuals, regardless of race and ethnicity, disapprove of the way Donald Trump is handling his job as president. Pluralities of Latinx, Asian American, and white millennials – and a majority of African American millennials strongly disapprove of Trump’s job performance.</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that somewhat or strongly approve:</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17%</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25%</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 = 22%</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 = 38%</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B7127544-0AF6-7E46-B74F-D87623044F17}"/>
              </a:ext>
            </a:extLst>
          </p:cNvPr>
          <p:cNvGraphicFramePr>
            <a:graphicFrameLocks/>
          </p:cNvGraphicFramePr>
          <p:nvPr>
            <p:extLst>
              <p:ext uri="{D42A27DB-BD31-4B8C-83A1-F6EECF244321}">
                <p14:modId xmlns:p14="http://schemas.microsoft.com/office/powerpoint/2010/main" val="691455144"/>
              </p:ext>
            </p:extLst>
          </p:nvPr>
        </p:nvGraphicFramePr>
        <p:xfrm>
          <a:off x="5682342" y="1991914"/>
          <a:ext cx="6128357" cy="436443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324253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5</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Approval of Nancy Pelosi</a:t>
            </a:r>
          </a:p>
        </p:txBody>
      </p:sp>
      <p:sp>
        <p:nvSpPr>
          <p:cNvPr id="12" name="TextBox 11">
            <a:extLst>
              <a:ext uri="{FF2B5EF4-FFF2-40B4-BE49-F238E27FC236}">
                <a16:creationId xmlns:a16="http://schemas.microsoft.com/office/drawing/2014/main" id="{BEB04D88-57D3-FB45-A874-0624816A6121}"/>
              </a:ext>
            </a:extLst>
          </p:cNvPr>
          <p:cNvSpPr txBox="1"/>
          <p:nvPr/>
        </p:nvSpPr>
        <p:spPr>
          <a:xfrm>
            <a:off x="5682342" y="1068585"/>
            <a:ext cx="6217993" cy="923330"/>
          </a:xfrm>
          <a:prstGeom prst="rect">
            <a:avLst/>
          </a:prstGeom>
          <a:noFill/>
        </p:spPr>
        <p:txBody>
          <a:bodyPr wrap="square" rtlCol="0">
            <a:spAutoFit/>
          </a:bodyPr>
          <a:lstStyle/>
          <a:p>
            <a:r>
              <a:rPr lang="en-US" b="1" dirty="0"/>
              <a:t>Overall, do you approve, disapprove, or neither approve nor disapprove of the way Nancy Pelosi is handling her job as Speaker of the House? </a:t>
            </a:r>
            <a:endParaRPr lang="en-US" dirty="0"/>
          </a:p>
        </p:txBody>
      </p:sp>
      <p:sp>
        <p:nvSpPr>
          <p:cNvPr id="8" name="TextBox 7">
            <a:extLst>
              <a:ext uri="{FF2B5EF4-FFF2-40B4-BE49-F238E27FC236}">
                <a16:creationId xmlns:a16="http://schemas.microsoft.com/office/drawing/2014/main" id="{FC9F67F4-E6C0-D042-A6C1-EB43582E6110}"/>
              </a:ext>
            </a:extLst>
          </p:cNvPr>
          <p:cNvSpPr txBox="1"/>
          <p:nvPr/>
        </p:nvSpPr>
        <p:spPr>
          <a:xfrm>
            <a:off x="354480" y="1868685"/>
            <a:ext cx="5056969" cy="297004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Views toward Nancy Pelosi are somewhat mixed. Pluralities of millennials across race and ethnicity report neither approval nor disapproval of Nancy Pelosi. </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that somewhat or strongly approve:</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30%</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33%</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 = 27%</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 = 25%</a:t>
            </a:r>
            <a:endParaRPr lang="en-US" sz="1700" dirty="0">
              <a:latin typeface="Palatino Linotype" panose="02040502050505030304" pitchFamily="18" charset="0"/>
            </a:endParaRPr>
          </a:p>
        </p:txBody>
      </p:sp>
      <p:graphicFrame>
        <p:nvGraphicFramePr>
          <p:cNvPr id="7" name="Chart 6">
            <a:extLst>
              <a:ext uri="{FF2B5EF4-FFF2-40B4-BE49-F238E27FC236}">
                <a16:creationId xmlns:a16="http://schemas.microsoft.com/office/drawing/2014/main" id="{808DC643-EBC0-9042-BA6B-46507D51AE0C}"/>
              </a:ext>
            </a:extLst>
          </p:cNvPr>
          <p:cNvGraphicFramePr>
            <a:graphicFrameLocks/>
          </p:cNvGraphicFramePr>
          <p:nvPr>
            <p:extLst>
              <p:ext uri="{D42A27DB-BD31-4B8C-83A1-F6EECF244321}">
                <p14:modId xmlns:p14="http://schemas.microsoft.com/office/powerpoint/2010/main" val="4178201116"/>
              </p:ext>
            </p:extLst>
          </p:nvPr>
        </p:nvGraphicFramePr>
        <p:xfrm>
          <a:off x="5682342" y="1991914"/>
          <a:ext cx="6097282" cy="436443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80352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6</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Opinion of Alexandria Ocasio-Cortez</a:t>
            </a:r>
          </a:p>
        </p:txBody>
      </p:sp>
      <p:sp>
        <p:nvSpPr>
          <p:cNvPr id="12" name="TextBox 11">
            <a:extLst>
              <a:ext uri="{FF2B5EF4-FFF2-40B4-BE49-F238E27FC236}">
                <a16:creationId xmlns:a16="http://schemas.microsoft.com/office/drawing/2014/main" id="{BEB04D88-57D3-FB45-A874-0624816A6121}"/>
              </a:ext>
            </a:extLst>
          </p:cNvPr>
          <p:cNvSpPr txBox="1"/>
          <p:nvPr/>
        </p:nvSpPr>
        <p:spPr>
          <a:xfrm>
            <a:off x="5682342" y="1068585"/>
            <a:ext cx="6217993" cy="923330"/>
          </a:xfrm>
          <a:prstGeom prst="rect">
            <a:avLst/>
          </a:prstGeom>
          <a:noFill/>
        </p:spPr>
        <p:txBody>
          <a:bodyPr wrap="square" rtlCol="0">
            <a:spAutoFit/>
          </a:bodyPr>
          <a:lstStyle/>
          <a:p>
            <a:r>
              <a:rPr lang="en-US" b="1" dirty="0"/>
              <a:t>Would you say your overall opinion of Representative Alexandria Ocasio-Cortez is very favorable, mostly favorable, mostly unfavorable, or very unfavorable? </a:t>
            </a:r>
            <a:r>
              <a:rPr lang="en-US" dirty="0"/>
              <a:t> </a:t>
            </a:r>
          </a:p>
        </p:txBody>
      </p:sp>
      <p:sp>
        <p:nvSpPr>
          <p:cNvPr id="8" name="TextBox 7">
            <a:extLst>
              <a:ext uri="{FF2B5EF4-FFF2-40B4-BE49-F238E27FC236}">
                <a16:creationId xmlns:a16="http://schemas.microsoft.com/office/drawing/2014/main" id="{FC9F67F4-E6C0-D042-A6C1-EB43582E6110}"/>
              </a:ext>
            </a:extLst>
          </p:cNvPr>
          <p:cNvSpPr txBox="1"/>
          <p:nvPr/>
        </p:nvSpPr>
        <p:spPr>
          <a:xfrm>
            <a:off x="354480" y="1868685"/>
            <a:ext cx="5056969" cy="375487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Pluralities of African Americans, Latinxs, and whites report not knowing enough about Rep. Alexandria Ocasio-Cortez to have an opinion about her. A plurality of Asian Americans report feeling somewhat favorable toward Rep. Ocasio-Cortez.</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that have a very or somewhat favorable opinion:</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38%</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47%</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 = 42%</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 = 35%</a:t>
            </a:r>
            <a:endParaRPr lang="en-US" sz="1700" dirty="0">
              <a:latin typeface="Palatino Linotype" panose="02040502050505030304" pitchFamily="18" charset="0"/>
            </a:endParaRPr>
          </a:p>
        </p:txBody>
      </p:sp>
      <p:graphicFrame>
        <p:nvGraphicFramePr>
          <p:cNvPr id="7" name="Chart 6">
            <a:extLst>
              <a:ext uri="{FF2B5EF4-FFF2-40B4-BE49-F238E27FC236}">
                <a16:creationId xmlns:a16="http://schemas.microsoft.com/office/drawing/2014/main" id="{842C4B3E-2583-1E46-980C-AA75DCA27B6B}"/>
              </a:ext>
            </a:extLst>
          </p:cNvPr>
          <p:cNvGraphicFramePr>
            <a:graphicFrameLocks/>
          </p:cNvGraphicFramePr>
          <p:nvPr>
            <p:extLst>
              <p:ext uri="{D42A27DB-BD31-4B8C-83A1-F6EECF244321}">
                <p14:modId xmlns:p14="http://schemas.microsoft.com/office/powerpoint/2010/main" val="2318743000"/>
              </p:ext>
            </p:extLst>
          </p:nvPr>
        </p:nvGraphicFramePr>
        <p:xfrm>
          <a:off x="5682341" y="1991914"/>
          <a:ext cx="6217993" cy="436443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19675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7</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Approval of Congress</a:t>
            </a:r>
          </a:p>
        </p:txBody>
      </p:sp>
      <p:sp>
        <p:nvSpPr>
          <p:cNvPr id="10" name="TextBox 9">
            <a:extLst>
              <a:ext uri="{FF2B5EF4-FFF2-40B4-BE49-F238E27FC236}">
                <a16:creationId xmlns:a16="http://schemas.microsoft.com/office/drawing/2014/main" id="{BFFDEE2B-6D11-484F-B05C-2F175A2CE8AE}"/>
              </a:ext>
            </a:extLst>
          </p:cNvPr>
          <p:cNvSpPr txBox="1"/>
          <p:nvPr/>
        </p:nvSpPr>
        <p:spPr>
          <a:xfrm>
            <a:off x="5682343" y="1068585"/>
            <a:ext cx="6251352" cy="646331"/>
          </a:xfrm>
          <a:prstGeom prst="rect">
            <a:avLst/>
          </a:prstGeom>
          <a:noFill/>
        </p:spPr>
        <p:txBody>
          <a:bodyPr wrap="square" rtlCol="0">
            <a:spAutoFit/>
          </a:bodyPr>
          <a:lstStyle/>
          <a:p>
            <a:r>
              <a:rPr lang="en-US" b="1" dirty="0"/>
              <a:t>Overall, do you approve, disapprove, or neither approve nor disapprove of the way Congress is handling its job? </a:t>
            </a:r>
            <a:endParaRPr lang="en-US" dirty="0"/>
          </a:p>
        </p:txBody>
      </p:sp>
      <p:sp>
        <p:nvSpPr>
          <p:cNvPr id="11" name="TextBox 10">
            <a:extLst>
              <a:ext uri="{FF2B5EF4-FFF2-40B4-BE49-F238E27FC236}">
                <a16:creationId xmlns:a16="http://schemas.microsoft.com/office/drawing/2014/main" id="{8F09FDAA-5C46-5542-9A49-3E0E2E7FD81F}"/>
              </a:ext>
            </a:extLst>
          </p:cNvPr>
          <p:cNvSpPr txBox="1"/>
          <p:nvPr/>
        </p:nvSpPr>
        <p:spPr>
          <a:xfrm>
            <a:off x="354480" y="1868685"/>
            <a:ext cx="5056969" cy="349326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Pluralities of millennials across race and ethnicity report neither approving nor disapproving of Congress. Of those who have an opinion, millennials’ evaluations of Congress lean toward disapproval. Under a third of Millennials of any race/ethnicity approve of Congress. </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that somewhat or strongly approve:</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25%</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29%</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 = 22%</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 = 18%</a:t>
            </a:r>
            <a:endParaRPr lang="en-US" sz="1700" dirty="0">
              <a:latin typeface="Palatino Linotype" panose="02040502050505030304" pitchFamily="18" charset="0"/>
            </a:endParaRPr>
          </a:p>
        </p:txBody>
      </p:sp>
      <p:graphicFrame>
        <p:nvGraphicFramePr>
          <p:cNvPr id="7" name="Chart 6">
            <a:extLst>
              <a:ext uri="{FF2B5EF4-FFF2-40B4-BE49-F238E27FC236}">
                <a16:creationId xmlns:a16="http://schemas.microsoft.com/office/drawing/2014/main" id="{1479BF82-CC9B-D74E-8C7A-F6735053ABF1}"/>
              </a:ext>
            </a:extLst>
          </p:cNvPr>
          <p:cNvGraphicFramePr>
            <a:graphicFrameLocks/>
          </p:cNvGraphicFramePr>
          <p:nvPr>
            <p:extLst>
              <p:ext uri="{D42A27DB-BD31-4B8C-83A1-F6EECF244321}">
                <p14:modId xmlns:p14="http://schemas.microsoft.com/office/powerpoint/2010/main" val="3280357480"/>
              </p:ext>
            </p:extLst>
          </p:nvPr>
        </p:nvGraphicFramePr>
        <p:xfrm>
          <a:off x="5682342" y="1714916"/>
          <a:ext cx="6083833" cy="464143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260946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8</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Favorability of the Republican Party</a:t>
            </a:r>
          </a:p>
        </p:txBody>
      </p:sp>
      <p:sp>
        <p:nvSpPr>
          <p:cNvPr id="10" name="TextBox 9">
            <a:extLst>
              <a:ext uri="{FF2B5EF4-FFF2-40B4-BE49-F238E27FC236}">
                <a16:creationId xmlns:a16="http://schemas.microsoft.com/office/drawing/2014/main" id="{BFFDEE2B-6D11-484F-B05C-2F175A2CE8AE}"/>
              </a:ext>
            </a:extLst>
          </p:cNvPr>
          <p:cNvSpPr txBox="1"/>
          <p:nvPr/>
        </p:nvSpPr>
        <p:spPr>
          <a:xfrm>
            <a:off x="6160169" y="1068585"/>
            <a:ext cx="5376512" cy="646331"/>
          </a:xfrm>
          <a:prstGeom prst="rect">
            <a:avLst/>
          </a:prstGeom>
          <a:noFill/>
        </p:spPr>
        <p:txBody>
          <a:bodyPr wrap="square" rtlCol="0">
            <a:spAutoFit/>
          </a:bodyPr>
          <a:lstStyle/>
          <a:p>
            <a:r>
              <a:rPr lang="en-US" b="1" dirty="0"/>
              <a:t>Please select if you have a favorable or unfavorable impression of the Republican Party.</a:t>
            </a:r>
            <a:endParaRPr lang="en-US" dirty="0"/>
          </a:p>
        </p:txBody>
      </p:sp>
      <p:sp>
        <p:nvSpPr>
          <p:cNvPr id="8" name="TextBox 7">
            <a:extLst>
              <a:ext uri="{FF2B5EF4-FFF2-40B4-BE49-F238E27FC236}">
                <a16:creationId xmlns:a16="http://schemas.microsoft.com/office/drawing/2014/main" id="{C909306C-0679-F34F-8E7C-1697066F2DFF}"/>
              </a:ext>
            </a:extLst>
          </p:cNvPr>
          <p:cNvSpPr txBox="1"/>
          <p:nvPr/>
        </p:nvSpPr>
        <p:spPr>
          <a:xfrm>
            <a:off x="375736" y="1557338"/>
            <a:ext cx="5566776" cy="401648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Majorities of millennials of color hold either “very” or “somewhat” unfavorable views of the Republican Party. Among white millennials, roughly 50% say they have a somewhat or very unfavorable impression of the Republican Party.</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reporting very or somewhat favorable views:</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16%</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27%</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 = 27%</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 = 37%</a:t>
            </a:r>
            <a:endParaRPr lang="en-US" sz="1700" dirty="0">
              <a:latin typeface="Palatino Linotype" panose="02040502050505030304" pitchFamily="18" charset="0"/>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ndParaRPr>
          </a:p>
        </p:txBody>
      </p:sp>
      <p:graphicFrame>
        <p:nvGraphicFramePr>
          <p:cNvPr id="7" name="Chart 6">
            <a:extLst>
              <a:ext uri="{FF2B5EF4-FFF2-40B4-BE49-F238E27FC236}">
                <a16:creationId xmlns:a16="http://schemas.microsoft.com/office/drawing/2014/main" id="{E6E38542-5498-1A4D-9D07-13D834353211}"/>
              </a:ext>
            </a:extLst>
          </p:cNvPr>
          <p:cNvGraphicFramePr>
            <a:graphicFrameLocks/>
          </p:cNvGraphicFramePr>
          <p:nvPr>
            <p:extLst>
              <p:ext uri="{D42A27DB-BD31-4B8C-83A1-F6EECF244321}">
                <p14:modId xmlns:p14="http://schemas.microsoft.com/office/powerpoint/2010/main" val="1696367357"/>
              </p:ext>
            </p:extLst>
          </p:nvPr>
        </p:nvGraphicFramePr>
        <p:xfrm>
          <a:off x="6160168" y="1714916"/>
          <a:ext cx="5594169" cy="464143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13484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9</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Favorability of the Democratic Party</a:t>
            </a:r>
          </a:p>
        </p:txBody>
      </p:sp>
      <p:sp>
        <p:nvSpPr>
          <p:cNvPr id="10" name="TextBox 9">
            <a:extLst>
              <a:ext uri="{FF2B5EF4-FFF2-40B4-BE49-F238E27FC236}">
                <a16:creationId xmlns:a16="http://schemas.microsoft.com/office/drawing/2014/main" id="{BFFDEE2B-6D11-484F-B05C-2F175A2CE8AE}"/>
              </a:ext>
            </a:extLst>
          </p:cNvPr>
          <p:cNvSpPr txBox="1"/>
          <p:nvPr/>
        </p:nvSpPr>
        <p:spPr>
          <a:xfrm>
            <a:off x="6160169" y="1068585"/>
            <a:ext cx="5376512" cy="646331"/>
          </a:xfrm>
          <a:prstGeom prst="rect">
            <a:avLst/>
          </a:prstGeom>
          <a:noFill/>
        </p:spPr>
        <p:txBody>
          <a:bodyPr wrap="square" rtlCol="0">
            <a:spAutoFit/>
          </a:bodyPr>
          <a:lstStyle/>
          <a:p>
            <a:r>
              <a:rPr lang="en-US" b="1" dirty="0"/>
              <a:t>Please select if you have a favorable or unfavorable impression of the Democratic Party.</a:t>
            </a:r>
            <a:endParaRPr lang="en-US" dirty="0"/>
          </a:p>
        </p:txBody>
      </p:sp>
      <p:sp>
        <p:nvSpPr>
          <p:cNvPr id="11" name="TextBox 10">
            <a:extLst>
              <a:ext uri="{FF2B5EF4-FFF2-40B4-BE49-F238E27FC236}">
                <a16:creationId xmlns:a16="http://schemas.microsoft.com/office/drawing/2014/main" id="{9540828D-17BA-9141-B5D4-8D877BC86DC6}"/>
              </a:ext>
            </a:extLst>
          </p:cNvPr>
          <p:cNvSpPr txBox="1"/>
          <p:nvPr/>
        </p:nvSpPr>
        <p:spPr>
          <a:xfrm>
            <a:off x="407423" y="1416815"/>
            <a:ext cx="5566776" cy="453970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Pluralities of Millennials across race and ethnicity report holding “somewhat” favorable views toward the Democratic Party, though overall support is noticeably higher among Millennials of color when compared to white Millennials. White Millennials are the only group where the majority does not  have a favorable impression of the Democratic Party.</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reporting somewhat or strongly favorable views:</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61%</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56%</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 = 54%</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 = 38%</a:t>
            </a:r>
            <a:endParaRPr lang="en-US" sz="1700" dirty="0">
              <a:latin typeface="Palatino Linotype" panose="02040502050505030304" pitchFamily="18" charset="0"/>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ndParaRPr>
          </a:p>
        </p:txBody>
      </p:sp>
      <p:graphicFrame>
        <p:nvGraphicFramePr>
          <p:cNvPr id="7" name="Chart 6">
            <a:extLst>
              <a:ext uri="{FF2B5EF4-FFF2-40B4-BE49-F238E27FC236}">
                <a16:creationId xmlns:a16="http://schemas.microsoft.com/office/drawing/2014/main" id="{ACB79C74-D623-1149-A378-455261D71C46}"/>
              </a:ext>
            </a:extLst>
          </p:cNvPr>
          <p:cNvGraphicFramePr>
            <a:graphicFrameLocks/>
          </p:cNvGraphicFramePr>
          <p:nvPr>
            <p:extLst>
              <p:ext uri="{D42A27DB-BD31-4B8C-83A1-F6EECF244321}">
                <p14:modId xmlns:p14="http://schemas.microsoft.com/office/powerpoint/2010/main" val="1715957019"/>
              </p:ext>
            </p:extLst>
          </p:nvPr>
        </p:nvGraphicFramePr>
        <p:xfrm>
          <a:off x="6160169" y="1714916"/>
          <a:ext cx="5713584" cy="464143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71034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10</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Views toward the Democratic Party</a:t>
            </a:r>
          </a:p>
        </p:txBody>
      </p:sp>
      <p:sp>
        <p:nvSpPr>
          <p:cNvPr id="10" name="TextBox 9">
            <a:extLst>
              <a:ext uri="{FF2B5EF4-FFF2-40B4-BE49-F238E27FC236}">
                <a16:creationId xmlns:a16="http://schemas.microsoft.com/office/drawing/2014/main" id="{BFFDEE2B-6D11-484F-B05C-2F175A2CE8AE}"/>
              </a:ext>
            </a:extLst>
          </p:cNvPr>
          <p:cNvSpPr txBox="1"/>
          <p:nvPr/>
        </p:nvSpPr>
        <p:spPr>
          <a:xfrm>
            <a:off x="6160169" y="1068585"/>
            <a:ext cx="5376512" cy="646331"/>
          </a:xfrm>
          <a:prstGeom prst="rect">
            <a:avLst/>
          </a:prstGeom>
          <a:noFill/>
        </p:spPr>
        <p:txBody>
          <a:bodyPr wrap="square" rtlCol="0">
            <a:spAutoFit/>
          </a:bodyPr>
          <a:lstStyle/>
          <a:p>
            <a:r>
              <a:rPr lang="en-US" b="1" dirty="0"/>
              <a:t>Do you think the Democratic Party cares about people like you, or not?</a:t>
            </a:r>
            <a:r>
              <a:rPr lang="en-US" dirty="0"/>
              <a:t> </a:t>
            </a:r>
          </a:p>
        </p:txBody>
      </p:sp>
      <p:sp>
        <p:nvSpPr>
          <p:cNvPr id="8" name="TextBox 7">
            <a:extLst>
              <a:ext uri="{FF2B5EF4-FFF2-40B4-BE49-F238E27FC236}">
                <a16:creationId xmlns:a16="http://schemas.microsoft.com/office/drawing/2014/main" id="{510663FC-A1BA-7544-A8BB-2B152733D0AA}"/>
              </a:ext>
            </a:extLst>
          </p:cNvPr>
          <p:cNvSpPr txBox="1"/>
          <p:nvPr/>
        </p:nvSpPr>
        <p:spPr>
          <a:xfrm>
            <a:off x="379545" y="2195837"/>
            <a:ext cx="5566776" cy="1400383"/>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Substantial majorities of Millennials of color think that the Democratic Party cares about people like them. The majority of white millennials, on the other hand, believe that the Democratic Party does </a:t>
            </a:r>
            <a:r>
              <a:rPr lang="en-US" sz="1700" i="1" dirty="0">
                <a:latin typeface="Palatino Linotype" panose="02040502050505030304" pitchFamily="18" charset="0"/>
                <a:ea typeface="Palatino" pitchFamily="2" charset="77"/>
              </a:rPr>
              <a:t>not</a:t>
            </a:r>
            <a:r>
              <a:rPr lang="en-US" sz="1700" dirty="0">
                <a:latin typeface="Palatino Linotype" panose="02040502050505030304" pitchFamily="18" charset="0"/>
                <a:ea typeface="Palatino" pitchFamily="2" charset="77"/>
              </a:rPr>
              <a:t> care about people like them. </a:t>
            </a:r>
            <a:endParaRPr lang="en-US" sz="1700" dirty="0">
              <a:latin typeface="Palatino Linotype" panose="02040502050505030304" pitchFamily="18" charset="0"/>
            </a:endParaRPr>
          </a:p>
        </p:txBody>
      </p:sp>
      <p:graphicFrame>
        <p:nvGraphicFramePr>
          <p:cNvPr id="7" name="Chart 6">
            <a:extLst>
              <a:ext uri="{FF2B5EF4-FFF2-40B4-BE49-F238E27FC236}">
                <a16:creationId xmlns:a16="http://schemas.microsoft.com/office/drawing/2014/main" id="{4601FB85-6601-614C-AF5A-1043616A6E82}"/>
              </a:ext>
            </a:extLst>
          </p:cNvPr>
          <p:cNvGraphicFramePr>
            <a:graphicFrameLocks/>
          </p:cNvGraphicFramePr>
          <p:nvPr>
            <p:extLst>
              <p:ext uri="{D42A27DB-BD31-4B8C-83A1-F6EECF244321}">
                <p14:modId xmlns:p14="http://schemas.microsoft.com/office/powerpoint/2010/main" val="2335561472"/>
              </p:ext>
            </p:extLst>
          </p:nvPr>
        </p:nvGraphicFramePr>
        <p:xfrm>
          <a:off x="6160168" y="1704492"/>
          <a:ext cx="5619455" cy="465185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80839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11</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Views toward the Republican Party</a:t>
            </a:r>
          </a:p>
        </p:txBody>
      </p:sp>
      <p:sp>
        <p:nvSpPr>
          <p:cNvPr id="11" name="TextBox 10">
            <a:extLst>
              <a:ext uri="{FF2B5EF4-FFF2-40B4-BE49-F238E27FC236}">
                <a16:creationId xmlns:a16="http://schemas.microsoft.com/office/drawing/2014/main" id="{D3B39AFC-2BFC-5644-B789-C8CB74A0ECB1}"/>
              </a:ext>
            </a:extLst>
          </p:cNvPr>
          <p:cNvSpPr txBox="1"/>
          <p:nvPr/>
        </p:nvSpPr>
        <p:spPr>
          <a:xfrm>
            <a:off x="6160169" y="1068585"/>
            <a:ext cx="5376512" cy="646331"/>
          </a:xfrm>
          <a:prstGeom prst="rect">
            <a:avLst/>
          </a:prstGeom>
          <a:noFill/>
        </p:spPr>
        <p:txBody>
          <a:bodyPr wrap="square" rtlCol="0">
            <a:spAutoFit/>
          </a:bodyPr>
          <a:lstStyle/>
          <a:p>
            <a:r>
              <a:rPr lang="en-US" b="1" dirty="0"/>
              <a:t>Do you think the Republican Party cares about people like you, or not?</a:t>
            </a:r>
            <a:r>
              <a:rPr lang="en-US" dirty="0"/>
              <a:t> </a:t>
            </a:r>
          </a:p>
        </p:txBody>
      </p:sp>
      <p:sp>
        <p:nvSpPr>
          <p:cNvPr id="8" name="TextBox 7">
            <a:extLst>
              <a:ext uri="{FF2B5EF4-FFF2-40B4-BE49-F238E27FC236}">
                <a16:creationId xmlns:a16="http://schemas.microsoft.com/office/drawing/2014/main" id="{44704CAE-23C0-3D4C-8643-91B6C96AC2A1}"/>
              </a:ext>
            </a:extLst>
          </p:cNvPr>
          <p:cNvSpPr txBox="1"/>
          <p:nvPr/>
        </p:nvSpPr>
        <p:spPr>
          <a:xfrm>
            <a:off x="260350" y="2804067"/>
            <a:ext cx="5566776" cy="877163"/>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Majorities of Millennials across race and ethnicity do not believe that the Republican Party cares about people like them.</a:t>
            </a:r>
          </a:p>
        </p:txBody>
      </p:sp>
      <p:graphicFrame>
        <p:nvGraphicFramePr>
          <p:cNvPr id="7" name="Chart 6">
            <a:extLst>
              <a:ext uri="{FF2B5EF4-FFF2-40B4-BE49-F238E27FC236}">
                <a16:creationId xmlns:a16="http://schemas.microsoft.com/office/drawing/2014/main" id="{514AB15C-6ECA-544E-9D8A-6B99021DFC86}"/>
              </a:ext>
            </a:extLst>
          </p:cNvPr>
          <p:cNvGraphicFramePr>
            <a:graphicFrameLocks/>
          </p:cNvGraphicFramePr>
          <p:nvPr>
            <p:extLst>
              <p:ext uri="{D42A27DB-BD31-4B8C-83A1-F6EECF244321}">
                <p14:modId xmlns:p14="http://schemas.microsoft.com/office/powerpoint/2010/main" val="504470455"/>
              </p:ext>
            </p:extLst>
          </p:nvPr>
        </p:nvGraphicFramePr>
        <p:xfrm>
          <a:off x="6160169" y="1714916"/>
          <a:ext cx="5713584" cy="464143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03813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12</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Direction of the country</a:t>
            </a:r>
          </a:p>
        </p:txBody>
      </p:sp>
      <p:sp>
        <p:nvSpPr>
          <p:cNvPr id="10" name="TextBox 9">
            <a:extLst>
              <a:ext uri="{FF2B5EF4-FFF2-40B4-BE49-F238E27FC236}">
                <a16:creationId xmlns:a16="http://schemas.microsoft.com/office/drawing/2014/main" id="{BFFDEE2B-6D11-484F-B05C-2F175A2CE8AE}"/>
              </a:ext>
            </a:extLst>
          </p:cNvPr>
          <p:cNvSpPr txBox="1"/>
          <p:nvPr/>
        </p:nvSpPr>
        <p:spPr>
          <a:xfrm>
            <a:off x="6160169" y="1068585"/>
            <a:ext cx="5376512" cy="369332"/>
          </a:xfrm>
          <a:prstGeom prst="rect">
            <a:avLst/>
          </a:prstGeom>
          <a:noFill/>
        </p:spPr>
        <p:txBody>
          <a:bodyPr wrap="square" rtlCol="0">
            <a:spAutoFit/>
          </a:bodyPr>
          <a:lstStyle/>
          <a:p>
            <a:r>
              <a:rPr lang="en-US" b="1" dirty="0"/>
              <a:t>Would you say things in this country are…</a:t>
            </a:r>
            <a:endParaRPr lang="en-US" dirty="0"/>
          </a:p>
        </p:txBody>
      </p:sp>
      <p:sp>
        <p:nvSpPr>
          <p:cNvPr id="8" name="TextBox 7">
            <a:extLst>
              <a:ext uri="{FF2B5EF4-FFF2-40B4-BE49-F238E27FC236}">
                <a16:creationId xmlns:a16="http://schemas.microsoft.com/office/drawing/2014/main" id="{93ADFBC1-920D-5A40-ADA5-85605F5BB240}"/>
              </a:ext>
            </a:extLst>
          </p:cNvPr>
          <p:cNvSpPr txBox="1"/>
          <p:nvPr/>
        </p:nvSpPr>
        <p:spPr>
          <a:xfrm>
            <a:off x="370738" y="1997273"/>
            <a:ext cx="5093265" cy="349326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Millennials across race and ethnicity believe that the country is going off on the wrong track, though African American millennials are much more likely to think so than their peers. </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say that things in the country are going off on the wrong track:</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64%</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55%</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Latinxs = 56%</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Whites = 52%</a:t>
            </a:r>
            <a:endParaRPr lang="en-US" sz="1700" dirty="0">
              <a:latin typeface="Palatino Linotype" panose="02040502050505030304" pitchFamily="18" charset="0"/>
            </a:endParaRPr>
          </a:p>
          <a:p>
            <a:pPr algn="just"/>
            <a:endParaRPr lang="en-US" sz="1700" dirty="0">
              <a:latin typeface="Palatino Linotype" panose="02040502050505030304" pitchFamily="18" charset="0"/>
            </a:endParaRPr>
          </a:p>
        </p:txBody>
      </p:sp>
      <p:graphicFrame>
        <p:nvGraphicFramePr>
          <p:cNvPr id="7" name="Chart 6">
            <a:extLst>
              <a:ext uri="{FF2B5EF4-FFF2-40B4-BE49-F238E27FC236}">
                <a16:creationId xmlns:a16="http://schemas.microsoft.com/office/drawing/2014/main" id="{AB58A662-02A4-E243-9C9A-B8F8E8E4A400}"/>
              </a:ext>
            </a:extLst>
          </p:cNvPr>
          <p:cNvGraphicFramePr>
            <a:graphicFrameLocks/>
          </p:cNvGraphicFramePr>
          <p:nvPr>
            <p:extLst>
              <p:ext uri="{D42A27DB-BD31-4B8C-83A1-F6EECF244321}">
                <p14:modId xmlns:p14="http://schemas.microsoft.com/office/powerpoint/2010/main" val="4272147727"/>
              </p:ext>
            </p:extLst>
          </p:nvPr>
        </p:nvGraphicFramePr>
        <p:xfrm>
          <a:off x="6001870" y="1437916"/>
          <a:ext cx="5710517" cy="49184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60732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13</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State of the national economy</a:t>
            </a:r>
          </a:p>
        </p:txBody>
      </p:sp>
      <p:sp>
        <p:nvSpPr>
          <p:cNvPr id="10" name="TextBox 9">
            <a:extLst>
              <a:ext uri="{FF2B5EF4-FFF2-40B4-BE49-F238E27FC236}">
                <a16:creationId xmlns:a16="http://schemas.microsoft.com/office/drawing/2014/main" id="{BFFDEE2B-6D11-484F-B05C-2F175A2CE8AE}"/>
              </a:ext>
            </a:extLst>
          </p:cNvPr>
          <p:cNvSpPr txBox="1"/>
          <p:nvPr/>
        </p:nvSpPr>
        <p:spPr>
          <a:xfrm>
            <a:off x="5988484" y="1068585"/>
            <a:ext cx="5836721" cy="646331"/>
          </a:xfrm>
          <a:prstGeom prst="rect">
            <a:avLst/>
          </a:prstGeom>
          <a:noFill/>
        </p:spPr>
        <p:txBody>
          <a:bodyPr wrap="square" rtlCol="0">
            <a:spAutoFit/>
          </a:bodyPr>
          <a:lstStyle/>
          <a:p>
            <a:r>
              <a:rPr lang="en-US" b="1" dirty="0"/>
              <a:t>How would you describe the nation’s economy these days? Would you say…</a:t>
            </a:r>
            <a:endParaRPr lang="en-US" dirty="0"/>
          </a:p>
        </p:txBody>
      </p:sp>
      <p:sp>
        <p:nvSpPr>
          <p:cNvPr id="8" name="TextBox 7">
            <a:extLst>
              <a:ext uri="{FF2B5EF4-FFF2-40B4-BE49-F238E27FC236}">
                <a16:creationId xmlns:a16="http://schemas.microsoft.com/office/drawing/2014/main" id="{6533D78A-D0A8-FD41-8782-D73C847DB458}"/>
              </a:ext>
            </a:extLst>
          </p:cNvPr>
          <p:cNvSpPr txBox="1"/>
          <p:nvPr/>
        </p:nvSpPr>
        <p:spPr>
          <a:xfrm>
            <a:off x="470751" y="1816235"/>
            <a:ext cx="4893240" cy="401648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White Millennials are slightly more likely to describe the nation’s economy as doing well, especially when compared to Latinx and African American Millennials. </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say the nation’s economy is very or somewhat good:</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30%</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40%</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Latinxs = 32%</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Whites = 43%</a:t>
            </a:r>
            <a:endParaRPr lang="en-US" sz="1700" dirty="0">
              <a:latin typeface="Palatino Linotype" panose="02040502050505030304" pitchFamily="18" charset="0"/>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ndParaRPr>
          </a:p>
        </p:txBody>
      </p:sp>
      <p:graphicFrame>
        <p:nvGraphicFramePr>
          <p:cNvPr id="7" name="Chart 6">
            <a:extLst>
              <a:ext uri="{FF2B5EF4-FFF2-40B4-BE49-F238E27FC236}">
                <a16:creationId xmlns:a16="http://schemas.microsoft.com/office/drawing/2014/main" id="{C2890339-327C-6048-A31A-D32E60F31DF3}"/>
              </a:ext>
            </a:extLst>
          </p:cNvPr>
          <p:cNvGraphicFramePr>
            <a:graphicFrameLocks/>
          </p:cNvGraphicFramePr>
          <p:nvPr>
            <p:extLst>
              <p:ext uri="{D42A27DB-BD31-4B8C-83A1-F6EECF244321}">
                <p14:modId xmlns:p14="http://schemas.microsoft.com/office/powerpoint/2010/main" val="2524651911"/>
              </p:ext>
            </p:extLst>
          </p:nvPr>
        </p:nvGraphicFramePr>
        <p:xfrm>
          <a:off x="5988483" y="1704492"/>
          <a:ext cx="5836721" cy="465185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182362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14</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Optimism toward one’s personal economic future</a:t>
            </a:r>
          </a:p>
        </p:txBody>
      </p:sp>
      <p:sp>
        <p:nvSpPr>
          <p:cNvPr id="10" name="TextBox 9">
            <a:extLst>
              <a:ext uri="{FF2B5EF4-FFF2-40B4-BE49-F238E27FC236}">
                <a16:creationId xmlns:a16="http://schemas.microsoft.com/office/drawing/2014/main" id="{BFFDEE2B-6D11-484F-B05C-2F175A2CE8AE}"/>
              </a:ext>
            </a:extLst>
          </p:cNvPr>
          <p:cNvSpPr txBox="1"/>
          <p:nvPr/>
        </p:nvSpPr>
        <p:spPr>
          <a:xfrm>
            <a:off x="5682342" y="1068585"/>
            <a:ext cx="6158361" cy="1200329"/>
          </a:xfrm>
          <a:prstGeom prst="rect">
            <a:avLst/>
          </a:prstGeom>
          <a:noFill/>
        </p:spPr>
        <p:txBody>
          <a:bodyPr wrap="square" rtlCol="0">
            <a:spAutoFit/>
          </a:bodyPr>
          <a:lstStyle/>
          <a:p>
            <a:r>
              <a:rPr lang="en-US" b="1" dirty="0"/>
              <a:t>Generally speaking, how optimistic are you about your personal future—think about things like finding and keeping a good job, paying off your student loan debt, and being able to afford the lifestyle you want?</a:t>
            </a:r>
            <a:r>
              <a:rPr lang="en-US" dirty="0"/>
              <a:t> </a:t>
            </a:r>
          </a:p>
        </p:txBody>
      </p:sp>
      <p:sp>
        <p:nvSpPr>
          <p:cNvPr id="8" name="TextBox 7">
            <a:extLst>
              <a:ext uri="{FF2B5EF4-FFF2-40B4-BE49-F238E27FC236}">
                <a16:creationId xmlns:a16="http://schemas.microsoft.com/office/drawing/2014/main" id="{2A581AE6-6F7E-3A44-86BC-5AB72954A10A}"/>
              </a:ext>
            </a:extLst>
          </p:cNvPr>
          <p:cNvSpPr txBox="1"/>
          <p:nvPr/>
        </p:nvSpPr>
        <p:spPr>
          <a:xfrm>
            <a:off x="421710" y="1930894"/>
            <a:ext cx="4974749" cy="297004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Slim majorities of millennials across race and ethnicity feel ”somewhat” or “very” optimistic about their personal futures.</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are very or somewhat optimistic about their personal futures:</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56%</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54% </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Latinxs = 53%</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Whites = 58%</a:t>
            </a:r>
            <a:endParaRPr lang="en-US" sz="1700" dirty="0">
              <a:latin typeface="Palatino Linotype" panose="02040502050505030304" pitchFamily="18" charset="0"/>
            </a:endParaRPr>
          </a:p>
        </p:txBody>
      </p:sp>
      <p:graphicFrame>
        <p:nvGraphicFramePr>
          <p:cNvPr id="7" name="Chart 6">
            <a:extLst>
              <a:ext uri="{FF2B5EF4-FFF2-40B4-BE49-F238E27FC236}">
                <a16:creationId xmlns:a16="http://schemas.microsoft.com/office/drawing/2014/main" id="{E6D5350E-41CF-0944-904A-86FE3F0011E6}"/>
              </a:ext>
            </a:extLst>
          </p:cNvPr>
          <p:cNvGraphicFramePr>
            <a:graphicFrameLocks/>
          </p:cNvGraphicFramePr>
          <p:nvPr>
            <p:extLst>
              <p:ext uri="{D42A27DB-BD31-4B8C-83A1-F6EECF244321}">
                <p14:modId xmlns:p14="http://schemas.microsoft.com/office/powerpoint/2010/main" val="1910166525"/>
              </p:ext>
            </p:extLst>
          </p:nvPr>
        </p:nvGraphicFramePr>
        <p:xfrm>
          <a:off x="5682341" y="2376490"/>
          <a:ext cx="6158361" cy="40874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27274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15</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Most important issue</a:t>
            </a:r>
          </a:p>
        </p:txBody>
      </p:sp>
      <p:sp>
        <p:nvSpPr>
          <p:cNvPr id="9" name="TextBox 8">
            <a:extLst>
              <a:ext uri="{FF2B5EF4-FFF2-40B4-BE49-F238E27FC236}">
                <a16:creationId xmlns:a16="http://schemas.microsoft.com/office/drawing/2014/main" id="{AA643A61-D60C-9647-917A-67FC48C983B1}"/>
              </a:ext>
            </a:extLst>
          </p:cNvPr>
          <p:cNvSpPr txBox="1"/>
          <p:nvPr/>
        </p:nvSpPr>
        <p:spPr>
          <a:xfrm>
            <a:off x="421710" y="1853525"/>
            <a:ext cx="5566776" cy="270843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Race and ethnicity substantially impacts which issues Millennials consider to be the important problem facing the United States today. </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African Americans are most likely to name racism as the most important issue facing the country, while Asian Americans consider health care and Latinxs consider immigration to be the most important problem. White millennials believe that the environment/climate change is the most important problem facing the country today. </a:t>
            </a:r>
            <a:endParaRPr lang="en-US" sz="1700" dirty="0">
              <a:latin typeface="Palatino Linotype" panose="02040502050505030304" pitchFamily="18" charset="0"/>
            </a:endParaRPr>
          </a:p>
        </p:txBody>
      </p:sp>
      <p:sp>
        <p:nvSpPr>
          <p:cNvPr id="10" name="TextBox 9">
            <a:extLst>
              <a:ext uri="{FF2B5EF4-FFF2-40B4-BE49-F238E27FC236}">
                <a16:creationId xmlns:a16="http://schemas.microsoft.com/office/drawing/2014/main" id="{BFFDEE2B-6D11-484F-B05C-2F175A2CE8AE}"/>
              </a:ext>
            </a:extLst>
          </p:cNvPr>
          <p:cNvSpPr txBox="1"/>
          <p:nvPr/>
        </p:nvSpPr>
        <p:spPr>
          <a:xfrm>
            <a:off x="6286264" y="1391860"/>
            <a:ext cx="5376512" cy="923330"/>
          </a:xfrm>
          <a:prstGeom prst="rect">
            <a:avLst/>
          </a:prstGeom>
          <a:noFill/>
        </p:spPr>
        <p:txBody>
          <a:bodyPr wrap="square" rtlCol="0">
            <a:spAutoFit/>
          </a:bodyPr>
          <a:lstStyle/>
          <a:p>
            <a:r>
              <a:rPr lang="en-US" b="1" dirty="0"/>
              <a:t>What do you think is the most important problem facing this country today? Please select which one of these is the most important.</a:t>
            </a:r>
            <a:endParaRPr lang="en-US" dirty="0"/>
          </a:p>
        </p:txBody>
      </p:sp>
      <p:graphicFrame>
        <p:nvGraphicFramePr>
          <p:cNvPr id="8" name="Table 7">
            <a:extLst>
              <a:ext uri="{FF2B5EF4-FFF2-40B4-BE49-F238E27FC236}">
                <a16:creationId xmlns:a16="http://schemas.microsoft.com/office/drawing/2014/main" id="{B99E0B6A-9F03-FB44-8C97-F003641B4F08}"/>
              </a:ext>
            </a:extLst>
          </p:cNvPr>
          <p:cNvGraphicFramePr>
            <a:graphicFrameLocks noGrp="1"/>
          </p:cNvGraphicFramePr>
          <p:nvPr>
            <p:extLst>
              <p:ext uri="{D42A27DB-BD31-4B8C-83A1-F6EECF244321}">
                <p14:modId xmlns:p14="http://schemas.microsoft.com/office/powerpoint/2010/main" val="3425902871"/>
              </p:ext>
            </p:extLst>
          </p:nvPr>
        </p:nvGraphicFramePr>
        <p:xfrm>
          <a:off x="6286264" y="2415824"/>
          <a:ext cx="5540775" cy="3403574"/>
        </p:xfrm>
        <a:graphic>
          <a:graphicData uri="http://schemas.openxmlformats.org/drawingml/2006/table">
            <a:tbl>
              <a:tblPr firstRow="1" firstCol="1" bandRow="1">
                <a:tableStyleId>{2D5ABB26-0587-4C30-8999-92F81FD0307C}</a:tableStyleId>
              </a:tblPr>
              <a:tblGrid>
                <a:gridCol w="367771">
                  <a:extLst>
                    <a:ext uri="{9D8B030D-6E8A-4147-A177-3AD203B41FA5}">
                      <a16:colId xmlns:a16="http://schemas.microsoft.com/office/drawing/2014/main" val="3369453276"/>
                    </a:ext>
                  </a:extLst>
                </a:gridCol>
                <a:gridCol w="1293251">
                  <a:extLst>
                    <a:ext uri="{9D8B030D-6E8A-4147-A177-3AD203B41FA5}">
                      <a16:colId xmlns:a16="http://schemas.microsoft.com/office/drawing/2014/main" val="506314770"/>
                    </a:ext>
                  </a:extLst>
                </a:gridCol>
                <a:gridCol w="1293251">
                  <a:extLst>
                    <a:ext uri="{9D8B030D-6E8A-4147-A177-3AD203B41FA5}">
                      <a16:colId xmlns:a16="http://schemas.microsoft.com/office/drawing/2014/main" val="2384036685"/>
                    </a:ext>
                  </a:extLst>
                </a:gridCol>
                <a:gridCol w="1293251">
                  <a:extLst>
                    <a:ext uri="{9D8B030D-6E8A-4147-A177-3AD203B41FA5}">
                      <a16:colId xmlns:a16="http://schemas.microsoft.com/office/drawing/2014/main" val="4203878333"/>
                    </a:ext>
                  </a:extLst>
                </a:gridCol>
                <a:gridCol w="1293251">
                  <a:extLst>
                    <a:ext uri="{9D8B030D-6E8A-4147-A177-3AD203B41FA5}">
                      <a16:colId xmlns:a16="http://schemas.microsoft.com/office/drawing/2014/main" val="143255886"/>
                    </a:ext>
                  </a:extLst>
                </a:gridCol>
              </a:tblGrid>
              <a:tr h="1057343">
                <a:tc>
                  <a:txBody>
                    <a:bodyPr/>
                    <a:lstStyle/>
                    <a:p>
                      <a:pPr marL="0" marR="0" algn="l">
                        <a:spcBef>
                          <a:spcPts val="0"/>
                        </a:spcBef>
                        <a:spcAft>
                          <a:spcPts val="0"/>
                        </a:spcAft>
                      </a:pPr>
                      <a:r>
                        <a:rPr lang="en-US" sz="1400" b="1" dirty="0">
                          <a:effectLst/>
                          <a:latin typeface="Palatino Linotype" panose="02040502050505030304" pitchFamily="18" charset="0"/>
                        </a:rPr>
                        <a:t> </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African Americans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Asian Americans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Latinxs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Whites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2346231">
                <a:tc>
                  <a:txBody>
                    <a:bodyPr/>
                    <a:lstStyle/>
                    <a:p>
                      <a:pPr marL="0" marR="0" algn="l">
                        <a:spcBef>
                          <a:spcPts val="0"/>
                        </a:spcBef>
                        <a:spcAft>
                          <a:spcPts val="0"/>
                        </a:spcAft>
                      </a:pPr>
                      <a:r>
                        <a:rPr lang="en-US" sz="1400" dirty="0">
                          <a:effectLst/>
                          <a:latin typeface="Palatino Linotype" panose="02040502050505030304" pitchFamily="18" charset="0"/>
                        </a:rPr>
                        <a:t>1</a:t>
                      </a:r>
                      <a:r>
                        <a:rPr lang="en-US" sz="1400" baseline="30000" dirty="0">
                          <a:effectLst/>
                          <a:latin typeface="Palatino Linotype" panose="02040502050505030304" pitchFamily="18" charset="0"/>
                        </a:rPr>
                        <a:t>st</a:t>
                      </a:r>
                      <a:endParaRPr lang="en-US" sz="1400" dirty="0">
                        <a:effectLst/>
                        <a:latin typeface="Palatino Linotype" panose="02040502050505030304" pitchFamily="18" charset="0"/>
                      </a:endParaRPr>
                    </a:p>
                    <a:p>
                      <a:pPr marL="0" marR="0" algn="l">
                        <a:spcBef>
                          <a:spcPts val="0"/>
                        </a:spcBef>
                        <a:spcAft>
                          <a:spcPts val="0"/>
                        </a:spcAft>
                      </a:pP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rPr>
                        <a:t>Racism (14%)</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rPr>
                        <a:t>Health Care (12%)</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rPr>
                        <a:t>Immigration</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(14%)</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rPr>
                        <a:t>Environment &amp; Climate Change (11%)</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p>
                      <a:pPr marL="0" marR="0" algn="ctr">
                        <a:spcBef>
                          <a:spcPts val="0"/>
                        </a:spcBef>
                        <a:spcAft>
                          <a:spcPts val="0"/>
                        </a:spcAft>
                      </a:pP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bl>
          </a:graphicData>
        </a:graphic>
      </p:graphicFrame>
    </p:spTree>
    <p:extLst>
      <p:ext uri="{BB962C8B-B14F-4D97-AF65-F5344CB8AC3E}">
        <p14:creationId xmlns:p14="http://schemas.microsoft.com/office/powerpoint/2010/main" val="2300459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16</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Preferences toward 2020 Republican primary elections</a:t>
            </a:r>
          </a:p>
        </p:txBody>
      </p:sp>
      <p:sp>
        <p:nvSpPr>
          <p:cNvPr id="10" name="TextBox 9">
            <a:extLst>
              <a:ext uri="{FF2B5EF4-FFF2-40B4-BE49-F238E27FC236}">
                <a16:creationId xmlns:a16="http://schemas.microsoft.com/office/drawing/2014/main" id="{BFFDEE2B-6D11-484F-B05C-2F175A2CE8AE}"/>
              </a:ext>
            </a:extLst>
          </p:cNvPr>
          <p:cNvSpPr txBox="1"/>
          <p:nvPr/>
        </p:nvSpPr>
        <p:spPr>
          <a:xfrm>
            <a:off x="5682342" y="1068585"/>
            <a:ext cx="6111867" cy="923330"/>
          </a:xfrm>
          <a:prstGeom prst="rect">
            <a:avLst/>
          </a:prstGeom>
          <a:noFill/>
        </p:spPr>
        <p:txBody>
          <a:bodyPr wrap="square" rtlCol="0">
            <a:spAutoFit/>
          </a:bodyPr>
          <a:lstStyle/>
          <a:p>
            <a:r>
              <a:rPr lang="en-US" b="1" dirty="0"/>
              <a:t>Thinking about the 2020 Republican nomination, would you like to see other Republican candidates challenge Donald Trump for the party’s nomination for president in 2020?</a:t>
            </a:r>
            <a:r>
              <a:rPr lang="en-US" dirty="0"/>
              <a:t> </a:t>
            </a:r>
          </a:p>
        </p:txBody>
      </p:sp>
      <p:sp>
        <p:nvSpPr>
          <p:cNvPr id="8" name="TextBox 7">
            <a:extLst>
              <a:ext uri="{FF2B5EF4-FFF2-40B4-BE49-F238E27FC236}">
                <a16:creationId xmlns:a16="http://schemas.microsoft.com/office/drawing/2014/main" id="{5C988518-A025-D04B-BD42-56187D5EFE8B}"/>
              </a:ext>
            </a:extLst>
          </p:cNvPr>
          <p:cNvSpPr txBox="1"/>
          <p:nvPr/>
        </p:nvSpPr>
        <p:spPr>
          <a:xfrm>
            <a:off x="421710" y="1930894"/>
            <a:ext cx="4974749" cy="323165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Strong majorities of Millennials across race and ethnicity would like to see other Republican candidates challenge Donald Trump for the party’s nomination for president in 2020.</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would like to see Donald Trump’s nomination challenged by other Republicans:</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80%</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88% </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Latinxs = 83%</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Whites = 71%</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743E9278-25F8-4841-A7F1-B83D49472062}"/>
              </a:ext>
            </a:extLst>
          </p:cNvPr>
          <p:cNvGraphicFramePr>
            <a:graphicFrameLocks/>
          </p:cNvGraphicFramePr>
          <p:nvPr>
            <p:extLst>
              <p:ext uri="{D42A27DB-BD31-4B8C-83A1-F6EECF244321}">
                <p14:modId xmlns:p14="http://schemas.microsoft.com/office/powerpoint/2010/main" val="1055349756"/>
              </p:ext>
            </p:extLst>
          </p:nvPr>
        </p:nvGraphicFramePr>
        <p:xfrm>
          <a:off x="5682341" y="1991914"/>
          <a:ext cx="6111867" cy="436443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834020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17</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Preferences toward Trump challenger</a:t>
            </a:r>
          </a:p>
        </p:txBody>
      </p:sp>
      <p:sp>
        <p:nvSpPr>
          <p:cNvPr id="10" name="TextBox 9">
            <a:extLst>
              <a:ext uri="{FF2B5EF4-FFF2-40B4-BE49-F238E27FC236}">
                <a16:creationId xmlns:a16="http://schemas.microsoft.com/office/drawing/2014/main" id="{BFFDEE2B-6D11-484F-B05C-2F175A2CE8AE}"/>
              </a:ext>
            </a:extLst>
          </p:cNvPr>
          <p:cNvSpPr txBox="1"/>
          <p:nvPr/>
        </p:nvSpPr>
        <p:spPr>
          <a:xfrm>
            <a:off x="4531659" y="974781"/>
            <a:ext cx="7086147" cy="369332"/>
          </a:xfrm>
          <a:prstGeom prst="rect">
            <a:avLst/>
          </a:prstGeom>
          <a:noFill/>
        </p:spPr>
        <p:txBody>
          <a:bodyPr wrap="square" rtlCol="0">
            <a:spAutoFit/>
          </a:bodyPr>
          <a:lstStyle/>
          <a:p>
            <a:r>
              <a:rPr lang="en-US" b="1" dirty="0"/>
              <a:t>If yes... Which one of the following candidates do you prefer?</a:t>
            </a:r>
            <a:r>
              <a:rPr lang="en-US" dirty="0"/>
              <a:t> </a:t>
            </a:r>
            <a:endParaRPr lang="en-US" b="1" dirty="0"/>
          </a:p>
        </p:txBody>
      </p:sp>
      <p:graphicFrame>
        <p:nvGraphicFramePr>
          <p:cNvPr id="12" name="Table 11">
            <a:extLst>
              <a:ext uri="{FF2B5EF4-FFF2-40B4-BE49-F238E27FC236}">
                <a16:creationId xmlns:a16="http://schemas.microsoft.com/office/drawing/2014/main" id="{CB47B4E5-18F2-D94B-9D9C-AFBC5F910BB8}"/>
              </a:ext>
            </a:extLst>
          </p:cNvPr>
          <p:cNvGraphicFramePr>
            <a:graphicFrameLocks noGrp="1"/>
          </p:cNvGraphicFramePr>
          <p:nvPr>
            <p:extLst>
              <p:ext uri="{D42A27DB-BD31-4B8C-83A1-F6EECF244321}">
                <p14:modId xmlns:p14="http://schemas.microsoft.com/office/powerpoint/2010/main" val="1732365569"/>
              </p:ext>
            </p:extLst>
          </p:nvPr>
        </p:nvGraphicFramePr>
        <p:xfrm>
          <a:off x="4516668" y="1468873"/>
          <a:ext cx="7101138" cy="4689357"/>
        </p:xfrm>
        <a:graphic>
          <a:graphicData uri="http://schemas.openxmlformats.org/drawingml/2006/table">
            <a:tbl>
              <a:tblPr firstRow="1" firstCol="1" bandRow="1">
                <a:tableStyleId>{2D5ABB26-0587-4C30-8999-92F81FD0307C}</a:tableStyleId>
              </a:tblPr>
              <a:tblGrid>
                <a:gridCol w="2560342">
                  <a:extLst>
                    <a:ext uri="{9D8B030D-6E8A-4147-A177-3AD203B41FA5}">
                      <a16:colId xmlns:a16="http://schemas.microsoft.com/office/drawing/2014/main" val="3369453276"/>
                    </a:ext>
                  </a:extLst>
                </a:gridCol>
                <a:gridCol w="1135199">
                  <a:extLst>
                    <a:ext uri="{9D8B030D-6E8A-4147-A177-3AD203B41FA5}">
                      <a16:colId xmlns:a16="http://schemas.microsoft.com/office/drawing/2014/main" val="506314770"/>
                    </a:ext>
                  </a:extLst>
                </a:gridCol>
                <a:gridCol w="1135199">
                  <a:extLst>
                    <a:ext uri="{9D8B030D-6E8A-4147-A177-3AD203B41FA5}">
                      <a16:colId xmlns:a16="http://schemas.microsoft.com/office/drawing/2014/main" val="2384036685"/>
                    </a:ext>
                  </a:extLst>
                </a:gridCol>
                <a:gridCol w="1135199">
                  <a:extLst>
                    <a:ext uri="{9D8B030D-6E8A-4147-A177-3AD203B41FA5}">
                      <a16:colId xmlns:a16="http://schemas.microsoft.com/office/drawing/2014/main" val="4203878333"/>
                    </a:ext>
                  </a:extLst>
                </a:gridCol>
                <a:gridCol w="1135199">
                  <a:extLst>
                    <a:ext uri="{9D8B030D-6E8A-4147-A177-3AD203B41FA5}">
                      <a16:colId xmlns:a16="http://schemas.microsoft.com/office/drawing/2014/main" val="143255886"/>
                    </a:ext>
                  </a:extLst>
                </a:gridCol>
              </a:tblGrid>
              <a:tr h="437007">
                <a:tc>
                  <a:txBody>
                    <a:bodyPr/>
                    <a:lstStyle/>
                    <a:p>
                      <a:pPr marL="0" marR="0" algn="l">
                        <a:spcBef>
                          <a:spcPts val="0"/>
                        </a:spcBef>
                        <a:spcAft>
                          <a:spcPts val="0"/>
                        </a:spcAft>
                      </a:pPr>
                      <a:r>
                        <a:rPr lang="en-US" sz="1400" b="1" dirty="0">
                          <a:effectLst/>
                          <a:latin typeface="Palatino Linotype" panose="02040502050505030304" pitchFamily="18" charset="0"/>
                        </a:rPr>
                        <a:t> </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African Americans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Asian Americans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Latinxs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Whites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25235">
                <a:tc>
                  <a:txBody>
                    <a:bodyPr/>
                    <a:lstStyle/>
                    <a:p>
                      <a:pPr marL="0" marR="0">
                        <a:spcBef>
                          <a:spcPts val="0"/>
                        </a:spcBef>
                        <a:spcAft>
                          <a:spcPts val="0"/>
                        </a:spcAft>
                      </a:pPr>
                      <a:r>
                        <a:rPr lang="en-US" sz="14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Former Governor John Kasich</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10</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Former Governor Jeb Bush</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Senator Ted Cruz</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11</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Senator Marco Rubio</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Senator Mitt Romney</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16</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Former Speaker Paul Ryan</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Vice President Mike Pence</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Former Senator Jeff Flake</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Senator Rand Paul</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882290320"/>
                  </a:ext>
                </a:extLst>
              </a:tr>
              <a:tr h="425235">
                <a:tc>
                  <a:txBody>
                    <a:bodyPr/>
                    <a:lstStyle/>
                    <a:p>
                      <a:pPr marL="0" marR="0">
                        <a:spcBef>
                          <a:spcPts val="0"/>
                        </a:spcBef>
                        <a:spcAft>
                          <a:spcPts val="0"/>
                        </a:spcAft>
                      </a:pPr>
                      <a:r>
                        <a:rPr lang="en-US" sz="14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Someone else</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40</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37</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977740109"/>
                  </a:ext>
                </a:extLst>
              </a:tr>
            </a:tbl>
          </a:graphicData>
        </a:graphic>
      </p:graphicFrame>
      <p:sp>
        <p:nvSpPr>
          <p:cNvPr id="13" name="TextBox 12">
            <a:extLst>
              <a:ext uri="{FF2B5EF4-FFF2-40B4-BE49-F238E27FC236}">
                <a16:creationId xmlns:a16="http://schemas.microsoft.com/office/drawing/2014/main" id="{017F11ED-8800-E94F-8E7D-4ED577EBCC1E}"/>
              </a:ext>
            </a:extLst>
          </p:cNvPr>
          <p:cNvSpPr txBox="1"/>
          <p:nvPr/>
        </p:nvSpPr>
        <p:spPr>
          <a:xfrm>
            <a:off x="415985" y="1628337"/>
            <a:ext cx="3739156" cy="323165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Of those who say they’d like to see Trump challenged by another Republican in the primaries, pluralities of millennials across race and ethnicity say they’d prefer someone not listed on the survey.</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rPr>
              <a:t>In second place, African Americans, Asian Americans, and whites say they’d prefer Mitt Romney while Latinxs prefer Marco Rubio and Ted Cruz.</a:t>
            </a:r>
          </a:p>
        </p:txBody>
      </p:sp>
    </p:spTree>
    <p:extLst>
      <p:ext uri="{BB962C8B-B14F-4D97-AF65-F5344CB8AC3E}">
        <p14:creationId xmlns:p14="http://schemas.microsoft.com/office/powerpoint/2010/main" val="1619443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18</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overall </a:t>
            </a:r>
          </a:p>
        </p:txBody>
      </p:sp>
      <p:sp>
        <p:nvSpPr>
          <p:cNvPr id="10" name="TextBox 9">
            <a:extLst>
              <a:ext uri="{FF2B5EF4-FFF2-40B4-BE49-F238E27FC236}">
                <a16:creationId xmlns:a16="http://schemas.microsoft.com/office/drawing/2014/main" id="{BFFDEE2B-6D11-484F-B05C-2F175A2CE8AE}"/>
              </a:ext>
            </a:extLst>
          </p:cNvPr>
          <p:cNvSpPr txBox="1"/>
          <p:nvPr/>
        </p:nvSpPr>
        <p:spPr>
          <a:xfrm>
            <a:off x="4531659" y="867205"/>
            <a:ext cx="7086147" cy="923330"/>
          </a:xfrm>
          <a:prstGeom prst="rect">
            <a:avLst/>
          </a:prstGeom>
          <a:noFill/>
        </p:spPr>
        <p:txBody>
          <a:bodyPr wrap="square" rtlCol="0">
            <a:spAutoFit/>
          </a:bodyPr>
          <a:lstStyle/>
          <a:p>
            <a:r>
              <a:rPr lang="en-US" b="1" dirty="0"/>
              <a:t>Below is a list of people who may be running in the Democratic primaries to be the party’s presidential nominee. Which one candidate do you support or do you support someone else?</a:t>
            </a:r>
            <a:r>
              <a:rPr lang="en-US" dirty="0"/>
              <a:t> </a:t>
            </a:r>
            <a:endParaRPr lang="en-US" b="1" dirty="0"/>
          </a:p>
        </p:txBody>
      </p:sp>
      <p:graphicFrame>
        <p:nvGraphicFramePr>
          <p:cNvPr id="12" name="Table 11">
            <a:extLst>
              <a:ext uri="{FF2B5EF4-FFF2-40B4-BE49-F238E27FC236}">
                <a16:creationId xmlns:a16="http://schemas.microsoft.com/office/drawing/2014/main" id="{CB47B4E5-18F2-D94B-9D9C-AFBC5F910BB8}"/>
              </a:ext>
            </a:extLst>
          </p:cNvPr>
          <p:cNvGraphicFramePr>
            <a:graphicFrameLocks noGrp="1"/>
          </p:cNvGraphicFramePr>
          <p:nvPr>
            <p:extLst>
              <p:ext uri="{D42A27DB-BD31-4B8C-83A1-F6EECF244321}">
                <p14:modId xmlns:p14="http://schemas.microsoft.com/office/powerpoint/2010/main" val="307559092"/>
              </p:ext>
            </p:extLst>
          </p:nvPr>
        </p:nvGraphicFramePr>
        <p:xfrm>
          <a:off x="4531659" y="1902365"/>
          <a:ext cx="7101138" cy="4243843"/>
        </p:xfrm>
        <a:graphic>
          <a:graphicData uri="http://schemas.openxmlformats.org/drawingml/2006/table">
            <a:tbl>
              <a:tblPr firstRow="1" firstCol="1" bandRow="1">
                <a:tableStyleId>{2D5ABB26-0587-4C30-8999-92F81FD0307C}</a:tableStyleId>
              </a:tblPr>
              <a:tblGrid>
                <a:gridCol w="2560342">
                  <a:extLst>
                    <a:ext uri="{9D8B030D-6E8A-4147-A177-3AD203B41FA5}">
                      <a16:colId xmlns:a16="http://schemas.microsoft.com/office/drawing/2014/main" val="3369453276"/>
                    </a:ext>
                  </a:extLst>
                </a:gridCol>
                <a:gridCol w="1135199">
                  <a:extLst>
                    <a:ext uri="{9D8B030D-6E8A-4147-A177-3AD203B41FA5}">
                      <a16:colId xmlns:a16="http://schemas.microsoft.com/office/drawing/2014/main" val="506314770"/>
                    </a:ext>
                  </a:extLst>
                </a:gridCol>
                <a:gridCol w="1135199">
                  <a:extLst>
                    <a:ext uri="{9D8B030D-6E8A-4147-A177-3AD203B41FA5}">
                      <a16:colId xmlns:a16="http://schemas.microsoft.com/office/drawing/2014/main" val="2384036685"/>
                    </a:ext>
                  </a:extLst>
                </a:gridCol>
                <a:gridCol w="1135199">
                  <a:extLst>
                    <a:ext uri="{9D8B030D-6E8A-4147-A177-3AD203B41FA5}">
                      <a16:colId xmlns:a16="http://schemas.microsoft.com/office/drawing/2014/main" val="4203878333"/>
                    </a:ext>
                  </a:extLst>
                </a:gridCol>
                <a:gridCol w="1135199">
                  <a:extLst>
                    <a:ext uri="{9D8B030D-6E8A-4147-A177-3AD203B41FA5}">
                      <a16:colId xmlns:a16="http://schemas.microsoft.com/office/drawing/2014/main" val="143255886"/>
                    </a:ext>
                  </a:extLst>
                </a:gridCol>
              </a:tblGrid>
              <a:tr h="650480">
                <a:tc>
                  <a:txBody>
                    <a:bodyPr/>
                    <a:lstStyle/>
                    <a:p>
                      <a:pPr marL="0" marR="0" algn="l">
                        <a:spcBef>
                          <a:spcPts val="0"/>
                        </a:spcBef>
                        <a:spcAft>
                          <a:spcPts val="0"/>
                        </a:spcAft>
                      </a:pPr>
                      <a:r>
                        <a:rPr lang="en-US" sz="1400" b="1" dirty="0">
                          <a:effectLst/>
                          <a:latin typeface="Palatino Linotype" panose="02040502050505030304" pitchFamily="18" charset="0"/>
                        </a:rPr>
                        <a:t> </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African Americans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Asian Americans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Latinxs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Whites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24</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23</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15</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15</a:t>
                      </a:r>
                    </a:p>
                  </a:txBody>
                  <a:tcPr marL="55893" marR="55893"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17</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14</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19</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17</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6</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10</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6</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4</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5</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7</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5</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5</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3</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5</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2</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3</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4</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4</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9</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4</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2</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1</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3</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1</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239558">
                <a:tc>
                  <a:txBody>
                    <a:bodyPr/>
                    <a:lstStyle/>
                    <a:p>
                      <a:pPr marL="0" marR="0">
                        <a:spcBef>
                          <a:spcPts val="0"/>
                        </a:spcBef>
                        <a:spcAft>
                          <a:spcPts val="0"/>
                        </a:spcAft>
                      </a:pPr>
                      <a:r>
                        <a:rPr lang="en-US" sz="14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24</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23</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27</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b="0" dirty="0">
                          <a:solidFill>
                            <a:schemeClr val="tx1"/>
                          </a:solidFill>
                          <a:latin typeface="Palatino Linotype" panose="02040502050505030304" pitchFamily="18" charset="0"/>
                        </a:rPr>
                        <a:t>34</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
        <p:nvSpPr>
          <p:cNvPr id="13" name="TextBox 12">
            <a:extLst>
              <a:ext uri="{FF2B5EF4-FFF2-40B4-BE49-F238E27FC236}">
                <a16:creationId xmlns:a16="http://schemas.microsoft.com/office/drawing/2014/main" id="{017F11ED-8800-E94F-8E7D-4ED577EBCC1E}"/>
              </a:ext>
            </a:extLst>
          </p:cNvPr>
          <p:cNvSpPr txBox="1"/>
          <p:nvPr/>
        </p:nvSpPr>
        <p:spPr>
          <a:xfrm>
            <a:off x="402538" y="2310821"/>
            <a:ext cx="3739156" cy="244682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Across race and ethnicity, Joe Biden and Bernie Sanders are currently polling ahead of the other candidates in the 2020 primary field. </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Nevertheless, substantial numbers of Millennials—particularly white Millennials—do or would like to support someone else not listed.</a:t>
            </a:r>
            <a:endParaRPr lang="en-US" sz="1700" dirty="0">
              <a:latin typeface="Palatino Linotype" panose="02040502050505030304" pitchFamily="18" charset="0"/>
            </a:endParaRPr>
          </a:p>
        </p:txBody>
      </p:sp>
    </p:spTree>
    <p:extLst>
      <p:ext uri="{BB962C8B-B14F-4D97-AF65-F5344CB8AC3E}">
        <p14:creationId xmlns:p14="http://schemas.microsoft.com/office/powerpoint/2010/main" val="2497459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19</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national security</a:t>
            </a:r>
          </a:p>
        </p:txBody>
      </p:sp>
      <p:sp>
        <p:nvSpPr>
          <p:cNvPr id="10" name="TextBox 9">
            <a:extLst>
              <a:ext uri="{FF2B5EF4-FFF2-40B4-BE49-F238E27FC236}">
                <a16:creationId xmlns:a16="http://schemas.microsoft.com/office/drawing/2014/main" id="{BFFDEE2B-6D11-484F-B05C-2F175A2CE8AE}"/>
              </a:ext>
            </a:extLst>
          </p:cNvPr>
          <p:cNvSpPr txBox="1"/>
          <p:nvPr/>
        </p:nvSpPr>
        <p:spPr>
          <a:xfrm>
            <a:off x="578224" y="867205"/>
            <a:ext cx="11039582"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national security</a:t>
            </a:r>
            <a:r>
              <a:rPr lang="en-US" b="1" dirty="0"/>
              <a:t>?</a:t>
            </a:r>
            <a:r>
              <a:rPr lang="en-US" dirty="0"/>
              <a:t> </a:t>
            </a:r>
            <a:endParaRPr lang="en-US" b="1" dirty="0"/>
          </a:p>
        </p:txBody>
      </p:sp>
      <p:graphicFrame>
        <p:nvGraphicFramePr>
          <p:cNvPr id="8" name="Table 7">
            <a:extLst>
              <a:ext uri="{FF2B5EF4-FFF2-40B4-BE49-F238E27FC236}">
                <a16:creationId xmlns:a16="http://schemas.microsoft.com/office/drawing/2014/main" id="{FDB6A0B6-4D7E-114A-8F56-D48B00A680E3}"/>
              </a:ext>
            </a:extLst>
          </p:cNvPr>
          <p:cNvGraphicFramePr>
            <a:graphicFrameLocks noGrp="1"/>
          </p:cNvGraphicFramePr>
          <p:nvPr>
            <p:extLst>
              <p:ext uri="{D42A27DB-BD31-4B8C-83A1-F6EECF244321}">
                <p14:modId xmlns:p14="http://schemas.microsoft.com/office/powerpoint/2010/main" val="3685682681"/>
              </p:ext>
            </p:extLst>
          </p:nvPr>
        </p:nvGraphicFramePr>
        <p:xfrm>
          <a:off x="739589" y="1625366"/>
          <a:ext cx="10878218" cy="4734866"/>
        </p:xfrm>
        <a:graphic>
          <a:graphicData uri="http://schemas.openxmlformats.org/drawingml/2006/table">
            <a:tbl>
              <a:tblPr firstRow="1" firstCol="1" bandRow="1">
                <a:tableStyleId>{2D5ABB26-0587-4C30-8999-92F81FD0307C}</a:tableStyleId>
              </a:tblPr>
              <a:tblGrid>
                <a:gridCol w="3922182">
                  <a:extLst>
                    <a:ext uri="{9D8B030D-6E8A-4147-A177-3AD203B41FA5}">
                      <a16:colId xmlns:a16="http://schemas.microsoft.com/office/drawing/2014/main" val="3369453276"/>
                    </a:ext>
                  </a:extLst>
                </a:gridCol>
                <a:gridCol w="1739009">
                  <a:extLst>
                    <a:ext uri="{9D8B030D-6E8A-4147-A177-3AD203B41FA5}">
                      <a16:colId xmlns:a16="http://schemas.microsoft.com/office/drawing/2014/main" val="506314770"/>
                    </a:ext>
                  </a:extLst>
                </a:gridCol>
                <a:gridCol w="1739009">
                  <a:extLst>
                    <a:ext uri="{9D8B030D-6E8A-4147-A177-3AD203B41FA5}">
                      <a16:colId xmlns:a16="http://schemas.microsoft.com/office/drawing/2014/main" val="2384036685"/>
                    </a:ext>
                  </a:extLst>
                </a:gridCol>
                <a:gridCol w="1739009">
                  <a:extLst>
                    <a:ext uri="{9D8B030D-6E8A-4147-A177-3AD203B41FA5}">
                      <a16:colId xmlns:a16="http://schemas.microsoft.com/office/drawing/2014/main" val="4203878333"/>
                    </a:ext>
                  </a:extLst>
                </a:gridCol>
                <a:gridCol w="1739009">
                  <a:extLst>
                    <a:ext uri="{9D8B030D-6E8A-4147-A177-3AD203B41FA5}">
                      <a16:colId xmlns:a16="http://schemas.microsoft.com/office/drawing/2014/main" val="143255886"/>
                    </a:ext>
                  </a:extLst>
                </a:gridCol>
              </a:tblGrid>
              <a:tr h="651586">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African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Asian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Latinxs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Whites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39965">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39491681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20</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climate change</a:t>
            </a:r>
          </a:p>
        </p:txBody>
      </p:sp>
      <p:sp>
        <p:nvSpPr>
          <p:cNvPr id="10" name="TextBox 9">
            <a:extLst>
              <a:ext uri="{FF2B5EF4-FFF2-40B4-BE49-F238E27FC236}">
                <a16:creationId xmlns:a16="http://schemas.microsoft.com/office/drawing/2014/main" id="{BFFDEE2B-6D11-484F-B05C-2F175A2CE8AE}"/>
              </a:ext>
            </a:extLst>
          </p:cNvPr>
          <p:cNvSpPr txBox="1"/>
          <p:nvPr/>
        </p:nvSpPr>
        <p:spPr>
          <a:xfrm>
            <a:off x="578225" y="867205"/>
            <a:ext cx="11039582"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climate change</a:t>
            </a:r>
            <a:r>
              <a:rPr lang="en-US" b="1" dirty="0"/>
              <a:t>?</a:t>
            </a:r>
            <a:r>
              <a:rPr lang="en-US" dirty="0"/>
              <a:t> </a:t>
            </a:r>
            <a:endParaRPr lang="en-US" b="1" dirty="0"/>
          </a:p>
        </p:txBody>
      </p:sp>
      <p:graphicFrame>
        <p:nvGraphicFramePr>
          <p:cNvPr id="12" name="Table 11">
            <a:extLst>
              <a:ext uri="{FF2B5EF4-FFF2-40B4-BE49-F238E27FC236}">
                <a16:creationId xmlns:a16="http://schemas.microsoft.com/office/drawing/2014/main" id="{CB47B4E5-18F2-D94B-9D9C-AFBC5F910BB8}"/>
              </a:ext>
            </a:extLst>
          </p:cNvPr>
          <p:cNvGraphicFramePr>
            <a:graphicFrameLocks noGrp="1"/>
          </p:cNvGraphicFramePr>
          <p:nvPr>
            <p:extLst>
              <p:ext uri="{D42A27DB-BD31-4B8C-83A1-F6EECF244321}">
                <p14:modId xmlns:p14="http://schemas.microsoft.com/office/powerpoint/2010/main" val="4223832451"/>
              </p:ext>
            </p:extLst>
          </p:nvPr>
        </p:nvGraphicFramePr>
        <p:xfrm>
          <a:off x="779929" y="1538703"/>
          <a:ext cx="10837877" cy="4817651"/>
        </p:xfrm>
        <a:graphic>
          <a:graphicData uri="http://schemas.openxmlformats.org/drawingml/2006/table">
            <a:tbl>
              <a:tblPr firstRow="1" firstCol="1" bandRow="1">
                <a:tableStyleId>{2D5ABB26-0587-4C30-8999-92F81FD0307C}</a:tableStyleId>
              </a:tblPr>
              <a:tblGrid>
                <a:gridCol w="3907637">
                  <a:extLst>
                    <a:ext uri="{9D8B030D-6E8A-4147-A177-3AD203B41FA5}">
                      <a16:colId xmlns:a16="http://schemas.microsoft.com/office/drawing/2014/main" val="3369453276"/>
                    </a:ext>
                  </a:extLst>
                </a:gridCol>
                <a:gridCol w="1732560">
                  <a:extLst>
                    <a:ext uri="{9D8B030D-6E8A-4147-A177-3AD203B41FA5}">
                      <a16:colId xmlns:a16="http://schemas.microsoft.com/office/drawing/2014/main" val="506314770"/>
                    </a:ext>
                  </a:extLst>
                </a:gridCol>
                <a:gridCol w="1732560">
                  <a:extLst>
                    <a:ext uri="{9D8B030D-6E8A-4147-A177-3AD203B41FA5}">
                      <a16:colId xmlns:a16="http://schemas.microsoft.com/office/drawing/2014/main" val="2384036685"/>
                    </a:ext>
                  </a:extLst>
                </a:gridCol>
                <a:gridCol w="1732560">
                  <a:extLst>
                    <a:ext uri="{9D8B030D-6E8A-4147-A177-3AD203B41FA5}">
                      <a16:colId xmlns:a16="http://schemas.microsoft.com/office/drawing/2014/main" val="4203878333"/>
                    </a:ext>
                  </a:extLst>
                </a:gridCol>
                <a:gridCol w="1732560">
                  <a:extLst>
                    <a:ext uri="{9D8B030D-6E8A-4147-A177-3AD203B41FA5}">
                      <a16:colId xmlns:a16="http://schemas.microsoft.com/office/drawing/2014/main" val="143255886"/>
                    </a:ext>
                  </a:extLst>
                </a:gridCol>
              </a:tblGrid>
              <a:tr h="663522">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African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Asian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Latinxs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Whites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19</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44361">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28</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7395214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21</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health care</a:t>
            </a:r>
          </a:p>
        </p:txBody>
      </p:sp>
      <p:sp>
        <p:nvSpPr>
          <p:cNvPr id="10" name="TextBox 9">
            <a:extLst>
              <a:ext uri="{FF2B5EF4-FFF2-40B4-BE49-F238E27FC236}">
                <a16:creationId xmlns:a16="http://schemas.microsoft.com/office/drawing/2014/main" id="{BFFDEE2B-6D11-484F-B05C-2F175A2CE8AE}"/>
              </a:ext>
            </a:extLst>
          </p:cNvPr>
          <p:cNvSpPr txBox="1"/>
          <p:nvPr/>
        </p:nvSpPr>
        <p:spPr>
          <a:xfrm>
            <a:off x="591671" y="867205"/>
            <a:ext cx="11026135"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issues of health care</a:t>
            </a:r>
            <a:r>
              <a:rPr lang="en-US" b="1" dirty="0"/>
              <a:t>?</a:t>
            </a:r>
            <a:r>
              <a:rPr lang="en-US" dirty="0"/>
              <a:t> </a:t>
            </a:r>
            <a:endParaRPr lang="en-US" b="1" dirty="0"/>
          </a:p>
        </p:txBody>
      </p:sp>
      <p:graphicFrame>
        <p:nvGraphicFramePr>
          <p:cNvPr id="8" name="Table 7">
            <a:extLst>
              <a:ext uri="{FF2B5EF4-FFF2-40B4-BE49-F238E27FC236}">
                <a16:creationId xmlns:a16="http://schemas.microsoft.com/office/drawing/2014/main" id="{6B63988A-5C8A-AF44-BCD6-D3ED127D6E0E}"/>
              </a:ext>
            </a:extLst>
          </p:cNvPr>
          <p:cNvGraphicFramePr>
            <a:graphicFrameLocks noGrp="1"/>
          </p:cNvGraphicFramePr>
          <p:nvPr>
            <p:extLst>
              <p:ext uri="{D42A27DB-BD31-4B8C-83A1-F6EECF244321}">
                <p14:modId xmlns:p14="http://schemas.microsoft.com/office/powerpoint/2010/main" val="940434528"/>
              </p:ext>
            </p:extLst>
          </p:nvPr>
        </p:nvGraphicFramePr>
        <p:xfrm>
          <a:off x="806825" y="1538703"/>
          <a:ext cx="10810984" cy="4817651"/>
        </p:xfrm>
        <a:graphic>
          <a:graphicData uri="http://schemas.openxmlformats.org/drawingml/2006/table">
            <a:tbl>
              <a:tblPr firstRow="1" firstCol="1" bandRow="1">
                <a:tableStyleId>{2D5ABB26-0587-4C30-8999-92F81FD0307C}</a:tableStyleId>
              </a:tblPr>
              <a:tblGrid>
                <a:gridCol w="3897940">
                  <a:extLst>
                    <a:ext uri="{9D8B030D-6E8A-4147-A177-3AD203B41FA5}">
                      <a16:colId xmlns:a16="http://schemas.microsoft.com/office/drawing/2014/main" val="3369453276"/>
                    </a:ext>
                  </a:extLst>
                </a:gridCol>
                <a:gridCol w="1728261">
                  <a:extLst>
                    <a:ext uri="{9D8B030D-6E8A-4147-A177-3AD203B41FA5}">
                      <a16:colId xmlns:a16="http://schemas.microsoft.com/office/drawing/2014/main" val="506314770"/>
                    </a:ext>
                  </a:extLst>
                </a:gridCol>
                <a:gridCol w="1728261">
                  <a:extLst>
                    <a:ext uri="{9D8B030D-6E8A-4147-A177-3AD203B41FA5}">
                      <a16:colId xmlns:a16="http://schemas.microsoft.com/office/drawing/2014/main" val="2384036685"/>
                    </a:ext>
                  </a:extLst>
                </a:gridCol>
                <a:gridCol w="1728261">
                  <a:extLst>
                    <a:ext uri="{9D8B030D-6E8A-4147-A177-3AD203B41FA5}">
                      <a16:colId xmlns:a16="http://schemas.microsoft.com/office/drawing/2014/main" val="4203878333"/>
                    </a:ext>
                  </a:extLst>
                </a:gridCol>
                <a:gridCol w="1728261">
                  <a:extLst>
                    <a:ext uri="{9D8B030D-6E8A-4147-A177-3AD203B41FA5}">
                      <a16:colId xmlns:a16="http://schemas.microsoft.com/office/drawing/2014/main" val="143255886"/>
                    </a:ext>
                  </a:extLst>
                </a:gridCol>
              </a:tblGrid>
              <a:tr h="663522">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African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Asian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Latinxs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Whites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19</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44361">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25163326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22</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race relations</a:t>
            </a:r>
          </a:p>
        </p:txBody>
      </p:sp>
      <p:sp>
        <p:nvSpPr>
          <p:cNvPr id="10" name="TextBox 9">
            <a:extLst>
              <a:ext uri="{FF2B5EF4-FFF2-40B4-BE49-F238E27FC236}">
                <a16:creationId xmlns:a16="http://schemas.microsoft.com/office/drawing/2014/main" id="{BFFDEE2B-6D11-484F-B05C-2F175A2CE8AE}"/>
              </a:ext>
            </a:extLst>
          </p:cNvPr>
          <p:cNvSpPr txBox="1"/>
          <p:nvPr/>
        </p:nvSpPr>
        <p:spPr>
          <a:xfrm>
            <a:off x="578225" y="867205"/>
            <a:ext cx="11039582"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improving race relations</a:t>
            </a:r>
            <a:r>
              <a:rPr lang="en-US" b="1" dirty="0"/>
              <a:t>?</a:t>
            </a:r>
            <a:r>
              <a:rPr lang="en-US" dirty="0"/>
              <a:t> </a:t>
            </a:r>
            <a:endParaRPr lang="en-US" b="1" dirty="0"/>
          </a:p>
        </p:txBody>
      </p:sp>
      <p:graphicFrame>
        <p:nvGraphicFramePr>
          <p:cNvPr id="8" name="Table 7">
            <a:extLst>
              <a:ext uri="{FF2B5EF4-FFF2-40B4-BE49-F238E27FC236}">
                <a16:creationId xmlns:a16="http://schemas.microsoft.com/office/drawing/2014/main" id="{4378C4FF-13A2-8E44-83E6-24B23FEBF07C}"/>
              </a:ext>
            </a:extLst>
          </p:cNvPr>
          <p:cNvGraphicFramePr>
            <a:graphicFrameLocks noGrp="1"/>
          </p:cNvGraphicFramePr>
          <p:nvPr>
            <p:extLst>
              <p:ext uri="{D42A27DB-BD31-4B8C-83A1-F6EECF244321}">
                <p14:modId xmlns:p14="http://schemas.microsoft.com/office/powerpoint/2010/main" val="393270974"/>
              </p:ext>
            </p:extLst>
          </p:nvPr>
        </p:nvGraphicFramePr>
        <p:xfrm>
          <a:off x="806825" y="1538703"/>
          <a:ext cx="10810984" cy="4817651"/>
        </p:xfrm>
        <a:graphic>
          <a:graphicData uri="http://schemas.openxmlformats.org/drawingml/2006/table">
            <a:tbl>
              <a:tblPr firstRow="1" firstCol="1" bandRow="1">
                <a:tableStyleId>{2D5ABB26-0587-4C30-8999-92F81FD0307C}</a:tableStyleId>
              </a:tblPr>
              <a:tblGrid>
                <a:gridCol w="3897940">
                  <a:extLst>
                    <a:ext uri="{9D8B030D-6E8A-4147-A177-3AD203B41FA5}">
                      <a16:colId xmlns:a16="http://schemas.microsoft.com/office/drawing/2014/main" val="3369453276"/>
                    </a:ext>
                  </a:extLst>
                </a:gridCol>
                <a:gridCol w="1728261">
                  <a:extLst>
                    <a:ext uri="{9D8B030D-6E8A-4147-A177-3AD203B41FA5}">
                      <a16:colId xmlns:a16="http://schemas.microsoft.com/office/drawing/2014/main" val="506314770"/>
                    </a:ext>
                  </a:extLst>
                </a:gridCol>
                <a:gridCol w="1728261">
                  <a:extLst>
                    <a:ext uri="{9D8B030D-6E8A-4147-A177-3AD203B41FA5}">
                      <a16:colId xmlns:a16="http://schemas.microsoft.com/office/drawing/2014/main" val="2384036685"/>
                    </a:ext>
                  </a:extLst>
                </a:gridCol>
                <a:gridCol w="1728261">
                  <a:extLst>
                    <a:ext uri="{9D8B030D-6E8A-4147-A177-3AD203B41FA5}">
                      <a16:colId xmlns:a16="http://schemas.microsoft.com/office/drawing/2014/main" val="4203878333"/>
                    </a:ext>
                  </a:extLst>
                </a:gridCol>
                <a:gridCol w="1728261">
                  <a:extLst>
                    <a:ext uri="{9D8B030D-6E8A-4147-A177-3AD203B41FA5}">
                      <a16:colId xmlns:a16="http://schemas.microsoft.com/office/drawing/2014/main" val="143255886"/>
                    </a:ext>
                  </a:extLst>
                </a:gridCol>
              </a:tblGrid>
              <a:tr h="663522">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African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Asian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Latinxs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Whites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44361">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27</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24807795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23</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income inequality</a:t>
            </a:r>
          </a:p>
        </p:txBody>
      </p:sp>
      <p:sp>
        <p:nvSpPr>
          <p:cNvPr id="10" name="TextBox 9">
            <a:extLst>
              <a:ext uri="{FF2B5EF4-FFF2-40B4-BE49-F238E27FC236}">
                <a16:creationId xmlns:a16="http://schemas.microsoft.com/office/drawing/2014/main" id="{BFFDEE2B-6D11-484F-B05C-2F175A2CE8AE}"/>
              </a:ext>
            </a:extLst>
          </p:cNvPr>
          <p:cNvSpPr txBox="1"/>
          <p:nvPr/>
        </p:nvSpPr>
        <p:spPr>
          <a:xfrm>
            <a:off x="591671" y="867205"/>
            <a:ext cx="11026135"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income inequality</a:t>
            </a:r>
            <a:r>
              <a:rPr lang="en-US" b="1" dirty="0"/>
              <a:t>?</a:t>
            </a:r>
            <a:r>
              <a:rPr lang="en-US" dirty="0"/>
              <a:t> </a:t>
            </a:r>
            <a:endParaRPr lang="en-US" b="1" dirty="0"/>
          </a:p>
        </p:txBody>
      </p:sp>
      <p:graphicFrame>
        <p:nvGraphicFramePr>
          <p:cNvPr id="8" name="Table 7">
            <a:extLst>
              <a:ext uri="{FF2B5EF4-FFF2-40B4-BE49-F238E27FC236}">
                <a16:creationId xmlns:a16="http://schemas.microsoft.com/office/drawing/2014/main" id="{3A1E3BFF-3FE1-6B47-8792-5B9DC897378C}"/>
              </a:ext>
            </a:extLst>
          </p:cNvPr>
          <p:cNvGraphicFramePr>
            <a:graphicFrameLocks noGrp="1"/>
          </p:cNvGraphicFramePr>
          <p:nvPr>
            <p:extLst>
              <p:ext uri="{D42A27DB-BD31-4B8C-83A1-F6EECF244321}">
                <p14:modId xmlns:p14="http://schemas.microsoft.com/office/powerpoint/2010/main" val="2366083493"/>
              </p:ext>
            </p:extLst>
          </p:nvPr>
        </p:nvGraphicFramePr>
        <p:xfrm>
          <a:off x="806825" y="1538703"/>
          <a:ext cx="10810984" cy="4817651"/>
        </p:xfrm>
        <a:graphic>
          <a:graphicData uri="http://schemas.openxmlformats.org/drawingml/2006/table">
            <a:tbl>
              <a:tblPr firstRow="1" firstCol="1" bandRow="1">
                <a:tableStyleId>{2D5ABB26-0587-4C30-8999-92F81FD0307C}</a:tableStyleId>
              </a:tblPr>
              <a:tblGrid>
                <a:gridCol w="3897940">
                  <a:extLst>
                    <a:ext uri="{9D8B030D-6E8A-4147-A177-3AD203B41FA5}">
                      <a16:colId xmlns:a16="http://schemas.microsoft.com/office/drawing/2014/main" val="3369453276"/>
                    </a:ext>
                  </a:extLst>
                </a:gridCol>
                <a:gridCol w="1728261">
                  <a:extLst>
                    <a:ext uri="{9D8B030D-6E8A-4147-A177-3AD203B41FA5}">
                      <a16:colId xmlns:a16="http://schemas.microsoft.com/office/drawing/2014/main" val="506314770"/>
                    </a:ext>
                  </a:extLst>
                </a:gridCol>
                <a:gridCol w="1728261">
                  <a:extLst>
                    <a:ext uri="{9D8B030D-6E8A-4147-A177-3AD203B41FA5}">
                      <a16:colId xmlns:a16="http://schemas.microsoft.com/office/drawing/2014/main" val="2384036685"/>
                    </a:ext>
                  </a:extLst>
                </a:gridCol>
                <a:gridCol w="1728261">
                  <a:extLst>
                    <a:ext uri="{9D8B030D-6E8A-4147-A177-3AD203B41FA5}">
                      <a16:colId xmlns:a16="http://schemas.microsoft.com/office/drawing/2014/main" val="4203878333"/>
                    </a:ext>
                  </a:extLst>
                </a:gridCol>
                <a:gridCol w="1728261">
                  <a:extLst>
                    <a:ext uri="{9D8B030D-6E8A-4147-A177-3AD203B41FA5}">
                      <a16:colId xmlns:a16="http://schemas.microsoft.com/office/drawing/2014/main" val="143255886"/>
                    </a:ext>
                  </a:extLst>
                </a:gridCol>
              </a:tblGrid>
              <a:tr h="663522">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African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Asian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Latinxs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Whites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44361">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27</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36630273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24</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the economy</a:t>
            </a:r>
          </a:p>
        </p:txBody>
      </p:sp>
      <p:sp>
        <p:nvSpPr>
          <p:cNvPr id="10" name="TextBox 9">
            <a:extLst>
              <a:ext uri="{FF2B5EF4-FFF2-40B4-BE49-F238E27FC236}">
                <a16:creationId xmlns:a16="http://schemas.microsoft.com/office/drawing/2014/main" id="{BFFDEE2B-6D11-484F-B05C-2F175A2CE8AE}"/>
              </a:ext>
            </a:extLst>
          </p:cNvPr>
          <p:cNvSpPr txBox="1"/>
          <p:nvPr/>
        </p:nvSpPr>
        <p:spPr>
          <a:xfrm>
            <a:off x="578225" y="867205"/>
            <a:ext cx="11039582"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growing the economy</a:t>
            </a:r>
            <a:r>
              <a:rPr lang="en-US" b="1" dirty="0"/>
              <a:t>?</a:t>
            </a:r>
            <a:r>
              <a:rPr lang="en-US" dirty="0"/>
              <a:t> </a:t>
            </a:r>
            <a:endParaRPr lang="en-US" b="1" dirty="0"/>
          </a:p>
        </p:txBody>
      </p:sp>
      <p:graphicFrame>
        <p:nvGraphicFramePr>
          <p:cNvPr id="8" name="Table 7">
            <a:extLst>
              <a:ext uri="{FF2B5EF4-FFF2-40B4-BE49-F238E27FC236}">
                <a16:creationId xmlns:a16="http://schemas.microsoft.com/office/drawing/2014/main" id="{C8CF09C7-D4AE-304C-A802-E68EFF7AF5C6}"/>
              </a:ext>
            </a:extLst>
          </p:cNvPr>
          <p:cNvGraphicFramePr>
            <a:graphicFrameLocks noGrp="1"/>
          </p:cNvGraphicFramePr>
          <p:nvPr>
            <p:extLst>
              <p:ext uri="{D42A27DB-BD31-4B8C-83A1-F6EECF244321}">
                <p14:modId xmlns:p14="http://schemas.microsoft.com/office/powerpoint/2010/main" val="1786682789"/>
              </p:ext>
            </p:extLst>
          </p:nvPr>
        </p:nvGraphicFramePr>
        <p:xfrm>
          <a:off x="806825" y="1538703"/>
          <a:ext cx="10810984" cy="4817651"/>
        </p:xfrm>
        <a:graphic>
          <a:graphicData uri="http://schemas.openxmlformats.org/drawingml/2006/table">
            <a:tbl>
              <a:tblPr firstRow="1" firstCol="1" bandRow="1">
                <a:tableStyleId>{2D5ABB26-0587-4C30-8999-92F81FD0307C}</a:tableStyleId>
              </a:tblPr>
              <a:tblGrid>
                <a:gridCol w="3897940">
                  <a:extLst>
                    <a:ext uri="{9D8B030D-6E8A-4147-A177-3AD203B41FA5}">
                      <a16:colId xmlns:a16="http://schemas.microsoft.com/office/drawing/2014/main" val="3369453276"/>
                    </a:ext>
                  </a:extLst>
                </a:gridCol>
                <a:gridCol w="1728261">
                  <a:extLst>
                    <a:ext uri="{9D8B030D-6E8A-4147-A177-3AD203B41FA5}">
                      <a16:colId xmlns:a16="http://schemas.microsoft.com/office/drawing/2014/main" val="506314770"/>
                    </a:ext>
                  </a:extLst>
                </a:gridCol>
                <a:gridCol w="1728261">
                  <a:extLst>
                    <a:ext uri="{9D8B030D-6E8A-4147-A177-3AD203B41FA5}">
                      <a16:colId xmlns:a16="http://schemas.microsoft.com/office/drawing/2014/main" val="2384036685"/>
                    </a:ext>
                  </a:extLst>
                </a:gridCol>
                <a:gridCol w="1728261">
                  <a:extLst>
                    <a:ext uri="{9D8B030D-6E8A-4147-A177-3AD203B41FA5}">
                      <a16:colId xmlns:a16="http://schemas.microsoft.com/office/drawing/2014/main" val="4203878333"/>
                    </a:ext>
                  </a:extLst>
                </a:gridCol>
                <a:gridCol w="1728261">
                  <a:extLst>
                    <a:ext uri="{9D8B030D-6E8A-4147-A177-3AD203B41FA5}">
                      <a16:colId xmlns:a16="http://schemas.microsoft.com/office/drawing/2014/main" val="143255886"/>
                    </a:ext>
                  </a:extLst>
                </a:gridCol>
              </a:tblGrid>
              <a:tr h="663522">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African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Asian Americans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Latinxs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Whites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13</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88721">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44361">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23</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17107536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25</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studying reparations</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867205"/>
            <a:ext cx="6611018" cy="923330"/>
          </a:xfrm>
          <a:prstGeom prst="rect">
            <a:avLst/>
          </a:prstGeom>
          <a:noFill/>
        </p:spPr>
        <p:txBody>
          <a:bodyPr wrap="square" rtlCol="0">
            <a:spAutoFit/>
          </a:bodyPr>
          <a:lstStyle/>
          <a:p>
            <a:r>
              <a:rPr lang="en-US" b="1" dirty="0"/>
              <a:t>Would you support or oppose the federal government creating a commission to study providing reparations to African Americans to make up for the lasting impact of slavery and discrimination?</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563903" y="1566316"/>
            <a:ext cx="3739156" cy="375487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African American millennials are substantially more likely to say they “strongly” support the federal government creating a commission to study providing reparations to African Americans.</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Majorities of Asian Americans and Latinxs say they somewhat or strongly support the government studying reparations while the majority of whites are somewhat or strongly opposed to creating a commission to study reparations</a:t>
            </a:r>
            <a:endParaRPr lang="en-US" sz="1700" dirty="0">
              <a:latin typeface="Palatino Linotype" panose="02040502050505030304" pitchFamily="18" charset="0"/>
            </a:endParaRPr>
          </a:p>
        </p:txBody>
      </p:sp>
      <p:graphicFrame>
        <p:nvGraphicFramePr>
          <p:cNvPr id="8" name="Chart 7">
            <a:extLst>
              <a:ext uri="{FF2B5EF4-FFF2-40B4-BE49-F238E27FC236}">
                <a16:creationId xmlns:a16="http://schemas.microsoft.com/office/drawing/2014/main" id="{329B2C15-D713-B749-9484-753D0422C354}"/>
              </a:ext>
            </a:extLst>
          </p:cNvPr>
          <p:cNvGraphicFramePr>
            <a:graphicFrameLocks/>
          </p:cNvGraphicFramePr>
          <p:nvPr>
            <p:extLst>
              <p:ext uri="{D42A27DB-BD31-4B8C-83A1-F6EECF244321}">
                <p14:modId xmlns:p14="http://schemas.microsoft.com/office/powerpoint/2010/main" val="539291093"/>
              </p:ext>
            </p:extLst>
          </p:nvPr>
        </p:nvGraphicFramePr>
        <p:xfrm>
          <a:off x="5006788" y="1902364"/>
          <a:ext cx="6772836" cy="445398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7180002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26</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reparations</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867205"/>
            <a:ext cx="6611018" cy="1200329"/>
          </a:xfrm>
          <a:prstGeom prst="rect">
            <a:avLst/>
          </a:prstGeom>
          <a:noFill/>
        </p:spPr>
        <p:txBody>
          <a:bodyPr wrap="square" rtlCol="0">
            <a:spAutoFit/>
          </a:bodyPr>
          <a:lstStyle/>
          <a:p>
            <a:r>
              <a:rPr lang="en-US" b="1" dirty="0"/>
              <a:t>As a way to make up for the harm caused by slavery and other forms of racial discrimination, do you think the United States should or should not pay reparations, that is, should or should not pay money to African-Americans who are descendants of slaves?</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604244" y="1638468"/>
            <a:ext cx="3739156" cy="297004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The overwhelming majority of African American millennials believe the United States should pay reparations to descendants of slaves.</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White millennials, on the hand, are strongly opposed to reparations. Asian Americans and Latinxs are more evenly split, with slightly higher percentages opposing reparations.</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4508ABE0-6635-1645-A343-127A5EB7E683}"/>
              </a:ext>
            </a:extLst>
          </p:cNvPr>
          <p:cNvGraphicFramePr>
            <a:graphicFrameLocks/>
          </p:cNvGraphicFramePr>
          <p:nvPr>
            <p:extLst>
              <p:ext uri="{D42A27DB-BD31-4B8C-83A1-F6EECF244321}">
                <p14:modId xmlns:p14="http://schemas.microsoft.com/office/powerpoint/2010/main" val="224404943"/>
              </p:ext>
            </p:extLst>
          </p:nvPr>
        </p:nvGraphicFramePr>
        <p:xfrm>
          <a:off x="5006788" y="2179364"/>
          <a:ext cx="6611018" cy="417698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970315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27</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the Electoral College</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867205"/>
            <a:ext cx="6611018" cy="1754326"/>
          </a:xfrm>
          <a:prstGeom prst="rect">
            <a:avLst/>
          </a:prstGeom>
          <a:noFill/>
        </p:spPr>
        <p:txBody>
          <a:bodyPr wrap="square" rtlCol="0">
            <a:spAutoFit/>
          </a:bodyPr>
          <a:lstStyle/>
          <a:p>
            <a:r>
              <a:rPr lang="en-US" b="1" dirty="0"/>
              <a:t>Thinking for a moment about the way in which the president is elected in this country, which would you prefer--to amend the Constitution so the candidate who receives the most total votes nationwide wins the election, or to keep the current system, in which a candidate who wins a majority of votes in the Electoral College wins the election?</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537008" y="1542662"/>
            <a:ext cx="3739156" cy="375487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Majorities of millennials across race and ethnicity support amending the Constitution to abolish the Electoral College so that the candidate who receives the most votes nationwide wins the election.</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rPr>
              <a:t>Percent supporting amending the constitution to total votes:</a:t>
            </a:r>
          </a:p>
          <a:p>
            <a:pPr algn="just"/>
            <a:endParaRPr lang="en-US" sz="1700" dirty="0">
              <a:latin typeface="Palatino Linotype" panose="02040502050505030304" pitchFamily="18" charset="0"/>
            </a:endParaRPr>
          </a:p>
          <a:p>
            <a:pPr marL="285750" indent="-285750" algn="just">
              <a:buFont typeface="Arial" panose="020B0604020202020204" pitchFamily="34" charset="0"/>
              <a:buChar char="•"/>
            </a:pPr>
            <a:r>
              <a:rPr lang="en-US" sz="1700" dirty="0">
                <a:latin typeface="Palatino Linotype" panose="02040502050505030304" pitchFamily="18" charset="0"/>
              </a:rPr>
              <a:t>African Americans = 73%</a:t>
            </a:r>
          </a:p>
          <a:p>
            <a:pPr marL="285750" indent="-285750" algn="just">
              <a:buFont typeface="Arial" panose="020B0604020202020204" pitchFamily="34" charset="0"/>
              <a:buChar char="•"/>
            </a:pPr>
            <a:r>
              <a:rPr lang="en-US" sz="1700" dirty="0">
                <a:latin typeface="Palatino Linotype" panose="02040502050505030304" pitchFamily="18" charset="0"/>
              </a:rPr>
              <a:t>Asian Americans = 63%</a:t>
            </a:r>
          </a:p>
          <a:p>
            <a:pPr marL="285750" indent="-285750" algn="just">
              <a:buFont typeface="Arial" panose="020B0604020202020204" pitchFamily="34" charset="0"/>
              <a:buChar char="•"/>
            </a:pPr>
            <a:r>
              <a:rPr lang="en-US" sz="1700" dirty="0">
                <a:latin typeface="Palatino Linotype" panose="02040502050505030304" pitchFamily="18" charset="0"/>
              </a:rPr>
              <a:t>Latinxs = 65%</a:t>
            </a:r>
          </a:p>
          <a:p>
            <a:pPr marL="285750" indent="-285750" algn="just">
              <a:buFont typeface="Arial" panose="020B0604020202020204" pitchFamily="34" charset="0"/>
              <a:buChar char="•"/>
            </a:pPr>
            <a:r>
              <a:rPr lang="en-US" sz="1700" dirty="0">
                <a:latin typeface="Palatino Linotype" panose="02040502050505030304" pitchFamily="18" charset="0"/>
              </a:rPr>
              <a:t>Whites = 58%</a:t>
            </a:r>
          </a:p>
        </p:txBody>
      </p:sp>
      <p:graphicFrame>
        <p:nvGraphicFramePr>
          <p:cNvPr id="8" name="Chart 7">
            <a:extLst>
              <a:ext uri="{FF2B5EF4-FFF2-40B4-BE49-F238E27FC236}">
                <a16:creationId xmlns:a16="http://schemas.microsoft.com/office/drawing/2014/main" id="{687EB841-33B1-5641-8737-E27F51CB1DBD}"/>
              </a:ext>
            </a:extLst>
          </p:cNvPr>
          <p:cNvGraphicFramePr>
            <a:graphicFrameLocks/>
          </p:cNvGraphicFramePr>
          <p:nvPr>
            <p:extLst>
              <p:ext uri="{D42A27DB-BD31-4B8C-83A1-F6EECF244321}">
                <p14:modId xmlns:p14="http://schemas.microsoft.com/office/powerpoint/2010/main" val="3350651128"/>
              </p:ext>
            </p:extLst>
          </p:nvPr>
        </p:nvGraphicFramePr>
        <p:xfrm>
          <a:off x="5006788" y="2664763"/>
          <a:ext cx="6611018" cy="364835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349528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28</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the legalization of recreational marijuana</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988228"/>
            <a:ext cx="6611018" cy="646331"/>
          </a:xfrm>
          <a:prstGeom prst="rect">
            <a:avLst/>
          </a:prstGeom>
          <a:noFill/>
        </p:spPr>
        <p:txBody>
          <a:bodyPr wrap="square" rtlCol="0">
            <a:spAutoFit/>
          </a:bodyPr>
          <a:lstStyle/>
          <a:p>
            <a:r>
              <a:rPr lang="en-US" b="1" dirty="0"/>
              <a:t>Do you think the recreational use of marijuana should be made legal nationally, or not?</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402538" y="2310821"/>
            <a:ext cx="3739156" cy="349326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Overwhelming majorities of millennials across race and ethnicity support nationwide legalization of recreational marijuana.</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think the recreational use of marijuana should be made legal nationally:</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78%</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62%</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Latinxs = 69%</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Whites = 77%</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537C4D78-7F7B-6348-9C8C-567EBC0FA44F}"/>
              </a:ext>
            </a:extLst>
          </p:cNvPr>
          <p:cNvGraphicFramePr>
            <a:graphicFrameLocks/>
          </p:cNvGraphicFramePr>
          <p:nvPr>
            <p:extLst>
              <p:ext uri="{D42A27DB-BD31-4B8C-83A1-F6EECF244321}">
                <p14:modId xmlns:p14="http://schemas.microsoft.com/office/powerpoint/2010/main" val="3550056224"/>
              </p:ext>
            </p:extLst>
          </p:nvPr>
        </p:nvGraphicFramePr>
        <p:xfrm>
          <a:off x="5006788" y="1625366"/>
          <a:ext cx="6705600" cy="473098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206115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29</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lowering the voting age to 16</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988228"/>
            <a:ext cx="6611018" cy="646331"/>
          </a:xfrm>
          <a:prstGeom prst="rect">
            <a:avLst/>
          </a:prstGeom>
          <a:noFill/>
        </p:spPr>
        <p:txBody>
          <a:bodyPr wrap="square" rtlCol="0">
            <a:spAutoFit/>
          </a:bodyPr>
          <a:lstStyle/>
          <a:p>
            <a:r>
              <a:rPr lang="en-US" b="1" dirty="0"/>
              <a:t>Do you agree or disagree? The voting age should be lowered to 16.</a:t>
            </a:r>
            <a:endParaRPr lang="en-US" dirty="0"/>
          </a:p>
          <a:p>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456326" y="1452282"/>
            <a:ext cx="3739156" cy="427809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Millennials of color, especially African American millennials, are substantially more supportive of lowering the voting age to 16 than their white peers. In general, white millennials are strongly opposed to lowering the voting age.</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strongly or somewhat support lowering the voting age to 16:</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42%</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34%</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Latinxs = 38%</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Whites = 26%</a:t>
            </a:r>
            <a:endParaRPr lang="en-US" sz="1700" dirty="0">
              <a:latin typeface="Palatino Linotype" panose="02040502050505030304" pitchFamily="18" charset="0"/>
            </a:endParaRPr>
          </a:p>
        </p:txBody>
      </p:sp>
      <p:graphicFrame>
        <p:nvGraphicFramePr>
          <p:cNvPr id="8" name="Chart 7">
            <a:extLst>
              <a:ext uri="{FF2B5EF4-FFF2-40B4-BE49-F238E27FC236}">
                <a16:creationId xmlns:a16="http://schemas.microsoft.com/office/drawing/2014/main" id="{8B9E185B-57FE-1148-AEE7-E1E04BFEDE66}"/>
              </a:ext>
            </a:extLst>
          </p:cNvPr>
          <p:cNvGraphicFramePr>
            <a:graphicFrameLocks/>
          </p:cNvGraphicFramePr>
          <p:nvPr>
            <p:extLst>
              <p:ext uri="{D42A27DB-BD31-4B8C-83A1-F6EECF244321}">
                <p14:modId xmlns:p14="http://schemas.microsoft.com/office/powerpoint/2010/main" val="1816128880"/>
              </p:ext>
            </p:extLst>
          </p:nvPr>
        </p:nvGraphicFramePr>
        <p:xfrm>
          <a:off x="5006788" y="1452282"/>
          <a:ext cx="6611018" cy="471991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056437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30</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Attention to reporting of the Mueller report</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988228"/>
            <a:ext cx="6611018" cy="1477328"/>
          </a:xfrm>
          <a:prstGeom prst="rect">
            <a:avLst/>
          </a:prstGeom>
          <a:noFill/>
        </p:spPr>
        <p:txBody>
          <a:bodyPr wrap="square" rtlCol="0">
            <a:spAutoFit/>
          </a:bodyPr>
          <a:lstStyle/>
          <a:p>
            <a:r>
              <a:rPr lang="en-US" b="1" dirty="0"/>
              <a:t>Special Counsel Robert Mueller recently finished his investigation of Russian interference in the 2016 presidential election and the Justice Department released a redacted version of his report. How much attention have you been paying to reporting about the Mueller report?</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604244" y="1678425"/>
            <a:ext cx="3739156" cy="375487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Slim majorities of African American, Asian American, Latinx, and white millennials say they’ve been paying a lot or some attention to reporting about the Mueller report. </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say they’ve been a lot or some attention to reporting about the Mueller report:</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52%</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53%</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Latinxs = 53%</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Whites = 51%</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956D24BE-8BD1-EA4F-ACC9-14CEC91EC465}"/>
              </a:ext>
            </a:extLst>
          </p:cNvPr>
          <p:cNvGraphicFramePr>
            <a:graphicFrameLocks/>
          </p:cNvGraphicFramePr>
          <p:nvPr>
            <p:extLst>
              <p:ext uri="{D42A27DB-BD31-4B8C-83A1-F6EECF244321}">
                <p14:modId xmlns:p14="http://schemas.microsoft.com/office/powerpoint/2010/main" val="3269962259"/>
              </p:ext>
            </p:extLst>
          </p:nvPr>
        </p:nvGraphicFramePr>
        <p:xfrm>
          <a:off x="5006788" y="2487792"/>
          <a:ext cx="6611018" cy="386855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298758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31</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Repercussions of the Mueller Report</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988228"/>
            <a:ext cx="6611018" cy="646331"/>
          </a:xfrm>
          <a:prstGeom prst="rect">
            <a:avLst/>
          </a:prstGeom>
          <a:noFill/>
        </p:spPr>
        <p:txBody>
          <a:bodyPr wrap="square" rtlCol="0">
            <a:spAutoFit/>
          </a:bodyPr>
          <a:lstStyle/>
          <a:p>
            <a:r>
              <a:rPr lang="en-US" b="1" dirty="0"/>
              <a:t>Based on what you have read and heard about the Mueller report, what do you believe should happen now?</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402538" y="988228"/>
            <a:ext cx="4348303" cy="5324535"/>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Millennials are divided on what they believe should happen based on the findings of the Mueller report. Pluralities of African American and Latinx millennials believe that President Trump should be impeached white a plurality of Asian Americans think the Democrats should hold more hearings. The plurality of white millennials, on the other hand, thinks the Democrats should stop talking about the report and focus on the 2020 election.</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believe that President Trump should be impeached based on the findings of the Mueller report:</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African Americans = 45%</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Asian Americans = 31%</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Latinxs = 38%</a:t>
            </a:r>
          </a:p>
          <a:p>
            <a:pPr marL="285750" indent="-285750" algn="just">
              <a:buFont typeface="Arial" panose="020B0604020202020204" pitchFamily="34" charset="0"/>
              <a:buChar char="•"/>
            </a:pPr>
            <a:r>
              <a:rPr lang="en-US" sz="1700" dirty="0">
                <a:latin typeface="Palatino Linotype" panose="02040502050505030304" pitchFamily="18" charset="0"/>
              </a:rPr>
              <a:t>Whites = 24%</a:t>
            </a:r>
          </a:p>
        </p:txBody>
      </p:sp>
      <p:graphicFrame>
        <p:nvGraphicFramePr>
          <p:cNvPr id="8" name="Chart 7">
            <a:extLst>
              <a:ext uri="{FF2B5EF4-FFF2-40B4-BE49-F238E27FC236}">
                <a16:creationId xmlns:a16="http://schemas.microsoft.com/office/drawing/2014/main" id="{3750FEEE-DB83-664D-9143-2A49D84D1373}"/>
              </a:ext>
            </a:extLst>
          </p:cNvPr>
          <p:cNvGraphicFramePr>
            <a:graphicFrameLocks/>
          </p:cNvGraphicFramePr>
          <p:nvPr>
            <p:extLst>
              <p:ext uri="{D42A27DB-BD31-4B8C-83A1-F6EECF244321}">
                <p14:modId xmlns:p14="http://schemas.microsoft.com/office/powerpoint/2010/main" val="2586839718"/>
              </p:ext>
            </p:extLst>
          </p:nvPr>
        </p:nvGraphicFramePr>
        <p:xfrm>
          <a:off x="5006787" y="1634558"/>
          <a:ext cx="6866965" cy="472179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408473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532A441-3857-D941-A22C-68B3CA38D814}"/>
              </a:ext>
            </a:extLst>
          </p:cNvPr>
          <p:cNvSpPr>
            <a:spLocks noGrp="1"/>
          </p:cNvSpPr>
          <p:nvPr>
            <p:ph type="ftr" sz="quarter" idx="11"/>
          </p:nvPr>
        </p:nvSpPr>
        <p:spPr>
          <a:xfrm>
            <a:off x="152400" y="6356349"/>
            <a:ext cx="5943600" cy="365125"/>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CA59E1CC-4472-7644-A2A4-75F88B5A7219}"/>
              </a:ext>
            </a:extLst>
          </p:cNvPr>
          <p:cNvSpPr>
            <a:spLocks noGrp="1"/>
          </p:cNvSpPr>
          <p:nvPr>
            <p:ph type="sldNum" sz="quarter" idx="12"/>
          </p:nvPr>
        </p:nvSpPr>
        <p:spPr/>
        <p:txBody>
          <a:bodyPr/>
          <a:lstStyle/>
          <a:p>
            <a:fld id="{56108EEF-BB32-BA46-9D99-26C73F6FAEB3}" type="slidenum">
              <a:rPr lang="en-US" smtClean="0"/>
              <a:t>32</a:t>
            </a:fld>
            <a:endParaRPr lang="en-US" dirty="0"/>
          </a:p>
        </p:txBody>
      </p:sp>
      <p:sp>
        <p:nvSpPr>
          <p:cNvPr id="6" name="Rectangle 5">
            <a:extLst>
              <a:ext uri="{FF2B5EF4-FFF2-40B4-BE49-F238E27FC236}">
                <a16:creationId xmlns:a16="http://schemas.microsoft.com/office/drawing/2014/main" id="{A4942B79-8864-A949-8EB1-5601A90098F1}"/>
              </a:ext>
            </a:extLst>
          </p:cNvPr>
          <p:cNvSpPr/>
          <p:nvPr/>
        </p:nvSpPr>
        <p:spPr>
          <a:xfrm>
            <a:off x="0" y="2650434"/>
            <a:ext cx="12192000" cy="1577008"/>
          </a:xfrm>
          <a:prstGeom prst="rect">
            <a:avLst/>
          </a:prstGeom>
          <a:solidFill>
            <a:srgbClr val="EA8623">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tx1"/>
                </a:solidFill>
                <a:latin typeface="Palatino Linotype" panose="02040502050505030304" pitchFamily="18" charset="0"/>
              </a:rPr>
              <a:t>By Partisanship</a:t>
            </a:r>
          </a:p>
        </p:txBody>
      </p:sp>
    </p:spTree>
    <p:extLst>
      <p:ext uri="{BB962C8B-B14F-4D97-AF65-F5344CB8AC3E}">
        <p14:creationId xmlns:p14="http://schemas.microsoft.com/office/powerpoint/2010/main" val="34364049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33</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Approval of President Trump</a:t>
            </a:r>
          </a:p>
        </p:txBody>
      </p:sp>
      <p:sp>
        <p:nvSpPr>
          <p:cNvPr id="10" name="TextBox 9">
            <a:extLst>
              <a:ext uri="{FF2B5EF4-FFF2-40B4-BE49-F238E27FC236}">
                <a16:creationId xmlns:a16="http://schemas.microsoft.com/office/drawing/2014/main" id="{BFFDEE2B-6D11-484F-B05C-2F175A2CE8AE}"/>
              </a:ext>
            </a:extLst>
          </p:cNvPr>
          <p:cNvSpPr txBox="1"/>
          <p:nvPr/>
        </p:nvSpPr>
        <p:spPr>
          <a:xfrm>
            <a:off x="5682342" y="1068585"/>
            <a:ext cx="6128357" cy="923330"/>
          </a:xfrm>
          <a:prstGeom prst="rect">
            <a:avLst/>
          </a:prstGeom>
          <a:noFill/>
        </p:spPr>
        <p:txBody>
          <a:bodyPr wrap="square" rtlCol="0">
            <a:spAutoFit/>
          </a:bodyPr>
          <a:lstStyle/>
          <a:p>
            <a:r>
              <a:rPr lang="en-US" b="1" dirty="0"/>
              <a:t>Overall, do you approve, disapprove, or neither approve nor disapprove of the way Donald Trump is handling his job as president? </a:t>
            </a:r>
            <a:endParaRPr lang="en-US" dirty="0"/>
          </a:p>
        </p:txBody>
      </p:sp>
      <p:sp>
        <p:nvSpPr>
          <p:cNvPr id="11" name="TextBox 10">
            <a:extLst>
              <a:ext uri="{FF2B5EF4-FFF2-40B4-BE49-F238E27FC236}">
                <a16:creationId xmlns:a16="http://schemas.microsoft.com/office/drawing/2014/main" id="{FCD705DF-FEFA-BA49-926F-322CDD7E22B7}"/>
              </a:ext>
            </a:extLst>
          </p:cNvPr>
          <p:cNvSpPr txBox="1"/>
          <p:nvPr/>
        </p:nvSpPr>
        <p:spPr>
          <a:xfrm>
            <a:off x="354480" y="1868685"/>
            <a:ext cx="5056969" cy="297004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Republican millennials are substantially more likely to somewhat or strongly approve of the way President Trump is handling his job. Conversely, the overwhelming majority of Democrats say they strongly disapprove of his job performance.</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that somewhat or strongly approve:</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14%</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18%</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63% </a:t>
            </a:r>
            <a:endParaRPr lang="en-US" sz="1700" dirty="0">
              <a:latin typeface="Palatino Linotype" panose="02040502050505030304" pitchFamily="18" charset="0"/>
            </a:endParaRPr>
          </a:p>
        </p:txBody>
      </p:sp>
      <p:graphicFrame>
        <p:nvGraphicFramePr>
          <p:cNvPr id="8" name="Chart 7">
            <a:extLst>
              <a:ext uri="{FF2B5EF4-FFF2-40B4-BE49-F238E27FC236}">
                <a16:creationId xmlns:a16="http://schemas.microsoft.com/office/drawing/2014/main" id="{29F0D95E-05C8-9C4C-B2FC-54DE03E09EF0}"/>
              </a:ext>
            </a:extLst>
          </p:cNvPr>
          <p:cNvGraphicFramePr>
            <a:graphicFrameLocks/>
          </p:cNvGraphicFramePr>
          <p:nvPr>
            <p:extLst>
              <p:ext uri="{D42A27DB-BD31-4B8C-83A1-F6EECF244321}">
                <p14:modId xmlns:p14="http://schemas.microsoft.com/office/powerpoint/2010/main" val="2831863816"/>
              </p:ext>
            </p:extLst>
          </p:nvPr>
        </p:nvGraphicFramePr>
        <p:xfrm>
          <a:off x="5682341" y="1991914"/>
          <a:ext cx="6128357" cy="436443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515779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34</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Approval of Nancy Pelosi</a:t>
            </a:r>
          </a:p>
        </p:txBody>
      </p:sp>
      <p:sp>
        <p:nvSpPr>
          <p:cNvPr id="12" name="TextBox 11">
            <a:extLst>
              <a:ext uri="{FF2B5EF4-FFF2-40B4-BE49-F238E27FC236}">
                <a16:creationId xmlns:a16="http://schemas.microsoft.com/office/drawing/2014/main" id="{BEB04D88-57D3-FB45-A874-0624816A6121}"/>
              </a:ext>
            </a:extLst>
          </p:cNvPr>
          <p:cNvSpPr txBox="1"/>
          <p:nvPr/>
        </p:nvSpPr>
        <p:spPr>
          <a:xfrm>
            <a:off x="5682342" y="1068585"/>
            <a:ext cx="6217993" cy="923330"/>
          </a:xfrm>
          <a:prstGeom prst="rect">
            <a:avLst/>
          </a:prstGeom>
          <a:noFill/>
        </p:spPr>
        <p:txBody>
          <a:bodyPr wrap="square" rtlCol="0">
            <a:spAutoFit/>
          </a:bodyPr>
          <a:lstStyle/>
          <a:p>
            <a:r>
              <a:rPr lang="en-US" b="1" dirty="0"/>
              <a:t>Overall, do you approve, disapprove, or neither approve nor disapprove of the way Nancy Pelosi is handling her job as Speaker of the House? </a:t>
            </a:r>
            <a:endParaRPr lang="en-US" dirty="0"/>
          </a:p>
        </p:txBody>
      </p:sp>
      <p:sp>
        <p:nvSpPr>
          <p:cNvPr id="8" name="TextBox 7">
            <a:extLst>
              <a:ext uri="{FF2B5EF4-FFF2-40B4-BE49-F238E27FC236}">
                <a16:creationId xmlns:a16="http://schemas.microsoft.com/office/drawing/2014/main" id="{FC9F67F4-E6C0-D042-A6C1-EB43582E6110}"/>
              </a:ext>
            </a:extLst>
          </p:cNvPr>
          <p:cNvSpPr txBox="1"/>
          <p:nvPr/>
        </p:nvSpPr>
        <p:spPr>
          <a:xfrm>
            <a:off x="354480" y="1868685"/>
            <a:ext cx="5056969" cy="244682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Views toward Nancy Pelosi are somewhat mixed. Pluralities of millennials across party ID report neither approval nor disapproval of Nancy Pelosi. </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that somewhat or strongly approve:</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37%</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11%</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18%</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1C9326EA-2A9A-6948-8082-928C5189F89B}"/>
              </a:ext>
            </a:extLst>
          </p:cNvPr>
          <p:cNvGraphicFramePr>
            <a:graphicFrameLocks/>
          </p:cNvGraphicFramePr>
          <p:nvPr>
            <p:extLst>
              <p:ext uri="{D42A27DB-BD31-4B8C-83A1-F6EECF244321}">
                <p14:modId xmlns:p14="http://schemas.microsoft.com/office/powerpoint/2010/main" val="3392033768"/>
              </p:ext>
            </p:extLst>
          </p:nvPr>
        </p:nvGraphicFramePr>
        <p:xfrm>
          <a:off x="5682341" y="1991915"/>
          <a:ext cx="6070387" cy="436443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206530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35</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Opinion of Alexandria Ocasio-Cortez</a:t>
            </a:r>
          </a:p>
        </p:txBody>
      </p:sp>
      <p:sp>
        <p:nvSpPr>
          <p:cNvPr id="12" name="TextBox 11">
            <a:extLst>
              <a:ext uri="{FF2B5EF4-FFF2-40B4-BE49-F238E27FC236}">
                <a16:creationId xmlns:a16="http://schemas.microsoft.com/office/drawing/2014/main" id="{BEB04D88-57D3-FB45-A874-0624816A6121}"/>
              </a:ext>
            </a:extLst>
          </p:cNvPr>
          <p:cNvSpPr txBox="1"/>
          <p:nvPr/>
        </p:nvSpPr>
        <p:spPr>
          <a:xfrm>
            <a:off x="5682342" y="1068585"/>
            <a:ext cx="6217993" cy="923330"/>
          </a:xfrm>
          <a:prstGeom prst="rect">
            <a:avLst/>
          </a:prstGeom>
          <a:noFill/>
        </p:spPr>
        <p:txBody>
          <a:bodyPr wrap="square" rtlCol="0">
            <a:spAutoFit/>
          </a:bodyPr>
          <a:lstStyle/>
          <a:p>
            <a:r>
              <a:rPr lang="en-US" b="1" dirty="0"/>
              <a:t>Would you say your overall opinion of Representative Alexandria Ocasio-Cortez is very favorable, mostly favorable, mostly unfavorable, or very unfavorable? </a:t>
            </a:r>
            <a:r>
              <a:rPr lang="en-US" dirty="0"/>
              <a:t> </a:t>
            </a:r>
          </a:p>
        </p:txBody>
      </p:sp>
      <p:sp>
        <p:nvSpPr>
          <p:cNvPr id="8" name="TextBox 7">
            <a:extLst>
              <a:ext uri="{FF2B5EF4-FFF2-40B4-BE49-F238E27FC236}">
                <a16:creationId xmlns:a16="http://schemas.microsoft.com/office/drawing/2014/main" id="{FC9F67F4-E6C0-D042-A6C1-EB43582E6110}"/>
              </a:ext>
            </a:extLst>
          </p:cNvPr>
          <p:cNvSpPr txBox="1"/>
          <p:nvPr/>
        </p:nvSpPr>
        <p:spPr>
          <a:xfrm>
            <a:off x="354480" y="1868685"/>
            <a:ext cx="5056969" cy="375487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A plurality of Republicans say they have a very unfavorable view of Rep. Alexandria Ocasio-Cortez. Democrats, on the other hand, are significantly more likely to hold a somewhat or very favorable opinion. Independents don’t know enough about Rep. Ocasio-Cortez to have a positive or negative opinion.</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that have a very or somewhat favorable opinion:</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56%</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21%</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22%</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7802AA91-FF98-9A40-8F73-5B7CA66A56D3}"/>
              </a:ext>
            </a:extLst>
          </p:cNvPr>
          <p:cNvGraphicFramePr>
            <a:graphicFrameLocks/>
          </p:cNvGraphicFramePr>
          <p:nvPr>
            <p:extLst>
              <p:ext uri="{D42A27DB-BD31-4B8C-83A1-F6EECF244321}">
                <p14:modId xmlns:p14="http://schemas.microsoft.com/office/powerpoint/2010/main" val="892530573"/>
              </p:ext>
            </p:extLst>
          </p:nvPr>
        </p:nvGraphicFramePr>
        <p:xfrm>
          <a:off x="5682341" y="1991914"/>
          <a:ext cx="6217993" cy="436443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028328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36</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Approval of Congress</a:t>
            </a:r>
          </a:p>
        </p:txBody>
      </p:sp>
      <p:sp>
        <p:nvSpPr>
          <p:cNvPr id="10" name="TextBox 9">
            <a:extLst>
              <a:ext uri="{FF2B5EF4-FFF2-40B4-BE49-F238E27FC236}">
                <a16:creationId xmlns:a16="http://schemas.microsoft.com/office/drawing/2014/main" id="{BFFDEE2B-6D11-484F-B05C-2F175A2CE8AE}"/>
              </a:ext>
            </a:extLst>
          </p:cNvPr>
          <p:cNvSpPr txBox="1"/>
          <p:nvPr/>
        </p:nvSpPr>
        <p:spPr>
          <a:xfrm>
            <a:off x="5682343" y="1068585"/>
            <a:ext cx="6251352" cy="646331"/>
          </a:xfrm>
          <a:prstGeom prst="rect">
            <a:avLst/>
          </a:prstGeom>
          <a:noFill/>
        </p:spPr>
        <p:txBody>
          <a:bodyPr wrap="square" rtlCol="0">
            <a:spAutoFit/>
          </a:bodyPr>
          <a:lstStyle/>
          <a:p>
            <a:r>
              <a:rPr lang="en-US" b="1" dirty="0"/>
              <a:t>Overall, do you approve, disapprove, or neither approve nor disapprove of the way Congress is handling its job? </a:t>
            </a:r>
            <a:endParaRPr lang="en-US" dirty="0"/>
          </a:p>
        </p:txBody>
      </p:sp>
      <p:sp>
        <p:nvSpPr>
          <p:cNvPr id="11" name="TextBox 10">
            <a:extLst>
              <a:ext uri="{FF2B5EF4-FFF2-40B4-BE49-F238E27FC236}">
                <a16:creationId xmlns:a16="http://schemas.microsoft.com/office/drawing/2014/main" id="{8F09FDAA-5C46-5542-9A49-3E0E2E7FD81F}"/>
              </a:ext>
            </a:extLst>
          </p:cNvPr>
          <p:cNvSpPr txBox="1"/>
          <p:nvPr/>
        </p:nvSpPr>
        <p:spPr>
          <a:xfrm>
            <a:off x="354480" y="1868685"/>
            <a:ext cx="5056969" cy="323165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Millennials across party ID express low approval ratings of Congress—under a quarter of partisan respondents and less than 10% of Independents. Nevertheless, a slim majority of Independents and a plurality of Republicans say they neither approve nor disapprove of Congress.</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that somewhat or strongly approve:</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23%</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10%</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25%</a:t>
            </a:r>
            <a:endParaRPr lang="en-US" sz="1700" dirty="0">
              <a:latin typeface="Palatino Linotype" panose="02040502050505030304" pitchFamily="18" charset="0"/>
            </a:endParaRPr>
          </a:p>
        </p:txBody>
      </p:sp>
      <p:graphicFrame>
        <p:nvGraphicFramePr>
          <p:cNvPr id="8" name="Chart 7">
            <a:extLst>
              <a:ext uri="{FF2B5EF4-FFF2-40B4-BE49-F238E27FC236}">
                <a16:creationId xmlns:a16="http://schemas.microsoft.com/office/drawing/2014/main" id="{3DDEF3BE-906B-DE46-B730-84A6A3C5B60E}"/>
              </a:ext>
            </a:extLst>
          </p:cNvPr>
          <p:cNvGraphicFramePr>
            <a:graphicFrameLocks/>
          </p:cNvGraphicFramePr>
          <p:nvPr>
            <p:extLst>
              <p:ext uri="{D42A27DB-BD31-4B8C-83A1-F6EECF244321}">
                <p14:modId xmlns:p14="http://schemas.microsoft.com/office/powerpoint/2010/main" val="1097836854"/>
              </p:ext>
            </p:extLst>
          </p:nvPr>
        </p:nvGraphicFramePr>
        <p:xfrm>
          <a:off x="5682343" y="1704492"/>
          <a:ext cx="5989704" cy="465185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711046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37</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Favorability of the Republican Party</a:t>
            </a:r>
          </a:p>
        </p:txBody>
      </p:sp>
      <p:sp>
        <p:nvSpPr>
          <p:cNvPr id="10" name="TextBox 9">
            <a:extLst>
              <a:ext uri="{FF2B5EF4-FFF2-40B4-BE49-F238E27FC236}">
                <a16:creationId xmlns:a16="http://schemas.microsoft.com/office/drawing/2014/main" id="{BFFDEE2B-6D11-484F-B05C-2F175A2CE8AE}"/>
              </a:ext>
            </a:extLst>
          </p:cNvPr>
          <p:cNvSpPr txBox="1"/>
          <p:nvPr/>
        </p:nvSpPr>
        <p:spPr>
          <a:xfrm>
            <a:off x="6160169" y="1068585"/>
            <a:ext cx="5376512" cy="646331"/>
          </a:xfrm>
          <a:prstGeom prst="rect">
            <a:avLst/>
          </a:prstGeom>
          <a:noFill/>
        </p:spPr>
        <p:txBody>
          <a:bodyPr wrap="square" rtlCol="0">
            <a:spAutoFit/>
          </a:bodyPr>
          <a:lstStyle/>
          <a:p>
            <a:r>
              <a:rPr lang="en-US" b="1" dirty="0"/>
              <a:t>Please select if you have a favorable or unfavorable impression of the Republican Party.</a:t>
            </a:r>
            <a:endParaRPr lang="en-US" dirty="0"/>
          </a:p>
        </p:txBody>
      </p:sp>
      <p:sp>
        <p:nvSpPr>
          <p:cNvPr id="8" name="TextBox 7">
            <a:extLst>
              <a:ext uri="{FF2B5EF4-FFF2-40B4-BE49-F238E27FC236}">
                <a16:creationId xmlns:a16="http://schemas.microsoft.com/office/drawing/2014/main" id="{C909306C-0679-F34F-8E7C-1697066F2DFF}"/>
              </a:ext>
            </a:extLst>
          </p:cNvPr>
          <p:cNvSpPr txBox="1"/>
          <p:nvPr/>
        </p:nvSpPr>
        <p:spPr>
          <a:xfrm>
            <a:off x="375736" y="1557338"/>
            <a:ext cx="5566776" cy="375487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There is a stark partisan divide in views toward the Republican Party. Republicans overwhelmingly report very or somewhat favorable views of the party, while only 12% of Democrats and 12% Independents express a favorable opinion of the Republican Party.</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reporting very or somewhat favorable views:</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12%</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12%</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72%</a:t>
            </a:r>
            <a:endParaRPr lang="en-US" sz="1700" dirty="0">
              <a:latin typeface="Palatino Linotype" panose="02040502050505030304" pitchFamily="18" charset="0"/>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158C1B65-CFCD-094C-BB0D-0E114A913808}"/>
              </a:ext>
            </a:extLst>
          </p:cNvPr>
          <p:cNvGraphicFramePr>
            <a:graphicFrameLocks/>
          </p:cNvGraphicFramePr>
          <p:nvPr>
            <p:extLst>
              <p:ext uri="{D42A27DB-BD31-4B8C-83A1-F6EECF244321}">
                <p14:modId xmlns:p14="http://schemas.microsoft.com/office/powerpoint/2010/main" val="2718087409"/>
              </p:ext>
            </p:extLst>
          </p:nvPr>
        </p:nvGraphicFramePr>
        <p:xfrm>
          <a:off x="6160168" y="1714916"/>
          <a:ext cx="5498431" cy="464143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782439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38</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Favorability of the Democratic Party</a:t>
            </a:r>
          </a:p>
        </p:txBody>
      </p:sp>
      <p:sp>
        <p:nvSpPr>
          <p:cNvPr id="10" name="TextBox 9">
            <a:extLst>
              <a:ext uri="{FF2B5EF4-FFF2-40B4-BE49-F238E27FC236}">
                <a16:creationId xmlns:a16="http://schemas.microsoft.com/office/drawing/2014/main" id="{BFFDEE2B-6D11-484F-B05C-2F175A2CE8AE}"/>
              </a:ext>
            </a:extLst>
          </p:cNvPr>
          <p:cNvSpPr txBox="1"/>
          <p:nvPr/>
        </p:nvSpPr>
        <p:spPr>
          <a:xfrm>
            <a:off x="6160169" y="1068585"/>
            <a:ext cx="5376512" cy="646331"/>
          </a:xfrm>
          <a:prstGeom prst="rect">
            <a:avLst/>
          </a:prstGeom>
          <a:noFill/>
        </p:spPr>
        <p:txBody>
          <a:bodyPr wrap="square" rtlCol="0">
            <a:spAutoFit/>
          </a:bodyPr>
          <a:lstStyle/>
          <a:p>
            <a:r>
              <a:rPr lang="en-US" b="1" dirty="0"/>
              <a:t>Please select if you have a favorable or unfavorable impression of the Democratic Party.</a:t>
            </a:r>
            <a:endParaRPr lang="en-US" dirty="0"/>
          </a:p>
        </p:txBody>
      </p:sp>
      <p:sp>
        <p:nvSpPr>
          <p:cNvPr id="11" name="TextBox 10">
            <a:extLst>
              <a:ext uri="{FF2B5EF4-FFF2-40B4-BE49-F238E27FC236}">
                <a16:creationId xmlns:a16="http://schemas.microsoft.com/office/drawing/2014/main" id="{9540828D-17BA-9141-B5D4-8D877BC86DC6}"/>
              </a:ext>
            </a:extLst>
          </p:cNvPr>
          <p:cNvSpPr txBox="1"/>
          <p:nvPr/>
        </p:nvSpPr>
        <p:spPr>
          <a:xfrm>
            <a:off x="407423" y="1416815"/>
            <a:ext cx="5566776" cy="401648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As with views toward the Republican Party, there is a stark partisan divide in views toward the Democratic Party. Democrats overwhelmingly report very or somewhat favorable views of the party, while only 18% of Democrats and 18% Independents express a favorable opinion of the Democratic Party.</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reporting very or somewhat favorable views:</a:t>
            </a:r>
          </a:p>
          <a:p>
            <a:pPr marL="742950" lvl="1" indent="-285750" algn="just">
              <a:buFont typeface="Arial" panose="020B0604020202020204" pitchFamily="34" charset="0"/>
              <a:buChar char="•"/>
            </a:pPr>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77%</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18%</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18%</a:t>
            </a:r>
            <a:endParaRPr lang="en-US" sz="1700" dirty="0">
              <a:latin typeface="Palatino Linotype" panose="02040502050505030304" pitchFamily="18" charset="0"/>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ndParaRPr>
          </a:p>
        </p:txBody>
      </p:sp>
      <p:graphicFrame>
        <p:nvGraphicFramePr>
          <p:cNvPr id="8" name="Chart 7">
            <a:extLst>
              <a:ext uri="{FF2B5EF4-FFF2-40B4-BE49-F238E27FC236}">
                <a16:creationId xmlns:a16="http://schemas.microsoft.com/office/drawing/2014/main" id="{90DC25E0-CF1E-6344-A50B-B35B8679EC92}"/>
              </a:ext>
            </a:extLst>
          </p:cNvPr>
          <p:cNvGraphicFramePr>
            <a:graphicFrameLocks/>
          </p:cNvGraphicFramePr>
          <p:nvPr>
            <p:extLst>
              <p:ext uri="{D42A27DB-BD31-4B8C-83A1-F6EECF244321}">
                <p14:modId xmlns:p14="http://schemas.microsoft.com/office/powerpoint/2010/main" val="2068781709"/>
              </p:ext>
            </p:extLst>
          </p:nvPr>
        </p:nvGraphicFramePr>
        <p:xfrm>
          <a:off x="6160168" y="1714916"/>
          <a:ext cx="5525325" cy="464143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2340894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39</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Views toward the Democratic Party</a:t>
            </a:r>
          </a:p>
        </p:txBody>
      </p:sp>
      <p:sp>
        <p:nvSpPr>
          <p:cNvPr id="10" name="TextBox 9">
            <a:extLst>
              <a:ext uri="{FF2B5EF4-FFF2-40B4-BE49-F238E27FC236}">
                <a16:creationId xmlns:a16="http://schemas.microsoft.com/office/drawing/2014/main" id="{BFFDEE2B-6D11-484F-B05C-2F175A2CE8AE}"/>
              </a:ext>
            </a:extLst>
          </p:cNvPr>
          <p:cNvSpPr txBox="1"/>
          <p:nvPr/>
        </p:nvSpPr>
        <p:spPr>
          <a:xfrm>
            <a:off x="6160169" y="1068585"/>
            <a:ext cx="5376512" cy="646331"/>
          </a:xfrm>
          <a:prstGeom prst="rect">
            <a:avLst/>
          </a:prstGeom>
          <a:noFill/>
        </p:spPr>
        <p:txBody>
          <a:bodyPr wrap="square" rtlCol="0">
            <a:spAutoFit/>
          </a:bodyPr>
          <a:lstStyle/>
          <a:p>
            <a:r>
              <a:rPr lang="en-US" b="1" dirty="0"/>
              <a:t>Do you think the Democratic Party cares about people like you, or not?</a:t>
            </a:r>
            <a:r>
              <a:rPr lang="en-US" dirty="0"/>
              <a:t> </a:t>
            </a:r>
          </a:p>
        </p:txBody>
      </p:sp>
      <p:sp>
        <p:nvSpPr>
          <p:cNvPr id="8" name="TextBox 7">
            <a:extLst>
              <a:ext uri="{FF2B5EF4-FFF2-40B4-BE49-F238E27FC236}">
                <a16:creationId xmlns:a16="http://schemas.microsoft.com/office/drawing/2014/main" id="{510663FC-A1BA-7544-A8BB-2B152733D0AA}"/>
              </a:ext>
            </a:extLst>
          </p:cNvPr>
          <p:cNvSpPr txBox="1"/>
          <p:nvPr/>
        </p:nvSpPr>
        <p:spPr>
          <a:xfrm>
            <a:off x="379545" y="2195837"/>
            <a:ext cx="5566776" cy="1661993"/>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Substantial majorities of millennials who identify as Democrats believe the Democratic Party cares about people like them. The overwhelming majorities of Independent and Republican millennials, on the other hand, believe that the Democratic Party does </a:t>
            </a:r>
            <a:r>
              <a:rPr lang="en-US" sz="1700" i="1" dirty="0">
                <a:latin typeface="Palatino Linotype" panose="02040502050505030304" pitchFamily="18" charset="0"/>
                <a:ea typeface="Palatino" pitchFamily="2" charset="77"/>
              </a:rPr>
              <a:t>not</a:t>
            </a:r>
            <a:r>
              <a:rPr lang="en-US" sz="1700" dirty="0">
                <a:latin typeface="Palatino Linotype" panose="02040502050505030304" pitchFamily="18" charset="0"/>
                <a:ea typeface="Palatino" pitchFamily="2" charset="77"/>
              </a:rPr>
              <a:t> care about people like them. </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4204FD6F-D364-114B-8D94-6D9599597D65}"/>
              </a:ext>
            </a:extLst>
          </p:cNvPr>
          <p:cNvGraphicFramePr>
            <a:graphicFrameLocks/>
          </p:cNvGraphicFramePr>
          <p:nvPr>
            <p:extLst>
              <p:ext uri="{D42A27DB-BD31-4B8C-83A1-F6EECF244321}">
                <p14:modId xmlns:p14="http://schemas.microsoft.com/office/powerpoint/2010/main" val="4172800666"/>
              </p:ext>
            </p:extLst>
          </p:nvPr>
        </p:nvGraphicFramePr>
        <p:xfrm>
          <a:off x="6160169" y="1714916"/>
          <a:ext cx="5484984" cy="464143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792897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40</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Views toward the Republican Party</a:t>
            </a:r>
          </a:p>
        </p:txBody>
      </p:sp>
      <p:sp>
        <p:nvSpPr>
          <p:cNvPr id="11" name="TextBox 10">
            <a:extLst>
              <a:ext uri="{FF2B5EF4-FFF2-40B4-BE49-F238E27FC236}">
                <a16:creationId xmlns:a16="http://schemas.microsoft.com/office/drawing/2014/main" id="{D3B39AFC-2BFC-5644-B789-C8CB74A0ECB1}"/>
              </a:ext>
            </a:extLst>
          </p:cNvPr>
          <p:cNvSpPr txBox="1"/>
          <p:nvPr/>
        </p:nvSpPr>
        <p:spPr>
          <a:xfrm>
            <a:off x="6160169" y="1068585"/>
            <a:ext cx="5376512" cy="646331"/>
          </a:xfrm>
          <a:prstGeom prst="rect">
            <a:avLst/>
          </a:prstGeom>
          <a:noFill/>
        </p:spPr>
        <p:txBody>
          <a:bodyPr wrap="square" rtlCol="0">
            <a:spAutoFit/>
          </a:bodyPr>
          <a:lstStyle/>
          <a:p>
            <a:r>
              <a:rPr lang="en-US" b="1" dirty="0"/>
              <a:t>Do you think the Republican Party cares about people like you, or not?</a:t>
            </a:r>
            <a:r>
              <a:rPr lang="en-US" dirty="0"/>
              <a:t> </a:t>
            </a:r>
          </a:p>
        </p:txBody>
      </p:sp>
      <p:graphicFrame>
        <p:nvGraphicFramePr>
          <p:cNvPr id="9" name="Chart 8">
            <a:extLst>
              <a:ext uri="{FF2B5EF4-FFF2-40B4-BE49-F238E27FC236}">
                <a16:creationId xmlns:a16="http://schemas.microsoft.com/office/drawing/2014/main" id="{527B4FAD-35BF-AE41-BFB7-965C86309D19}"/>
              </a:ext>
            </a:extLst>
          </p:cNvPr>
          <p:cNvGraphicFramePr>
            <a:graphicFrameLocks/>
          </p:cNvGraphicFramePr>
          <p:nvPr>
            <p:extLst>
              <p:ext uri="{D42A27DB-BD31-4B8C-83A1-F6EECF244321}">
                <p14:modId xmlns:p14="http://schemas.microsoft.com/office/powerpoint/2010/main" val="4236921847"/>
              </p:ext>
            </p:extLst>
          </p:nvPr>
        </p:nvGraphicFramePr>
        <p:xfrm>
          <a:off x="6160169" y="1714916"/>
          <a:ext cx="5376512" cy="4641434"/>
        </p:xfrm>
        <a:graphic>
          <a:graphicData uri="http://schemas.openxmlformats.org/drawingml/2006/chart">
            <c:chart xmlns:c="http://schemas.openxmlformats.org/drawingml/2006/chart" xmlns:r="http://schemas.openxmlformats.org/officeDocument/2006/relationships" r:id="rId2"/>
          </a:graphicData>
        </a:graphic>
      </p:graphicFrame>
      <p:sp>
        <p:nvSpPr>
          <p:cNvPr id="12" name="TextBox 11">
            <a:extLst>
              <a:ext uri="{FF2B5EF4-FFF2-40B4-BE49-F238E27FC236}">
                <a16:creationId xmlns:a16="http://schemas.microsoft.com/office/drawing/2014/main" id="{F99A7275-6BFE-9043-A3D1-AFEF88BF6232}"/>
              </a:ext>
            </a:extLst>
          </p:cNvPr>
          <p:cNvSpPr txBox="1"/>
          <p:nvPr/>
        </p:nvSpPr>
        <p:spPr>
          <a:xfrm>
            <a:off x="379545" y="2195837"/>
            <a:ext cx="5566776" cy="1661993"/>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Substantial majorities of millennials who identify as Democrats and Independents believe the Republican Party does </a:t>
            </a:r>
            <a:r>
              <a:rPr lang="en-US" sz="1700" i="1" dirty="0">
                <a:latin typeface="Palatino Linotype" panose="02040502050505030304" pitchFamily="18" charset="0"/>
                <a:ea typeface="Palatino" pitchFamily="2" charset="77"/>
              </a:rPr>
              <a:t>not</a:t>
            </a:r>
            <a:r>
              <a:rPr lang="en-US" sz="1700" dirty="0">
                <a:latin typeface="Palatino Linotype" panose="02040502050505030304" pitchFamily="18" charset="0"/>
                <a:ea typeface="Palatino" pitchFamily="2" charset="77"/>
              </a:rPr>
              <a:t> care about people like them. The majority of Republican millennials, on the other hand, does believe that the Republican Party cares about people like them.</a:t>
            </a:r>
            <a:endParaRPr lang="en-US" sz="1700" dirty="0">
              <a:latin typeface="Palatino Linotype" panose="02040502050505030304" pitchFamily="18" charset="0"/>
            </a:endParaRPr>
          </a:p>
        </p:txBody>
      </p:sp>
    </p:spTree>
    <p:extLst>
      <p:ext uri="{BB962C8B-B14F-4D97-AF65-F5344CB8AC3E}">
        <p14:creationId xmlns:p14="http://schemas.microsoft.com/office/powerpoint/2010/main" val="23798092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41</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Direction of the country</a:t>
            </a:r>
          </a:p>
        </p:txBody>
      </p:sp>
      <p:sp>
        <p:nvSpPr>
          <p:cNvPr id="10" name="TextBox 9">
            <a:extLst>
              <a:ext uri="{FF2B5EF4-FFF2-40B4-BE49-F238E27FC236}">
                <a16:creationId xmlns:a16="http://schemas.microsoft.com/office/drawing/2014/main" id="{BFFDEE2B-6D11-484F-B05C-2F175A2CE8AE}"/>
              </a:ext>
            </a:extLst>
          </p:cNvPr>
          <p:cNvSpPr txBox="1"/>
          <p:nvPr/>
        </p:nvSpPr>
        <p:spPr>
          <a:xfrm>
            <a:off x="6160169" y="1068585"/>
            <a:ext cx="5376512" cy="369332"/>
          </a:xfrm>
          <a:prstGeom prst="rect">
            <a:avLst/>
          </a:prstGeom>
          <a:noFill/>
        </p:spPr>
        <p:txBody>
          <a:bodyPr wrap="square" rtlCol="0">
            <a:spAutoFit/>
          </a:bodyPr>
          <a:lstStyle/>
          <a:p>
            <a:r>
              <a:rPr lang="en-US" b="1" dirty="0"/>
              <a:t>Would you say things in this country are…</a:t>
            </a:r>
            <a:endParaRPr lang="en-US" dirty="0"/>
          </a:p>
        </p:txBody>
      </p:sp>
      <p:sp>
        <p:nvSpPr>
          <p:cNvPr id="8" name="TextBox 7">
            <a:extLst>
              <a:ext uri="{FF2B5EF4-FFF2-40B4-BE49-F238E27FC236}">
                <a16:creationId xmlns:a16="http://schemas.microsoft.com/office/drawing/2014/main" id="{93ADFBC1-920D-5A40-ADA5-85605F5BB240}"/>
              </a:ext>
            </a:extLst>
          </p:cNvPr>
          <p:cNvSpPr txBox="1"/>
          <p:nvPr/>
        </p:nvSpPr>
        <p:spPr>
          <a:xfrm>
            <a:off x="370738" y="1997273"/>
            <a:ext cx="5093265" cy="349326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Majorities of Democrats and, to a lesser extent, Independents believe that things in the country are going off on the wrong track. In contrast, a bare majority of Republicans think the country is generally headed in the right direction.</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say that things in the country are going off on the wrong track:</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71%</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53%</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31%</a:t>
            </a:r>
            <a:endParaRPr lang="en-US" sz="1700" dirty="0">
              <a:latin typeface="Palatino Linotype" panose="02040502050505030304" pitchFamily="18" charset="0"/>
            </a:endParaRPr>
          </a:p>
          <a:p>
            <a:pPr algn="just"/>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98464C37-4938-4947-B6DA-3BAD2906B4B0}"/>
              </a:ext>
            </a:extLst>
          </p:cNvPr>
          <p:cNvGraphicFramePr>
            <a:graphicFrameLocks/>
          </p:cNvGraphicFramePr>
          <p:nvPr>
            <p:extLst>
              <p:ext uri="{D42A27DB-BD31-4B8C-83A1-F6EECF244321}">
                <p14:modId xmlns:p14="http://schemas.microsoft.com/office/powerpoint/2010/main" val="864472861"/>
              </p:ext>
            </p:extLst>
          </p:nvPr>
        </p:nvGraphicFramePr>
        <p:xfrm>
          <a:off x="6095999" y="1437916"/>
          <a:ext cx="5440681" cy="49184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254428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42</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State of the national economy</a:t>
            </a:r>
          </a:p>
        </p:txBody>
      </p:sp>
      <p:sp>
        <p:nvSpPr>
          <p:cNvPr id="10" name="TextBox 9">
            <a:extLst>
              <a:ext uri="{FF2B5EF4-FFF2-40B4-BE49-F238E27FC236}">
                <a16:creationId xmlns:a16="http://schemas.microsoft.com/office/drawing/2014/main" id="{BFFDEE2B-6D11-484F-B05C-2F175A2CE8AE}"/>
              </a:ext>
            </a:extLst>
          </p:cNvPr>
          <p:cNvSpPr txBox="1"/>
          <p:nvPr/>
        </p:nvSpPr>
        <p:spPr>
          <a:xfrm>
            <a:off x="5988484" y="1068585"/>
            <a:ext cx="5836721" cy="646331"/>
          </a:xfrm>
          <a:prstGeom prst="rect">
            <a:avLst/>
          </a:prstGeom>
          <a:noFill/>
        </p:spPr>
        <p:txBody>
          <a:bodyPr wrap="square" rtlCol="0">
            <a:spAutoFit/>
          </a:bodyPr>
          <a:lstStyle/>
          <a:p>
            <a:r>
              <a:rPr lang="en-US" b="1" dirty="0"/>
              <a:t>How would you describe the nation’s economy these days? Would you say…</a:t>
            </a:r>
            <a:endParaRPr lang="en-US" dirty="0"/>
          </a:p>
        </p:txBody>
      </p:sp>
      <p:sp>
        <p:nvSpPr>
          <p:cNvPr id="8" name="TextBox 7">
            <a:extLst>
              <a:ext uri="{FF2B5EF4-FFF2-40B4-BE49-F238E27FC236}">
                <a16:creationId xmlns:a16="http://schemas.microsoft.com/office/drawing/2014/main" id="{6533D78A-D0A8-FD41-8782-D73C847DB458}"/>
              </a:ext>
            </a:extLst>
          </p:cNvPr>
          <p:cNvSpPr txBox="1"/>
          <p:nvPr/>
        </p:nvSpPr>
        <p:spPr>
          <a:xfrm>
            <a:off x="470751" y="1816235"/>
            <a:ext cx="4893240" cy="375487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Republicans are significantly more likely to say the economy is very or somewhat good when compared to their Democratic and especially Independent peers.</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say the nation’s economy is very or somewhat good:</a:t>
            </a:r>
          </a:p>
          <a:p>
            <a:pPr algn="just"/>
            <a:endParaRPr lang="en-US" sz="1700" dirty="0">
              <a:latin typeface="Palatino Linotype" panose="02040502050505030304" pitchFamily="18" charset="0"/>
              <a:ea typeface="Palatino" pitchFamily="2" charset="77"/>
            </a:endParaRP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35%</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17%</a:t>
            </a:r>
          </a:p>
          <a:p>
            <a:pPr marL="742950" lvl="1"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59%</a:t>
            </a:r>
            <a:endParaRPr lang="en-US" sz="1700" dirty="0">
              <a:latin typeface="Palatino Linotype" panose="02040502050505030304" pitchFamily="18" charset="0"/>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a typeface="Palatino" pitchFamily="2" charset="77"/>
            </a:endParaRPr>
          </a:p>
          <a:p>
            <a:pPr algn="just"/>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063E2EF9-A5D2-134E-9E5E-3E3DF4D928A1}"/>
              </a:ext>
            </a:extLst>
          </p:cNvPr>
          <p:cNvGraphicFramePr>
            <a:graphicFrameLocks/>
          </p:cNvGraphicFramePr>
          <p:nvPr>
            <p:extLst>
              <p:ext uri="{D42A27DB-BD31-4B8C-83A1-F6EECF244321}">
                <p14:modId xmlns:p14="http://schemas.microsoft.com/office/powerpoint/2010/main" val="2338439659"/>
              </p:ext>
            </p:extLst>
          </p:nvPr>
        </p:nvGraphicFramePr>
        <p:xfrm>
          <a:off x="5988483" y="1816234"/>
          <a:ext cx="5836721" cy="454011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675929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43</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Optimism toward one’s personal economic future</a:t>
            </a:r>
          </a:p>
        </p:txBody>
      </p:sp>
      <p:sp>
        <p:nvSpPr>
          <p:cNvPr id="10" name="TextBox 9">
            <a:extLst>
              <a:ext uri="{FF2B5EF4-FFF2-40B4-BE49-F238E27FC236}">
                <a16:creationId xmlns:a16="http://schemas.microsoft.com/office/drawing/2014/main" id="{BFFDEE2B-6D11-484F-B05C-2F175A2CE8AE}"/>
              </a:ext>
            </a:extLst>
          </p:cNvPr>
          <p:cNvSpPr txBox="1"/>
          <p:nvPr/>
        </p:nvSpPr>
        <p:spPr>
          <a:xfrm>
            <a:off x="5682342" y="1068585"/>
            <a:ext cx="6158361" cy="1200329"/>
          </a:xfrm>
          <a:prstGeom prst="rect">
            <a:avLst/>
          </a:prstGeom>
          <a:noFill/>
        </p:spPr>
        <p:txBody>
          <a:bodyPr wrap="square" rtlCol="0">
            <a:spAutoFit/>
          </a:bodyPr>
          <a:lstStyle/>
          <a:p>
            <a:r>
              <a:rPr lang="en-US" b="1" dirty="0"/>
              <a:t>Generally speaking, how optimistic are you about your personal future—think about things like finding and keeping a good job, paying off your student loan debt, and being able to afford the lifestyle you want?</a:t>
            </a:r>
            <a:r>
              <a:rPr lang="en-US" dirty="0"/>
              <a:t> </a:t>
            </a:r>
          </a:p>
        </p:txBody>
      </p:sp>
      <p:sp>
        <p:nvSpPr>
          <p:cNvPr id="8" name="TextBox 7">
            <a:extLst>
              <a:ext uri="{FF2B5EF4-FFF2-40B4-BE49-F238E27FC236}">
                <a16:creationId xmlns:a16="http://schemas.microsoft.com/office/drawing/2014/main" id="{2A581AE6-6F7E-3A44-86BC-5AB72954A10A}"/>
              </a:ext>
            </a:extLst>
          </p:cNvPr>
          <p:cNvSpPr txBox="1"/>
          <p:nvPr/>
        </p:nvSpPr>
        <p:spPr>
          <a:xfrm>
            <a:off x="421710" y="1930894"/>
            <a:ext cx="4974749" cy="297004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Republicans are approximately 18 points more likely then Democrats—and 35 points more likely then Independents to feel very or somewhat optimistic about their personal futures. </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are very or somewhat optimistic about their personal futures:</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54%</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37%</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72%</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04C4A1F4-A2B7-8448-80D4-86423EAC8F48}"/>
              </a:ext>
            </a:extLst>
          </p:cNvPr>
          <p:cNvGraphicFramePr>
            <a:graphicFrameLocks/>
          </p:cNvGraphicFramePr>
          <p:nvPr>
            <p:extLst>
              <p:ext uri="{D42A27DB-BD31-4B8C-83A1-F6EECF244321}">
                <p14:modId xmlns:p14="http://schemas.microsoft.com/office/powerpoint/2010/main" val="2802502670"/>
              </p:ext>
            </p:extLst>
          </p:nvPr>
        </p:nvGraphicFramePr>
        <p:xfrm>
          <a:off x="5682341" y="2268914"/>
          <a:ext cx="6158361" cy="40874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755738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44</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Most important issue</a:t>
            </a:r>
          </a:p>
        </p:txBody>
      </p:sp>
      <p:sp>
        <p:nvSpPr>
          <p:cNvPr id="9" name="TextBox 8">
            <a:extLst>
              <a:ext uri="{FF2B5EF4-FFF2-40B4-BE49-F238E27FC236}">
                <a16:creationId xmlns:a16="http://schemas.microsoft.com/office/drawing/2014/main" id="{AA643A61-D60C-9647-917A-67FC48C983B1}"/>
              </a:ext>
            </a:extLst>
          </p:cNvPr>
          <p:cNvSpPr txBox="1"/>
          <p:nvPr/>
        </p:nvSpPr>
        <p:spPr>
          <a:xfrm>
            <a:off x="421710" y="1853525"/>
            <a:ext cx="5566776" cy="270843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Partisanship significantly informs which issues millennials believe are the most problems facing the country. </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Democrats list environment and climate change as their top issue when asked about the most important problem facing the country. Independents, on the other hand, cite health care while Republicans name immigration as the most important problem facing the U.S. </a:t>
            </a:r>
            <a:endParaRPr lang="en-US" sz="1700" dirty="0">
              <a:latin typeface="Palatino Linotype" panose="02040502050505030304" pitchFamily="18" charset="0"/>
            </a:endParaRPr>
          </a:p>
        </p:txBody>
      </p:sp>
      <p:sp>
        <p:nvSpPr>
          <p:cNvPr id="10" name="TextBox 9">
            <a:extLst>
              <a:ext uri="{FF2B5EF4-FFF2-40B4-BE49-F238E27FC236}">
                <a16:creationId xmlns:a16="http://schemas.microsoft.com/office/drawing/2014/main" id="{BFFDEE2B-6D11-484F-B05C-2F175A2CE8AE}"/>
              </a:ext>
            </a:extLst>
          </p:cNvPr>
          <p:cNvSpPr txBox="1"/>
          <p:nvPr/>
        </p:nvSpPr>
        <p:spPr>
          <a:xfrm>
            <a:off x="6286264" y="1391860"/>
            <a:ext cx="5376512" cy="923330"/>
          </a:xfrm>
          <a:prstGeom prst="rect">
            <a:avLst/>
          </a:prstGeom>
          <a:noFill/>
        </p:spPr>
        <p:txBody>
          <a:bodyPr wrap="square" rtlCol="0">
            <a:spAutoFit/>
          </a:bodyPr>
          <a:lstStyle/>
          <a:p>
            <a:r>
              <a:rPr lang="en-US" b="1" dirty="0"/>
              <a:t>What do you think is the most important problem facing this country today? Please select which one of these is the most important.</a:t>
            </a:r>
            <a:endParaRPr lang="en-US" dirty="0"/>
          </a:p>
        </p:txBody>
      </p:sp>
      <p:graphicFrame>
        <p:nvGraphicFramePr>
          <p:cNvPr id="8" name="Table 7">
            <a:extLst>
              <a:ext uri="{FF2B5EF4-FFF2-40B4-BE49-F238E27FC236}">
                <a16:creationId xmlns:a16="http://schemas.microsoft.com/office/drawing/2014/main" id="{B99E0B6A-9F03-FB44-8C97-F003641B4F08}"/>
              </a:ext>
            </a:extLst>
          </p:cNvPr>
          <p:cNvGraphicFramePr>
            <a:graphicFrameLocks noGrp="1"/>
          </p:cNvGraphicFramePr>
          <p:nvPr>
            <p:extLst>
              <p:ext uri="{D42A27DB-BD31-4B8C-83A1-F6EECF244321}">
                <p14:modId xmlns:p14="http://schemas.microsoft.com/office/powerpoint/2010/main" val="2242156541"/>
              </p:ext>
            </p:extLst>
          </p:nvPr>
        </p:nvGraphicFramePr>
        <p:xfrm>
          <a:off x="6286264" y="2415824"/>
          <a:ext cx="5376512" cy="3403574"/>
        </p:xfrm>
        <a:graphic>
          <a:graphicData uri="http://schemas.openxmlformats.org/drawingml/2006/table">
            <a:tbl>
              <a:tblPr firstRow="1" firstCol="1" bandRow="1">
                <a:tableStyleId>{2D5ABB26-0587-4C30-8999-92F81FD0307C}</a:tableStyleId>
              </a:tblPr>
              <a:tblGrid>
                <a:gridCol w="465524">
                  <a:extLst>
                    <a:ext uri="{9D8B030D-6E8A-4147-A177-3AD203B41FA5}">
                      <a16:colId xmlns:a16="http://schemas.microsoft.com/office/drawing/2014/main" val="3369453276"/>
                    </a:ext>
                  </a:extLst>
                </a:gridCol>
                <a:gridCol w="1636996">
                  <a:extLst>
                    <a:ext uri="{9D8B030D-6E8A-4147-A177-3AD203B41FA5}">
                      <a16:colId xmlns:a16="http://schemas.microsoft.com/office/drawing/2014/main" val="2384036685"/>
                    </a:ext>
                  </a:extLst>
                </a:gridCol>
                <a:gridCol w="1636996">
                  <a:extLst>
                    <a:ext uri="{9D8B030D-6E8A-4147-A177-3AD203B41FA5}">
                      <a16:colId xmlns:a16="http://schemas.microsoft.com/office/drawing/2014/main" val="4203878333"/>
                    </a:ext>
                  </a:extLst>
                </a:gridCol>
                <a:gridCol w="1636996">
                  <a:extLst>
                    <a:ext uri="{9D8B030D-6E8A-4147-A177-3AD203B41FA5}">
                      <a16:colId xmlns:a16="http://schemas.microsoft.com/office/drawing/2014/main" val="143255886"/>
                    </a:ext>
                  </a:extLst>
                </a:gridCol>
              </a:tblGrid>
              <a:tr h="1057343">
                <a:tc>
                  <a:txBody>
                    <a:bodyPr/>
                    <a:lstStyle/>
                    <a:p>
                      <a:pPr marL="0" marR="0" algn="l">
                        <a:spcBef>
                          <a:spcPts val="0"/>
                        </a:spcBef>
                        <a:spcAft>
                          <a:spcPts val="0"/>
                        </a:spcAft>
                      </a:pPr>
                      <a:r>
                        <a:rPr lang="en-US" sz="1400" b="1" dirty="0">
                          <a:effectLst/>
                          <a:latin typeface="Palatino Linotype" panose="02040502050505030304" pitchFamily="18" charset="0"/>
                        </a:rPr>
                        <a:t> </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Democrats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Independents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Republicans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2346231">
                <a:tc>
                  <a:txBody>
                    <a:bodyPr/>
                    <a:lstStyle/>
                    <a:p>
                      <a:pPr marL="0" marR="0" algn="l">
                        <a:spcBef>
                          <a:spcPts val="0"/>
                        </a:spcBef>
                        <a:spcAft>
                          <a:spcPts val="0"/>
                        </a:spcAft>
                      </a:pPr>
                      <a:r>
                        <a:rPr lang="en-US" sz="1400" dirty="0">
                          <a:effectLst/>
                          <a:latin typeface="Palatino Linotype" panose="02040502050505030304" pitchFamily="18" charset="0"/>
                        </a:rPr>
                        <a:t>1</a:t>
                      </a:r>
                      <a:r>
                        <a:rPr lang="en-US" sz="1400" baseline="30000" dirty="0">
                          <a:effectLst/>
                          <a:latin typeface="Palatino Linotype" panose="02040502050505030304" pitchFamily="18" charset="0"/>
                        </a:rPr>
                        <a:t>st</a:t>
                      </a:r>
                      <a:endParaRPr lang="en-US" sz="1400" dirty="0">
                        <a:effectLst/>
                        <a:latin typeface="Palatino Linotype" panose="02040502050505030304" pitchFamily="18" charset="0"/>
                      </a:endParaRPr>
                    </a:p>
                    <a:p>
                      <a:pPr marL="0" marR="0" algn="l">
                        <a:spcBef>
                          <a:spcPts val="0"/>
                        </a:spcBef>
                        <a:spcAft>
                          <a:spcPts val="0"/>
                        </a:spcAft>
                      </a:pP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rPr>
                        <a:t>Environment &amp; Climate Change (14%)</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rPr>
                        <a:t>Health Care</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p>
                      <a:pPr marL="0" marR="0" algn="ctr">
                        <a:spcBef>
                          <a:spcPts val="0"/>
                        </a:spcBef>
                        <a:spcAft>
                          <a:spcPts val="0"/>
                        </a:spcAft>
                      </a:pPr>
                      <a:r>
                        <a:rPr lang="en-US" sz="1400" dirty="0">
                          <a:effectLst/>
                          <a:latin typeface="Palatino Linotype" panose="02040502050505030304" pitchFamily="18" charset="0"/>
                          <a:ea typeface="Calibri" panose="020F0502020204030204" pitchFamily="34" charset="0"/>
                          <a:cs typeface="Times New Roman" panose="02020603050405020304" pitchFamily="18" charset="0"/>
                        </a:rPr>
                        <a:t>(10%)</a:t>
                      </a:r>
                    </a:p>
                  </a:txBody>
                  <a:tcPr marL="68187" marR="68187" marT="0" marB="0" anchor="ctr">
                    <a:lnB w="12700" cap="flat" cmpd="sng" algn="ctr">
                      <a:solidFill>
                        <a:srgbClr val="FF93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rPr>
                        <a:t>Immigration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effectLst/>
                          <a:latin typeface="Palatino Linotype" panose="02040502050505030304" pitchFamily="18" charset="0"/>
                        </a:rPr>
                        <a:t> (13%)</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p>
                      <a:pPr marL="0" marR="0" algn="ctr">
                        <a:spcBef>
                          <a:spcPts val="0"/>
                        </a:spcBef>
                        <a:spcAft>
                          <a:spcPts val="0"/>
                        </a:spcAft>
                      </a:pP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bl>
          </a:graphicData>
        </a:graphic>
      </p:graphicFrame>
    </p:spTree>
    <p:extLst>
      <p:ext uri="{BB962C8B-B14F-4D97-AF65-F5344CB8AC3E}">
        <p14:creationId xmlns:p14="http://schemas.microsoft.com/office/powerpoint/2010/main" val="37070090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45</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Preferences toward 2020 Republican primary elections</a:t>
            </a:r>
          </a:p>
        </p:txBody>
      </p:sp>
      <p:sp>
        <p:nvSpPr>
          <p:cNvPr id="10" name="TextBox 9">
            <a:extLst>
              <a:ext uri="{FF2B5EF4-FFF2-40B4-BE49-F238E27FC236}">
                <a16:creationId xmlns:a16="http://schemas.microsoft.com/office/drawing/2014/main" id="{BFFDEE2B-6D11-484F-B05C-2F175A2CE8AE}"/>
              </a:ext>
            </a:extLst>
          </p:cNvPr>
          <p:cNvSpPr txBox="1"/>
          <p:nvPr/>
        </p:nvSpPr>
        <p:spPr>
          <a:xfrm>
            <a:off x="5682342" y="1001350"/>
            <a:ext cx="6111867" cy="923330"/>
          </a:xfrm>
          <a:prstGeom prst="rect">
            <a:avLst/>
          </a:prstGeom>
          <a:noFill/>
        </p:spPr>
        <p:txBody>
          <a:bodyPr wrap="square" rtlCol="0">
            <a:spAutoFit/>
          </a:bodyPr>
          <a:lstStyle/>
          <a:p>
            <a:r>
              <a:rPr lang="en-US" b="1" dirty="0"/>
              <a:t>Thinking about the 2020 Republican nomination, would you like to see other Republican candidates challenge Donald Trump for the party’s nomination for president in 2020?</a:t>
            </a:r>
            <a:r>
              <a:rPr lang="en-US" dirty="0"/>
              <a:t> </a:t>
            </a:r>
          </a:p>
        </p:txBody>
      </p:sp>
      <p:sp>
        <p:nvSpPr>
          <p:cNvPr id="8" name="TextBox 7">
            <a:extLst>
              <a:ext uri="{FF2B5EF4-FFF2-40B4-BE49-F238E27FC236}">
                <a16:creationId xmlns:a16="http://schemas.microsoft.com/office/drawing/2014/main" id="{5C988518-A025-D04B-BD42-56187D5EFE8B}"/>
              </a:ext>
            </a:extLst>
          </p:cNvPr>
          <p:cNvSpPr txBox="1"/>
          <p:nvPr/>
        </p:nvSpPr>
        <p:spPr>
          <a:xfrm>
            <a:off x="421710" y="1930894"/>
            <a:ext cx="4974749" cy="297004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Majorities of millennials across party ID would like to see other Republican candidates challenge Donald Trump for the Republican Party nomination in 2020.</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would like to see Donald Trump’s nomination challenged by other Republicans:</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88%</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72%</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61%</a:t>
            </a:r>
            <a:endParaRPr lang="en-US" sz="1700" dirty="0">
              <a:latin typeface="Palatino Linotype" panose="02040502050505030304" pitchFamily="18" charset="0"/>
            </a:endParaRPr>
          </a:p>
        </p:txBody>
      </p:sp>
      <p:graphicFrame>
        <p:nvGraphicFramePr>
          <p:cNvPr id="11" name="Chart 10">
            <a:extLst>
              <a:ext uri="{FF2B5EF4-FFF2-40B4-BE49-F238E27FC236}">
                <a16:creationId xmlns:a16="http://schemas.microsoft.com/office/drawing/2014/main" id="{312B0CAB-1C99-9D46-AE5F-B130D24600E5}"/>
              </a:ext>
            </a:extLst>
          </p:cNvPr>
          <p:cNvGraphicFramePr>
            <a:graphicFrameLocks/>
          </p:cNvGraphicFramePr>
          <p:nvPr>
            <p:extLst>
              <p:ext uri="{D42A27DB-BD31-4B8C-83A1-F6EECF244321}">
                <p14:modId xmlns:p14="http://schemas.microsoft.com/office/powerpoint/2010/main" val="4251040731"/>
              </p:ext>
            </p:extLst>
          </p:nvPr>
        </p:nvGraphicFramePr>
        <p:xfrm>
          <a:off x="5682341" y="1991914"/>
          <a:ext cx="6111867" cy="436443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188539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46</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Preferences toward Trump challenger</a:t>
            </a:r>
          </a:p>
        </p:txBody>
      </p:sp>
      <p:sp>
        <p:nvSpPr>
          <p:cNvPr id="10" name="TextBox 9">
            <a:extLst>
              <a:ext uri="{FF2B5EF4-FFF2-40B4-BE49-F238E27FC236}">
                <a16:creationId xmlns:a16="http://schemas.microsoft.com/office/drawing/2014/main" id="{BFFDEE2B-6D11-484F-B05C-2F175A2CE8AE}"/>
              </a:ext>
            </a:extLst>
          </p:cNvPr>
          <p:cNvSpPr txBox="1"/>
          <p:nvPr/>
        </p:nvSpPr>
        <p:spPr>
          <a:xfrm>
            <a:off x="4531659" y="974781"/>
            <a:ext cx="7086147" cy="369332"/>
          </a:xfrm>
          <a:prstGeom prst="rect">
            <a:avLst/>
          </a:prstGeom>
          <a:noFill/>
        </p:spPr>
        <p:txBody>
          <a:bodyPr wrap="square" rtlCol="0">
            <a:spAutoFit/>
          </a:bodyPr>
          <a:lstStyle/>
          <a:p>
            <a:r>
              <a:rPr lang="en-US" b="1" dirty="0"/>
              <a:t>If yes... Which one of the following candidates do you prefer?</a:t>
            </a:r>
            <a:r>
              <a:rPr lang="en-US" dirty="0"/>
              <a:t> </a:t>
            </a:r>
            <a:endParaRPr lang="en-US" b="1" dirty="0"/>
          </a:p>
        </p:txBody>
      </p:sp>
      <p:graphicFrame>
        <p:nvGraphicFramePr>
          <p:cNvPr id="12" name="Table 11">
            <a:extLst>
              <a:ext uri="{FF2B5EF4-FFF2-40B4-BE49-F238E27FC236}">
                <a16:creationId xmlns:a16="http://schemas.microsoft.com/office/drawing/2014/main" id="{CB47B4E5-18F2-D94B-9D9C-AFBC5F910BB8}"/>
              </a:ext>
            </a:extLst>
          </p:cNvPr>
          <p:cNvGraphicFramePr>
            <a:graphicFrameLocks noGrp="1"/>
          </p:cNvGraphicFramePr>
          <p:nvPr>
            <p:extLst>
              <p:ext uri="{D42A27DB-BD31-4B8C-83A1-F6EECF244321}">
                <p14:modId xmlns:p14="http://schemas.microsoft.com/office/powerpoint/2010/main" val="1368812347"/>
              </p:ext>
            </p:extLst>
          </p:nvPr>
        </p:nvGraphicFramePr>
        <p:xfrm>
          <a:off x="4516668" y="1468873"/>
          <a:ext cx="7101139" cy="4689357"/>
        </p:xfrm>
        <a:graphic>
          <a:graphicData uri="http://schemas.openxmlformats.org/drawingml/2006/table">
            <a:tbl>
              <a:tblPr firstRow="1" firstCol="1" bandRow="1">
                <a:tableStyleId>{2D5ABB26-0587-4C30-8999-92F81FD0307C}</a:tableStyleId>
              </a:tblPr>
              <a:tblGrid>
                <a:gridCol w="3047524">
                  <a:extLst>
                    <a:ext uri="{9D8B030D-6E8A-4147-A177-3AD203B41FA5}">
                      <a16:colId xmlns:a16="http://schemas.microsoft.com/office/drawing/2014/main" val="3369453276"/>
                    </a:ext>
                  </a:extLst>
                </a:gridCol>
                <a:gridCol w="1351205">
                  <a:extLst>
                    <a:ext uri="{9D8B030D-6E8A-4147-A177-3AD203B41FA5}">
                      <a16:colId xmlns:a16="http://schemas.microsoft.com/office/drawing/2014/main" val="2384036685"/>
                    </a:ext>
                  </a:extLst>
                </a:gridCol>
                <a:gridCol w="1351205">
                  <a:extLst>
                    <a:ext uri="{9D8B030D-6E8A-4147-A177-3AD203B41FA5}">
                      <a16:colId xmlns:a16="http://schemas.microsoft.com/office/drawing/2014/main" val="4203878333"/>
                    </a:ext>
                  </a:extLst>
                </a:gridCol>
                <a:gridCol w="1351205">
                  <a:extLst>
                    <a:ext uri="{9D8B030D-6E8A-4147-A177-3AD203B41FA5}">
                      <a16:colId xmlns:a16="http://schemas.microsoft.com/office/drawing/2014/main" val="143255886"/>
                    </a:ext>
                  </a:extLst>
                </a:gridCol>
              </a:tblGrid>
              <a:tr h="437007">
                <a:tc>
                  <a:txBody>
                    <a:bodyPr/>
                    <a:lstStyle/>
                    <a:p>
                      <a:pPr marL="0" marR="0" algn="l">
                        <a:spcBef>
                          <a:spcPts val="0"/>
                        </a:spcBef>
                        <a:spcAft>
                          <a:spcPts val="0"/>
                        </a:spcAft>
                      </a:pPr>
                      <a:r>
                        <a:rPr lang="en-US" sz="1400" b="1" dirty="0">
                          <a:effectLst/>
                          <a:latin typeface="Palatino Linotype" panose="02040502050505030304" pitchFamily="18" charset="0"/>
                        </a:rPr>
                        <a:t> </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Democrats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Independents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Republicans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25235">
                <a:tc>
                  <a:txBody>
                    <a:bodyPr/>
                    <a:lstStyle/>
                    <a:p>
                      <a:pPr marL="0" marR="0">
                        <a:spcBef>
                          <a:spcPts val="0"/>
                        </a:spcBef>
                        <a:spcAft>
                          <a:spcPts val="0"/>
                        </a:spcAft>
                      </a:pPr>
                      <a:r>
                        <a:rPr lang="en-US" sz="14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Former Governor John Kasich</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Former Governor Jeb Bush</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25235">
                <a:tc>
                  <a:txBody>
                    <a:bodyPr/>
                    <a:lstStyle/>
                    <a:p>
                      <a:pPr marL="0" marR="0">
                        <a:spcBef>
                          <a:spcPts val="0"/>
                        </a:spcBef>
                        <a:spcAft>
                          <a:spcPts val="0"/>
                        </a:spcAft>
                      </a:pPr>
                      <a:r>
                        <a:rPr lang="en-US" sz="14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Senator Ted Cruz</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25235">
                <a:tc>
                  <a:txBody>
                    <a:bodyPr/>
                    <a:lstStyle/>
                    <a:p>
                      <a:pPr marL="0" marR="0">
                        <a:spcBef>
                          <a:spcPts val="0"/>
                        </a:spcBef>
                        <a:spcAft>
                          <a:spcPts val="0"/>
                        </a:spcAft>
                      </a:pPr>
                      <a:r>
                        <a:rPr lang="en-US" sz="14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Senator Marco Rubio</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10</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Senator Mitt Romney</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Former Speaker Paul Ryan</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Vice President Mike Pence</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Former Senator Jeff Flake</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r h="425235">
                <a:tc>
                  <a:txBody>
                    <a:bodyPr/>
                    <a:lstStyle/>
                    <a:p>
                      <a:pPr marL="0" marR="0">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Senator Rand Paul</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882290320"/>
                  </a:ext>
                </a:extLst>
              </a:tr>
              <a:tr h="425235">
                <a:tc>
                  <a:txBody>
                    <a:bodyPr/>
                    <a:lstStyle/>
                    <a:p>
                      <a:pPr marL="0" marR="0">
                        <a:spcBef>
                          <a:spcPts val="0"/>
                        </a:spcBef>
                        <a:spcAft>
                          <a:spcPts val="0"/>
                        </a:spcAft>
                      </a:pPr>
                      <a:r>
                        <a:rPr lang="en-US" sz="1400" dirty="0">
                          <a:solidFill>
                            <a:srgbClr val="000000"/>
                          </a:solidFill>
                          <a:effectLst/>
                          <a:latin typeface="Palatino Linotype" panose="02040502050505030304" pitchFamily="18" charset="0"/>
                          <a:ea typeface="Calibri" panose="020F0502020204030204" pitchFamily="34" charset="0"/>
                          <a:cs typeface="Times New Roman" panose="02020603050405020304" pitchFamily="18" charset="0"/>
                        </a:rPr>
                        <a:t>Someone else</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58</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977740109"/>
                  </a:ext>
                </a:extLst>
              </a:tr>
            </a:tbl>
          </a:graphicData>
        </a:graphic>
      </p:graphicFrame>
      <p:sp>
        <p:nvSpPr>
          <p:cNvPr id="13" name="TextBox 12">
            <a:extLst>
              <a:ext uri="{FF2B5EF4-FFF2-40B4-BE49-F238E27FC236}">
                <a16:creationId xmlns:a16="http://schemas.microsoft.com/office/drawing/2014/main" id="{017F11ED-8800-E94F-8E7D-4ED577EBCC1E}"/>
              </a:ext>
            </a:extLst>
          </p:cNvPr>
          <p:cNvSpPr txBox="1"/>
          <p:nvPr/>
        </p:nvSpPr>
        <p:spPr>
          <a:xfrm>
            <a:off x="415985" y="1628337"/>
            <a:ext cx="3739156" cy="375487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Of those who say they’d like to see Trump challenged by another Republican in the primaries, pluralities of millennials across partisanship say they’d prefer someone not listed on the survey.</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rPr>
              <a:t>In second place, Democrats, and Republicans alike name Sen. Mitt Romney as their top choice to challenge Trump in 2020. Independents are evenly split between Sen. Romney and Sen. Ted Cruz.</a:t>
            </a:r>
          </a:p>
        </p:txBody>
      </p:sp>
    </p:spTree>
    <p:extLst>
      <p:ext uri="{BB962C8B-B14F-4D97-AF65-F5344CB8AC3E}">
        <p14:creationId xmlns:p14="http://schemas.microsoft.com/office/powerpoint/2010/main" val="7060538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47</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overall </a:t>
            </a:r>
          </a:p>
        </p:txBody>
      </p:sp>
      <p:sp>
        <p:nvSpPr>
          <p:cNvPr id="10" name="TextBox 9">
            <a:extLst>
              <a:ext uri="{FF2B5EF4-FFF2-40B4-BE49-F238E27FC236}">
                <a16:creationId xmlns:a16="http://schemas.microsoft.com/office/drawing/2014/main" id="{BFFDEE2B-6D11-484F-B05C-2F175A2CE8AE}"/>
              </a:ext>
            </a:extLst>
          </p:cNvPr>
          <p:cNvSpPr txBox="1"/>
          <p:nvPr/>
        </p:nvSpPr>
        <p:spPr>
          <a:xfrm>
            <a:off x="4531659" y="867205"/>
            <a:ext cx="7086147" cy="923330"/>
          </a:xfrm>
          <a:prstGeom prst="rect">
            <a:avLst/>
          </a:prstGeom>
          <a:noFill/>
        </p:spPr>
        <p:txBody>
          <a:bodyPr wrap="square" rtlCol="0">
            <a:spAutoFit/>
          </a:bodyPr>
          <a:lstStyle/>
          <a:p>
            <a:r>
              <a:rPr lang="en-US" b="1" dirty="0"/>
              <a:t>Below is a list of people who may be running in the Democratic primaries to be the party’s presidential nominee. Which one candidate do you support or do you support someone else?</a:t>
            </a:r>
            <a:r>
              <a:rPr lang="en-US" dirty="0"/>
              <a:t> </a:t>
            </a:r>
            <a:endParaRPr lang="en-US" b="1" dirty="0"/>
          </a:p>
        </p:txBody>
      </p:sp>
      <p:graphicFrame>
        <p:nvGraphicFramePr>
          <p:cNvPr id="12" name="Table 11">
            <a:extLst>
              <a:ext uri="{FF2B5EF4-FFF2-40B4-BE49-F238E27FC236}">
                <a16:creationId xmlns:a16="http://schemas.microsoft.com/office/drawing/2014/main" id="{CB47B4E5-18F2-D94B-9D9C-AFBC5F910BB8}"/>
              </a:ext>
            </a:extLst>
          </p:cNvPr>
          <p:cNvGraphicFramePr>
            <a:graphicFrameLocks noGrp="1"/>
          </p:cNvGraphicFramePr>
          <p:nvPr>
            <p:extLst>
              <p:ext uri="{D42A27DB-BD31-4B8C-83A1-F6EECF244321}">
                <p14:modId xmlns:p14="http://schemas.microsoft.com/office/powerpoint/2010/main" val="4087883344"/>
              </p:ext>
            </p:extLst>
          </p:nvPr>
        </p:nvGraphicFramePr>
        <p:xfrm>
          <a:off x="4531659" y="1902365"/>
          <a:ext cx="7086146" cy="4243843"/>
        </p:xfrm>
        <a:graphic>
          <a:graphicData uri="http://schemas.openxmlformats.org/drawingml/2006/table">
            <a:tbl>
              <a:tblPr firstRow="1" firstCol="1" bandRow="1">
                <a:tableStyleId>{2D5ABB26-0587-4C30-8999-92F81FD0307C}</a:tableStyleId>
              </a:tblPr>
              <a:tblGrid>
                <a:gridCol w="3041090">
                  <a:extLst>
                    <a:ext uri="{9D8B030D-6E8A-4147-A177-3AD203B41FA5}">
                      <a16:colId xmlns:a16="http://schemas.microsoft.com/office/drawing/2014/main" val="3369453276"/>
                    </a:ext>
                  </a:extLst>
                </a:gridCol>
                <a:gridCol w="1348352">
                  <a:extLst>
                    <a:ext uri="{9D8B030D-6E8A-4147-A177-3AD203B41FA5}">
                      <a16:colId xmlns:a16="http://schemas.microsoft.com/office/drawing/2014/main" val="2384036685"/>
                    </a:ext>
                  </a:extLst>
                </a:gridCol>
                <a:gridCol w="1348352">
                  <a:extLst>
                    <a:ext uri="{9D8B030D-6E8A-4147-A177-3AD203B41FA5}">
                      <a16:colId xmlns:a16="http://schemas.microsoft.com/office/drawing/2014/main" val="4203878333"/>
                    </a:ext>
                  </a:extLst>
                </a:gridCol>
                <a:gridCol w="1348352">
                  <a:extLst>
                    <a:ext uri="{9D8B030D-6E8A-4147-A177-3AD203B41FA5}">
                      <a16:colId xmlns:a16="http://schemas.microsoft.com/office/drawing/2014/main" val="143255886"/>
                    </a:ext>
                  </a:extLst>
                </a:gridCol>
              </a:tblGrid>
              <a:tr h="650480">
                <a:tc>
                  <a:txBody>
                    <a:bodyPr/>
                    <a:lstStyle/>
                    <a:p>
                      <a:pPr marL="0" marR="0" algn="l">
                        <a:spcBef>
                          <a:spcPts val="0"/>
                        </a:spcBef>
                        <a:spcAft>
                          <a:spcPts val="0"/>
                        </a:spcAft>
                      </a:pPr>
                      <a:r>
                        <a:rPr lang="en-US" sz="1400" b="1" dirty="0">
                          <a:effectLst/>
                          <a:latin typeface="Palatino Linotype" panose="02040502050505030304" pitchFamily="18" charset="0"/>
                        </a:rPr>
                        <a:t> </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Democrats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ea typeface="Calibri" panose="020F0502020204030204" pitchFamily="34" charset="0"/>
                          <a:cs typeface="Times New Roman" panose="02020603050405020304" pitchFamily="18" charset="0"/>
                        </a:rPr>
                        <a:t>Independents</a:t>
                      </a:r>
                    </a:p>
                  </a:txBody>
                  <a:tcPr marL="68187" marR="68187" marT="0" marB="0" anchor="ctr">
                    <a:solidFill>
                      <a:srgbClr val="FF9300"/>
                    </a:solidFill>
                  </a:tcPr>
                </a:tc>
                <a:tc>
                  <a:txBody>
                    <a:bodyPr/>
                    <a:lstStyle/>
                    <a:p>
                      <a:pPr marL="0" marR="0" algn="ctr">
                        <a:spcBef>
                          <a:spcPts val="0"/>
                        </a:spcBef>
                        <a:spcAft>
                          <a:spcPts val="0"/>
                        </a:spcAft>
                      </a:pPr>
                      <a:r>
                        <a:rPr lang="en-US" sz="1400" b="1" dirty="0">
                          <a:effectLst/>
                          <a:latin typeface="Palatino Linotype" panose="02040502050505030304" pitchFamily="18" charset="0"/>
                        </a:rPr>
                        <a:t>Republicans</a:t>
                      </a:r>
                      <a:endParaRPr lang="en-US" sz="14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21</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11</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14</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25</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79115">
                <a:tc>
                  <a:txBody>
                    <a:bodyPr/>
                    <a:lstStyle/>
                    <a:p>
                      <a:pPr marL="0" marR="0">
                        <a:spcBef>
                          <a:spcPts val="0"/>
                        </a:spcBef>
                        <a:spcAft>
                          <a:spcPts val="0"/>
                        </a:spcAft>
                      </a:pPr>
                      <a:r>
                        <a:rPr lang="en-US" sz="14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0</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239558">
                <a:tc>
                  <a:txBody>
                    <a:bodyPr/>
                    <a:lstStyle/>
                    <a:p>
                      <a:pPr marL="0" marR="0">
                        <a:spcBef>
                          <a:spcPts val="0"/>
                        </a:spcBef>
                        <a:spcAft>
                          <a:spcPts val="0"/>
                        </a:spcAft>
                      </a:pPr>
                      <a:r>
                        <a:rPr lang="en-US" sz="14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53</a:t>
                      </a:r>
                      <a:endParaRPr lang="en-US" sz="14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4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44</a:t>
                      </a:r>
                      <a:endParaRPr lang="en-US" sz="14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
        <p:nvSpPr>
          <p:cNvPr id="13" name="TextBox 12">
            <a:extLst>
              <a:ext uri="{FF2B5EF4-FFF2-40B4-BE49-F238E27FC236}">
                <a16:creationId xmlns:a16="http://schemas.microsoft.com/office/drawing/2014/main" id="{017F11ED-8800-E94F-8E7D-4ED577EBCC1E}"/>
              </a:ext>
            </a:extLst>
          </p:cNvPr>
          <p:cNvSpPr txBox="1"/>
          <p:nvPr/>
        </p:nvSpPr>
        <p:spPr>
          <a:xfrm>
            <a:off x="402538" y="2310821"/>
            <a:ext cx="3739156" cy="323165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When asked about the Democratic nominee in 2020, Democrats slightly prefer Sen. Bernie Sanders to former Vice President Joe Biden.</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Republicans and Independents would prefer someone else not listed on the survey. Of those listed, Republicans express most support for Joe Biden while Independents are split between Bernie Sanders and Joe Biden.</a:t>
            </a:r>
            <a:endParaRPr lang="en-US" sz="1700" dirty="0">
              <a:latin typeface="Palatino Linotype" panose="02040502050505030304" pitchFamily="18" charset="0"/>
            </a:endParaRPr>
          </a:p>
        </p:txBody>
      </p:sp>
    </p:spTree>
    <p:extLst>
      <p:ext uri="{BB962C8B-B14F-4D97-AF65-F5344CB8AC3E}">
        <p14:creationId xmlns:p14="http://schemas.microsoft.com/office/powerpoint/2010/main" val="39135093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48</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national security</a:t>
            </a:r>
          </a:p>
        </p:txBody>
      </p:sp>
      <p:sp>
        <p:nvSpPr>
          <p:cNvPr id="10" name="TextBox 9">
            <a:extLst>
              <a:ext uri="{FF2B5EF4-FFF2-40B4-BE49-F238E27FC236}">
                <a16:creationId xmlns:a16="http://schemas.microsoft.com/office/drawing/2014/main" id="{BFFDEE2B-6D11-484F-B05C-2F175A2CE8AE}"/>
              </a:ext>
            </a:extLst>
          </p:cNvPr>
          <p:cNvSpPr txBox="1"/>
          <p:nvPr/>
        </p:nvSpPr>
        <p:spPr>
          <a:xfrm>
            <a:off x="578224" y="867205"/>
            <a:ext cx="11039582"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national security</a:t>
            </a:r>
            <a:r>
              <a:rPr lang="en-US" b="1" dirty="0"/>
              <a:t>?</a:t>
            </a:r>
            <a:r>
              <a:rPr lang="en-US" dirty="0"/>
              <a:t> </a:t>
            </a:r>
            <a:endParaRPr lang="en-US" b="1" dirty="0"/>
          </a:p>
        </p:txBody>
      </p:sp>
      <p:graphicFrame>
        <p:nvGraphicFramePr>
          <p:cNvPr id="8" name="Table 7">
            <a:extLst>
              <a:ext uri="{FF2B5EF4-FFF2-40B4-BE49-F238E27FC236}">
                <a16:creationId xmlns:a16="http://schemas.microsoft.com/office/drawing/2014/main" id="{FDB6A0B6-4D7E-114A-8F56-D48B00A680E3}"/>
              </a:ext>
            </a:extLst>
          </p:cNvPr>
          <p:cNvGraphicFramePr>
            <a:graphicFrameLocks noGrp="1"/>
          </p:cNvGraphicFramePr>
          <p:nvPr>
            <p:extLst>
              <p:ext uri="{D42A27DB-BD31-4B8C-83A1-F6EECF244321}">
                <p14:modId xmlns:p14="http://schemas.microsoft.com/office/powerpoint/2010/main" val="204353672"/>
              </p:ext>
            </p:extLst>
          </p:nvPr>
        </p:nvGraphicFramePr>
        <p:xfrm>
          <a:off x="739589" y="1625366"/>
          <a:ext cx="10614210" cy="4734866"/>
        </p:xfrm>
        <a:graphic>
          <a:graphicData uri="http://schemas.openxmlformats.org/drawingml/2006/table">
            <a:tbl>
              <a:tblPr firstRow="1" firstCol="1" bandRow="1">
                <a:tableStyleId>{2D5ABB26-0587-4C30-8999-92F81FD0307C}</a:tableStyleId>
              </a:tblPr>
              <a:tblGrid>
                <a:gridCol w="4555194">
                  <a:extLst>
                    <a:ext uri="{9D8B030D-6E8A-4147-A177-3AD203B41FA5}">
                      <a16:colId xmlns:a16="http://schemas.microsoft.com/office/drawing/2014/main" val="3369453276"/>
                    </a:ext>
                  </a:extLst>
                </a:gridCol>
                <a:gridCol w="2019672">
                  <a:extLst>
                    <a:ext uri="{9D8B030D-6E8A-4147-A177-3AD203B41FA5}">
                      <a16:colId xmlns:a16="http://schemas.microsoft.com/office/drawing/2014/main" val="2384036685"/>
                    </a:ext>
                  </a:extLst>
                </a:gridCol>
                <a:gridCol w="2019672">
                  <a:extLst>
                    <a:ext uri="{9D8B030D-6E8A-4147-A177-3AD203B41FA5}">
                      <a16:colId xmlns:a16="http://schemas.microsoft.com/office/drawing/2014/main" val="4203878333"/>
                    </a:ext>
                  </a:extLst>
                </a:gridCol>
                <a:gridCol w="2019672">
                  <a:extLst>
                    <a:ext uri="{9D8B030D-6E8A-4147-A177-3AD203B41FA5}">
                      <a16:colId xmlns:a16="http://schemas.microsoft.com/office/drawing/2014/main" val="143255886"/>
                    </a:ext>
                  </a:extLst>
                </a:gridCol>
              </a:tblGrid>
              <a:tr h="651586">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Democrats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Independents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Republicans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39965">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22</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2600814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49</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climate change</a:t>
            </a:r>
          </a:p>
        </p:txBody>
      </p:sp>
      <p:sp>
        <p:nvSpPr>
          <p:cNvPr id="10" name="TextBox 9">
            <a:extLst>
              <a:ext uri="{FF2B5EF4-FFF2-40B4-BE49-F238E27FC236}">
                <a16:creationId xmlns:a16="http://schemas.microsoft.com/office/drawing/2014/main" id="{BFFDEE2B-6D11-484F-B05C-2F175A2CE8AE}"/>
              </a:ext>
            </a:extLst>
          </p:cNvPr>
          <p:cNvSpPr txBox="1"/>
          <p:nvPr/>
        </p:nvSpPr>
        <p:spPr>
          <a:xfrm>
            <a:off x="578225" y="867205"/>
            <a:ext cx="11039582"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climate change</a:t>
            </a:r>
            <a:r>
              <a:rPr lang="en-US" b="1" dirty="0"/>
              <a:t>?</a:t>
            </a:r>
            <a:r>
              <a:rPr lang="en-US" dirty="0"/>
              <a:t> </a:t>
            </a:r>
            <a:endParaRPr lang="en-US" b="1" dirty="0"/>
          </a:p>
        </p:txBody>
      </p:sp>
      <p:graphicFrame>
        <p:nvGraphicFramePr>
          <p:cNvPr id="7" name="Table 6">
            <a:extLst>
              <a:ext uri="{FF2B5EF4-FFF2-40B4-BE49-F238E27FC236}">
                <a16:creationId xmlns:a16="http://schemas.microsoft.com/office/drawing/2014/main" id="{7174FA88-3642-5D4C-89FD-CC29C79C605A}"/>
              </a:ext>
            </a:extLst>
          </p:cNvPr>
          <p:cNvGraphicFramePr>
            <a:graphicFrameLocks noGrp="1"/>
          </p:cNvGraphicFramePr>
          <p:nvPr>
            <p:extLst>
              <p:ext uri="{D42A27DB-BD31-4B8C-83A1-F6EECF244321}">
                <p14:modId xmlns:p14="http://schemas.microsoft.com/office/powerpoint/2010/main" val="2424614382"/>
              </p:ext>
            </p:extLst>
          </p:nvPr>
        </p:nvGraphicFramePr>
        <p:xfrm>
          <a:off x="739589" y="1625366"/>
          <a:ext cx="10614210" cy="4734866"/>
        </p:xfrm>
        <a:graphic>
          <a:graphicData uri="http://schemas.openxmlformats.org/drawingml/2006/table">
            <a:tbl>
              <a:tblPr firstRow="1" firstCol="1" bandRow="1">
                <a:tableStyleId>{2D5ABB26-0587-4C30-8999-92F81FD0307C}</a:tableStyleId>
              </a:tblPr>
              <a:tblGrid>
                <a:gridCol w="4555194">
                  <a:extLst>
                    <a:ext uri="{9D8B030D-6E8A-4147-A177-3AD203B41FA5}">
                      <a16:colId xmlns:a16="http://schemas.microsoft.com/office/drawing/2014/main" val="3369453276"/>
                    </a:ext>
                  </a:extLst>
                </a:gridCol>
                <a:gridCol w="2019672">
                  <a:extLst>
                    <a:ext uri="{9D8B030D-6E8A-4147-A177-3AD203B41FA5}">
                      <a16:colId xmlns:a16="http://schemas.microsoft.com/office/drawing/2014/main" val="2384036685"/>
                    </a:ext>
                  </a:extLst>
                </a:gridCol>
                <a:gridCol w="2019672">
                  <a:extLst>
                    <a:ext uri="{9D8B030D-6E8A-4147-A177-3AD203B41FA5}">
                      <a16:colId xmlns:a16="http://schemas.microsoft.com/office/drawing/2014/main" val="4203878333"/>
                    </a:ext>
                  </a:extLst>
                </a:gridCol>
                <a:gridCol w="2019672">
                  <a:extLst>
                    <a:ext uri="{9D8B030D-6E8A-4147-A177-3AD203B41FA5}">
                      <a16:colId xmlns:a16="http://schemas.microsoft.com/office/drawing/2014/main" val="143255886"/>
                    </a:ext>
                  </a:extLst>
                </a:gridCol>
              </a:tblGrid>
              <a:tr h="651586">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Democrats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Independents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Republicans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29</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39965">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30</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234456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50</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health care</a:t>
            </a:r>
          </a:p>
        </p:txBody>
      </p:sp>
      <p:sp>
        <p:nvSpPr>
          <p:cNvPr id="10" name="TextBox 9">
            <a:extLst>
              <a:ext uri="{FF2B5EF4-FFF2-40B4-BE49-F238E27FC236}">
                <a16:creationId xmlns:a16="http://schemas.microsoft.com/office/drawing/2014/main" id="{BFFDEE2B-6D11-484F-B05C-2F175A2CE8AE}"/>
              </a:ext>
            </a:extLst>
          </p:cNvPr>
          <p:cNvSpPr txBox="1"/>
          <p:nvPr/>
        </p:nvSpPr>
        <p:spPr>
          <a:xfrm>
            <a:off x="591671" y="867205"/>
            <a:ext cx="11026135"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issues of health care</a:t>
            </a:r>
            <a:r>
              <a:rPr lang="en-US" b="1" dirty="0"/>
              <a:t>?</a:t>
            </a:r>
            <a:r>
              <a:rPr lang="en-US" dirty="0"/>
              <a:t> </a:t>
            </a:r>
            <a:endParaRPr lang="en-US" b="1" dirty="0"/>
          </a:p>
        </p:txBody>
      </p:sp>
      <p:graphicFrame>
        <p:nvGraphicFramePr>
          <p:cNvPr id="7" name="Table 6">
            <a:extLst>
              <a:ext uri="{FF2B5EF4-FFF2-40B4-BE49-F238E27FC236}">
                <a16:creationId xmlns:a16="http://schemas.microsoft.com/office/drawing/2014/main" id="{EF631E4F-C061-DD41-829B-D8D10F141B79}"/>
              </a:ext>
            </a:extLst>
          </p:cNvPr>
          <p:cNvGraphicFramePr>
            <a:graphicFrameLocks noGrp="1"/>
          </p:cNvGraphicFramePr>
          <p:nvPr>
            <p:extLst>
              <p:ext uri="{D42A27DB-BD31-4B8C-83A1-F6EECF244321}">
                <p14:modId xmlns:p14="http://schemas.microsoft.com/office/powerpoint/2010/main" val="3354846070"/>
              </p:ext>
            </p:extLst>
          </p:nvPr>
        </p:nvGraphicFramePr>
        <p:xfrm>
          <a:off x="739589" y="1625366"/>
          <a:ext cx="10614210" cy="4734866"/>
        </p:xfrm>
        <a:graphic>
          <a:graphicData uri="http://schemas.openxmlformats.org/drawingml/2006/table">
            <a:tbl>
              <a:tblPr firstRow="1" firstCol="1" bandRow="1">
                <a:tableStyleId>{2D5ABB26-0587-4C30-8999-92F81FD0307C}</a:tableStyleId>
              </a:tblPr>
              <a:tblGrid>
                <a:gridCol w="4555194">
                  <a:extLst>
                    <a:ext uri="{9D8B030D-6E8A-4147-A177-3AD203B41FA5}">
                      <a16:colId xmlns:a16="http://schemas.microsoft.com/office/drawing/2014/main" val="3369453276"/>
                    </a:ext>
                  </a:extLst>
                </a:gridCol>
                <a:gridCol w="2019672">
                  <a:extLst>
                    <a:ext uri="{9D8B030D-6E8A-4147-A177-3AD203B41FA5}">
                      <a16:colId xmlns:a16="http://schemas.microsoft.com/office/drawing/2014/main" val="2384036685"/>
                    </a:ext>
                  </a:extLst>
                </a:gridCol>
                <a:gridCol w="2019672">
                  <a:extLst>
                    <a:ext uri="{9D8B030D-6E8A-4147-A177-3AD203B41FA5}">
                      <a16:colId xmlns:a16="http://schemas.microsoft.com/office/drawing/2014/main" val="4203878333"/>
                    </a:ext>
                  </a:extLst>
                </a:gridCol>
                <a:gridCol w="2019672">
                  <a:extLst>
                    <a:ext uri="{9D8B030D-6E8A-4147-A177-3AD203B41FA5}">
                      <a16:colId xmlns:a16="http://schemas.microsoft.com/office/drawing/2014/main" val="143255886"/>
                    </a:ext>
                  </a:extLst>
                </a:gridCol>
              </a:tblGrid>
              <a:tr h="651586">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Democrats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Independents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Republicans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39965">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24</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31154893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51</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race relations</a:t>
            </a:r>
          </a:p>
        </p:txBody>
      </p:sp>
      <p:sp>
        <p:nvSpPr>
          <p:cNvPr id="10" name="TextBox 9">
            <a:extLst>
              <a:ext uri="{FF2B5EF4-FFF2-40B4-BE49-F238E27FC236}">
                <a16:creationId xmlns:a16="http://schemas.microsoft.com/office/drawing/2014/main" id="{BFFDEE2B-6D11-484F-B05C-2F175A2CE8AE}"/>
              </a:ext>
            </a:extLst>
          </p:cNvPr>
          <p:cNvSpPr txBox="1"/>
          <p:nvPr/>
        </p:nvSpPr>
        <p:spPr>
          <a:xfrm>
            <a:off x="578225" y="867205"/>
            <a:ext cx="11039582"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improving race relations</a:t>
            </a:r>
            <a:r>
              <a:rPr lang="en-US" b="1" dirty="0"/>
              <a:t>?</a:t>
            </a:r>
            <a:r>
              <a:rPr lang="en-US" dirty="0"/>
              <a:t> </a:t>
            </a:r>
            <a:endParaRPr lang="en-US" b="1" dirty="0"/>
          </a:p>
        </p:txBody>
      </p:sp>
      <p:graphicFrame>
        <p:nvGraphicFramePr>
          <p:cNvPr id="7" name="Table 6">
            <a:extLst>
              <a:ext uri="{FF2B5EF4-FFF2-40B4-BE49-F238E27FC236}">
                <a16:creationId xmlns:a16="http://schemas.microsoft.com/office/drawing/2014/main" id="{62AE71BD-E7C9-0143-B454-073AC729C276}"/>
              </a:ext>
            </a:extLst>
          </p:cNvPr>
          <p:cNvGraphicFramePr>
            <a:graphicFrameLocks noGrp="1"/>
          </p:cNvGraphicFramePr>
          <p:nvPr>
            <p:extLst>
              <p:ext uri="{D42A27DB-BD31-4B8C-83A1-F6EECF244321}">
                <p14:modId xmlns:p14="http://schemas.microsoft.com/office/powerpoint/2010/main" val="4183710554"/>
              </p:ext>
            </p:extLst>
          </p:nvPr>
        </p:nvGraphicFramePr>
        <p:xfrm>
          <a:off x="739589" y="1625366"/>
          <a:ext cx="10614210" cy="4734866"/>
        </p:xfrm>
        <a:graphic>
          <a:graphicData uri="http://schemas.openxmlformats.org/drawingml/2006/table">
            <a:tbl>
              <a:tblPr firstRow="1" firstCol="1" bandRow="1">
                <a:tableStyleId>{2D5ABB26-0587-4C30-8999-92F81FD0307C}</a:tableStyleId>
              </a:tblPr>
              <a:tblGrid>
                <a:gridCol w="4555194">
                  <a:extLst>
                    <a:ext uri="{9D8B030D-6E8A-4147-A177-3AD203B41FA5}">
                      <a16:colId xmlns:a16="http://schemas.microsoft.com/office/drawing/2014/main" val="3369453276"/>
                    </a:ext>
                  </a:extLst>
                </a:gridCol>
                <a:gridCol w="2019672">
                  <a:extLst>
                    <a:ext uri="{9D8B030D-6E8A-4147-A177-3AD203B41FA5}">
                      <a16:colId xmlns:a16="http://schemas.microsoft.com/office/drawing/2014/main" val="2384036685"/>
                    </a:ext>
                  </a:extLst>
                </a:gridCol>
                <a:gridCol w="2019672">
                  <a:extLst>
                    <a:ext uri="{9D8B030D-6E8A-4147-A177-3AD203B41FA5}">
                      <a16:colId xmlns:a16="http://schemas.microsoft.com/office/drawing/2014/main" val="4203878333"/>
                    </a:ext>
                  </a:extLst>
                </a:gridCol>
                <a:gridCol w="2019672">
                  <a:extLst>
                    <a:ext uri="{9D8B030D-6E8A-4147-A177-3AD203B41FA5}">
                      <a16:colId xmlns:a16="http://schemas.microsoft.com/office/drawing/2014/main" val="143255886"/>
                    </a:ext>
                  </a:extLst>
                </a:gridCol>
              </a:tblGrid>
              <a:tr h="651586">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Democrats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Independents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Republicans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9</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39965">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28</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12566411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52</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income inequality</a:t>
            </a:r>
          </a:p>
        </p:txBody>
      </p:sp>
      <p:sp>
        <p:nvSpPr>
          <p:cNvPr id="10" name="TextBox 9">
            <a:extLst>
              <a:ext uri="{FF2B5EF4-FFF2-40B4-BE49-F238E27FC236}">
                <a16:creationId xmlns:a16="http://schemas.microsoft.com/office/drawing/2014/main" id="{BFFDEE2B-6D11-484F-B05C-2F175A2CE8AE}"/>
              </a:ext>
            </a:extLst>
          </p:cNvPr>
          <p:cNvSpPr txBox="1"/>
          <p:nvPr/>
        </p:nvSpPr>
        <p:spPr>
          <a:xfrm>
            <a:off x="591671" y="867205"/>
            <a:ext cx="11026135"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income inequality</a:t>
            </a:r>
            <a:r>
              <a:rPr lang="en-US" b="1" dirty="0"/>
              <a:t>?</a:t>
            </a:r>
            <a:r>
              <a:rPr lang="en-US" dirty="0"/>
              <a:t> </a:t>
            </a:r>
            <a:endParaRPr lang="en-US" b="1" dirty="0"/>
          </a:p>
        </p:txBody>
      </p:sp>
      <p:graphicFrame>
        <p:nvGraphicFramePr>
          <p:cNvPr id="7" name="Table 6">
            <a:extLst>
              <a:ext uri="{FF2B5EF4-FFF2-40B4-BE49-F238E27FC236}">
                <a16:creationId xmlns:a16="http://schemas.microsoft.com/office/drawing/2014/main" id="{F2B7D203-E7D1-6240-9182-1B35593B0C09}"/>
              </a:ext>
            </a:extLst>
          </p:cNvPr>
          <p:cNvGraphicFramePr>
            <a:graphicFrameLocks noGrp="1"/>
          </p:cNvGraphicFramePr>
          <p:nvPr>
            <p:extLst>
              <p:ext uri="{D42A27DB-BD31-4B8C-83A1-F6EECF244321}">
                <p14:modId xmlns:p14="http://schemas.microsoft.com/office/powerpoint/2010/main" val="3373401221"/>
              </p:ext>
            </p:extLst>
          </p:nvPr>
        </p:nvGraphicFramePr>
        <p:xfrm>
          <a:off x="739589" y="1625366"/>
          <a:ext cx="10614210" cy="4734866"/>
        </p:xfrm>
        <a:graphic>
          <a:graphicData uri="http://schemas.openxmlformats.org/drawingml/2006/table">
            <a:tbl>
              <a:tblPr firstRow="1" firstCol="1" bandRow="1">
                <a:tableStyleId>{2D5ABB26-0587-4C30-8999-92F81FD0307C}</a:tableStyleId>
              </a:tblPr>
              <a:tblGrid>
                <a:gridCol w="4555194">
                  <a:extLst>
                    <a:ext uri="{9D8B030D-6E8A-4147-A177-3AD203B41FA5}">
                      <a16:colId xmlns:a16="http://schemas.microsoft.com/office/drawing/2014/main" val="3369453276"/>
                    </a:ext>
                  </a:extLst>
                </a:gridCol>
                <a:gridCol w="2019672">
                  <a:extLst>
                    <a:ext uri="{9D8B030D-6E8A-4147-A177-3AD203B41FA5}">
                      <a16:colId xmlns:a16="http://schemas.microsoft.com/office/drawing/2014/main" val="2384036685"/>
                    </a:ext>
                  </a:extLst>
                </a:gridCol>
                <a:gridCol w="2019672">
                  <a:extLst>
                    <a:ext uri="{9D8B030D-6E8A-4147-A177-3AD203B41FA5}">
                      <a16:colId xmlns:a16="http://schemas.microsoft.com/office/drawing/2014/main" val="4203878333"/>
                    </a:ext>
                  </a:extLst>
                </a:gridCol>
                <a:gridCol w="2019672">
                  <a:extLst>
                    <a:ext uri="{9D8B030D-6E8A-4147-A177-3AD203B41FA5}">
                      <a16:colId xmlns:a16="http://schemas.microsoft.com/office/drawing/2014/main" val="143255886"/>
                    </a:ext>
                  </a:extLst>
                </a:gridCol>
              </a:tblGrid>
              <a:tr h="651586">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Democrats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Independents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Republicans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39965">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29</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14997536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53</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2020 Democratic candidates – the economy</a:t>
            </a:r>
          </a:p>
        </p:txBody>
      </p:sp>
      <p:sp>
        <p:nvSpPr>
          <p:cNvPr id="10" name="TextBox 9">
            <a:extLst>
              <a:ext uri="{FF2B5EF4-FFF2-40B4-BE49-F238E27FC236}">
                <a16:creationId xmlns:a16="http://schemas.microsoft.com/office/drawing/2014/main" id="{BFFDEE2B-6D11-484F-B05C-2F175A2CE8AE}"/>
              </a:ext>
            </a:extLst>
          </p:cNvPr>
          <p:cNvSpPr txBox="1"/>
          <p:nvPr/>
        </p:nvSpPr>
        <p:spPr>
          <a:xfrm>
            <a:off x="578225" y="867205"/>
            <a:ext cx="11039582" cy="646331"/>
          </a:xfrm>
          <a:prstGeom prst="rect">
            <a:avLst/>
          </a:prstGeom>
          <a:noFill/>
        </p:spPr>
        <p:txBody>
          <a:bodyPr wrap="square" rtlCol="0">
            <a:spAutoFit/>
          </a:bodyPr>
          <a:lstStyle/>
          <a:p>
            <a:r>
              <a:rPr lang="en-US" b="1" dirty="0"/>
              <a:t>Thinking about candidates for president in the 2020 election, which candidate do you think would best handle </a:t>
            </a:r>
            <a:r>
              <a:rPr lang="en-US" b="1" u="sng" dirty="0"/>
              <a:t>growing the economy</a:t>
            </a:r>
            <a:r>
              <a:rPr lang="en-US" b="1" dirty="0"/>
              <a:t>?</a:t>
            </a:r>
            <a:r>
              <a:rPr lang="en-US" dirty="0"/>
              <a:t> </a:t>
            </a:r>
            <a:endParaRPr lang="en-US" b="1" dirty="0"/>
          </a:p>
        </p:txBody>
      </p:sp>
      <p:graphicFrame>
        <p:nvGraphicFramePr>
          <p:cNvPr id="7" name="Table 6">
            <a:extLst>
              <a:ext uri="{FF2B5EF4-FFF2-40B4-BE49-F238E27FC236}">
                <a16:creationId xmlns:a16="http://schemas.microsoft.com/office/drawing/2014/main" id="{4CEE8757-CC4E-524D-83A3-F7757D8ACF68}"/>
              </a:ext>
            </a:extLst>
          </p:cNvPr>
          <p:cNvGraphicFramePr>
            <a:graphicFrameLocks noGrp="1"/>
          </p:cNvGraphicFramePr>
          <p:nvPr>
            <p:extLst>
              <p:ext uri="{D42A27DB-BD31-4B8C-83A1-F6EECF244321}">
                <p14:modId xmlns:p14="http://schemas.microsoft.com/office/powerpoint/2010/main" val="1873592022"/>
              </p:ext>
            </p:extLst>
          </p:nvPr>
        </p:nvGraphicFramePr>
        <p:xfrm>
          <a:off x="739589" y="1625366"/>
          <a:ext cx="10614210" cy="4734866"/>
        </p:xfrm>
        <a:graphic>
          <a:graphicData uri="http://schemas.openxmlformats.org/drawingml/2006/table">
            <a:tbl>
              <a:tblPr firstRow="1" firstCol="1" bandRow="1">
                <a:tableStyleId>{2D5ABB26-0587-4C30-8999-92F81FD0307C}</a:tableStyleId>
              </a:tblPr>
              <a:tblGrid>
                <a:gridCol w="4555194">
                  <a:extLst>
                    <a:ext uri="{9D8B030D-6E8A-4147-A177-3AD203B41FA5}">
                      <a16:colId xmlns:a16="http://schemas.microsoft.com/office/drawing/2014/main" val="3369453276"/>
                    </a:ext>
                  </a:extLst>
                </a:gridCol>
                <a:gridCol w="2019672">
                  <a:extLst>
                    <a:ext uri="{9D8B030D-6E8A-4147-A177-3AD203B41FA5}">
                      <a16:colId xmlns:a16="http://schemas.microsoft.com/office/drawing/2014/main" val="2384036685"/>
                    </a:ext>
                  </a:extLst>
                </a:gridCol>
                <a:gridCol w="2019672">
                  <a:extLst>
                    <a:ext uri="{9D8B030D-6E8A-4147-A177-3AD203B41FA5}">
                      <a16:colId xmlns:a16="http://schemas.microsoft.com/office/drawing/2014/main" val="4203878333"/>
                    </a:ext>
                  </a:extLst>
                </a:gridCol>
                <a:gridCol w="2019672">
                  <a:extLst>
                    <a:ext uri="{9D8B030D-6E8A-4147-A177-3AD203B41FA5}">
                      <a16:colId xmlns:a16="http://schemas.microsoft.com/office/drawing/2014/main" val="143255886"/>
                    </a:ext>
                  </a:extLst>
                </a:gridCol>
              </a:tblGrid>
              <a:tr h="651586">
                <a:tc>
                  <a:txBody>
                    <a:bodyPr/>
                    <a:lstStyle/>
                    <a:p>
                      <a:pPr marL="0" marR="0" algn="l">
                        <a:spcBef>
                          <a:spcPts val="0"/>
                        </a:spcBef>
                        <a:spcAft>
                          <a:spcPts val="0"/>
                        </a:spcAft>
                      </a:pPr>
                      <a:r>
                        <a:rPr lang="en-US" sz="1600" b="1" dirty="0">
                          <a:effectLst/>
                          <a:latin typeface="Palatino Linotype" panose="02040502050505030304" pitchFamily="18" charset="0"/>
                        </a:rPr>
                        <a:t> </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Democrats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Independents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tc>
                  <a:txBody>
                    <a:bodyPr/>
                    <a:lstStyle/>
                    <a:p>
                      <a:pPr marL="0" marR="0" algn="ctr">
                        <a:spcBef>
                          <a:spcPts val="0"/>
                        </a:spcBef>
                        <a:spcAft>
                          <a:spcPts val="0"/>
                        </a:spcAft>
                      </a:pPr>
                      <a:r>
                        <a:rPr lang="en-US" sz="1600" b="1" dirty="0">
                          <a:effectLst/>
                          <a:latin typeface="Palatino Linotype" panose="02040502050505030304" pitchFamily="18" charset="0"/>
                        </a:rPr>
                        <a:t>Republicans</a:t>
                      </a:r>
                      <a:endParaRPr lang="en-US" sz="1600" b="1"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187" marR="68187" marT="0" marB="0" anchor="ctr">
                    <a:solidFill>
                      <a:srgbClr val="FF9300"/>
                    </a:solidFill>
                  </a:tcPr>
                </a:tc>
                <a:extLst>
                  <a:ext uri="{0D108BD9-81ED-4DB2-BD59-A6C34878D82A}">
                    <a16:rowId xmlns:a16="http://schemas.microsoft.com/office/drawing/2014/main" val="382073718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Vice President Joe Biden</a:t>
                      </a:r>
                    </a:p>
                  </a:txBody>
                  <a:tcPr marL="55893" marR="55893"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9922756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Vermont Senator Bernie Sanders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17</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27927295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California Senator Kamala Harris</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693827460"/>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Massachusetts Senator Elizabeth Warren</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8</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241488166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New Jersey Senator Cory Booker</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401273321"/>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Texas Congressman Beto O'Rourke </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6</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4043627512"/>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Former HUD Secretary Julian Castro</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3459722786"/>
                  </a:ext>
                </a:extLst>
              </a:tr>
              <a:tr h="479930">
                <a:tc>
                  <a:txBody>
                    <a:bodyPr/>
                    <a:lstStyle/>
                    <a:p>
                      <a:pPr marL="0" marR="0">
                        <a:spcBef>
                          <a:spcPts val="0"/>
                        </a:spcBef>
                        <a:spcAft>
                          <a:spcPts val="0"/>
                        </a:spcAft>
                      </a:pPr>
                      <a:r>
                        <a:rPr lang="en-US" sz="1600" b="0" dirty="0">
                          <a:solidFill>
                            <a:schemeClr val="tx1"/>
                          </a:solidFill>
                          <a:latin typeface="Palatino Linotype" panose="02040502050505030304" pitchFamily="18" charset="0"/>
                        </a:rPr>
                        <a:t>President Donald Trump</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12</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50</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275710448"/>
                  </a:ext>
                </a:extLst>
              </a:tr>
              <a:tr h="239965">
                <a:tc>
                  <a:txBody>
                    <a:bodyPr/>
                    <a:lstStyle/>
                    <a:p>
                      <a:pPr marL="0" marR="0">
                        <a:spcBef>
                          <a:spcPts val="0"/>
                        </a:spcBef>
                        <a:spcAft>
                          <a:spcPts val="0"/>
                        </a:spcAft>
                      </a:pPr>
                      <a:r>
                        <a:rPr lang="en-US" sz="1600" b="0" dirty="0">
                          <a:solidFill>
                            <a:schemeClr val="tx1"/>
                          </a:solidFill>
                          <a:latin typeface="Palatino Linotype" panose="02040502050505030304" pitchFamily="18" charset="0"/>
                        </a:rPr>
                        <a:t>Someone else</a:t>
                      </a:r>
                    </a:p>
                  </a:txBody>
                  <a:tcPr marL="55893" marR="55893"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15</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43</a:t>
                      </a:r>
                      <a:endParaRPr lang="en-US" sz="160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tc>
                  <a:txBody>
                    <a:bodyPr/>
                    <a:lstStyle/>
                    <a:p>
                      <a:pPr marL="0" marR="0" algn="ctr">
                        <a:spcBef>
                          <a:spcPts val="0"/>
                        </a:spcBef>
                        <a:spcAft>
                          <a:spcPts val="0"/>
                        </a:spcAft>
                      </a:pPr>
                      <a:r>
                        <a:rPr lang="en-US" sz="1600" dirty="0">
                          <a:solidFill>
                            <a:srgbClr val="000000"/>
                          </a:solidFill>
                          <a:effectLst/>
                          <a:latin typeface="Palatino Linotype" panose="02040502050505030304" pitchFamily="18" charset="0"/>
                          <a:ea typeface="Calibri" panose="020F0502020204030204" pitchFamily="34" charset="0"/>
                          <a:cs typeface="Calibri" panose="020F0502020204030204" pitchFamily="34" charset="0"/>
                        </a:rPr>
                        <a:t>19</a:t>
                      </a:r>
                      <a:endParaRPr lang="en-US" sz="1600" dirty="0">
                        <a:effectLst/>
                        <a:latin typeface="Palatino Linotype" panose="02040502050505030304" pitchFamily="18" charset="0"/>
                        <a:ea typeface="Calibri" panose="020F0502020204030204" pitchFamily="34" charset="0"/>
                        <a:cs typeface="Times New Roman" panose="02020603050405020304" pitchFamily="18" charset="0"/>
                      </a:endParaRPr>
                    </a:p>
                  </a:txBody>
                  <a:tcPr marL="68580" marR="68580" marT="0" marB="0" anchor="ctr">
                    <a:lnT w="12700" cap="flat" cmpd="sng" algn="ctr">
                      <a:solidFill>
                        <a:srgbClr val="FF9300"/>
                      </a:solidFill>
                      <a:prstDash val="solid"/>
                      <a:round/>
                      <a:headEnd type="none" w="med" len="med"/>
                      <a:tailEnd type="none" w="med" len="med"/>
                    </a:lnT>
                    <a:lnB w="12700" cap="flat" cmpd="sng" algn="ctr">
                      <a:solidFill>
                        <a:srgbClr val="FF9300"/>
                      </a:solidFill>
                      <a:prstDash val="solid"/>
                      <a:round/>
                      <a:headEnd type="none" w="med" len="med"/>
                      <a:tailEnd type="none" w="med" len="med"/>
                    </a:lnB>
                  </a:tcPr>
                </a:tc>
                <a:extLst>
                  <a:ext uri="{0D108BD9-81ED-4DB2-BD59-A6C34878D82A}">
                    <a16:rowId xmlns:a16="http://schemas.microsoft.com/office/drawing/2014/main" val="1505209027"/>
                  </a:ext>
                </a:extLst>
              </a:tr>
            </a:tbl>
          </a:graphicData>
        </a:graphic>
      </p:graphicFrame>
    </p:spTree>
    <p:extLst>
      <p:ext uri="{BB962C8B-B14F-4D97-AF65-F5344CB8AC3E}">
        <p14:creationId xmlns:p14="http://schemas.microsoft.com/office/powerpoint/2010/main" val="19866445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54</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studying reparations</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867205"/>
            <a:ext cx="6611018" cy="923330"/>
          </a:xfrm>
          <a:prstGeom prst="rect">
            <a:avLst/>
          </a:prstGeom>
          <a:noFill/>
        </p:spPr>
        <p:txBody>
          <a:bodyPr wrap="square" rtlCol="0">
            <a:spAutoFit/>
          </a:bodyPr>
          <a:lstStyle/>
          <a:p>
            <a:r>
              <a:rPr lang="en-US" b="1" dirty="0"/>
              <a:t>Would you support or oppose the federal government creating a commission to study providing reparations to African Americans to make up for the lasting impact of slavery and discrimination?</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563903" y="1566316"/>
            <a:ext cx="4250144" cy="401648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While Democrats are substantially more likely to support creating a commission to study reparations, substantial percentages of Republicans or Independents also support setting up a commission to look into reparations.</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strongly or somewhat support creating a commission to study providing reparations to African Americans:</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67%</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46%</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37%</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82AF00D0-3444-0349-A975-8EDFA49752D7}"/>
              </a:ext>
            </a:extLst>
          </p:cNvPr>
          <p:cNvGraphicFramePr>
            <a:graphicFrameLocks/>
          </p:cNvGraphicFramePr>
          <p:nvPr>
            <p:extLst>
              <p:ext uri="{D42A27DB-BD31-4B8C-83A1-F6EECF244321}">
                <p14:modId xmlns:p14="http://schemas.microsoft.com/office/powerpoint/2010/main" val="1329246351"/>
              </p:ext>
            </p:extLst>
          </p:nvPr>
        </p:nvGraphicFramePr>
        <p:xfrm>
          <a:off x="5006788" y="1790534"/>
          <a:ext cx="6611018" cy="456581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496187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55</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reparations</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867205"/>
            <a:ext cx="6611018" cy="1200329"/>
          </a:xfrm>
          <a:prstGeom prst="rect">
            <a:avLst/>
          </a:prstGeom>
          <a:noFill/>
        </p:spPr>
        <p:txBody>
          <a:bodyPr wrap="square" rtlCol="0">
            <a:spAutoFit/>
          </a:bodyPr>
          <a:lstStyle/>
          <a:p>
            <a:r>
              <a:rPr lang="en-US" b="1" dirty="0"/>
              <a:t>As a way to make up for the harm caused by slavery and other forms of racial discrimination, do you think the United States should or should not pay reparations, that is, should or should not pay money to African-Americans who are descendants of slaves?</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590796" y="1467369"/>
            <a:ext cx="3739156" cy="401648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A slim majority of Democrats believe the U.S. should pay reparations to African Americans who are descendants of slaves. Substantial numbers of Independents and Republicans, in contrast, express opposition to the government providing reparations.</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believe the U.S. should pay reparations:</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Democrats = 53%</a:t>
            </a:r>
          </a:p>
          <a:p>
            <a:pPr algn="just"/>
            <a:r>
              <a:rPr lang="en-US" sz="1700" dirty="0">
                <a:latin typeface="Palatino Linotype" panose="02040502050505030304" pitchFamily="18" charset="0"/>
                <a:ea typeface="Palatino" pitchFamily="2" charset="77"/>
              </a:rPr>
              <a:t>Independents = 37%</a:t>
            </a:r>
          </a:p>
          <a:p>
            <a:pPr algn="just"/>
            <a:r>
              <a:rPr lang="en-US" sz="1700" dirty="0">
                <a:latin typeface="Palatino Linotype" panose="02040502050505030304" pitchFamily="18" charset="0"/>
                <a:ea typeface="Palatino" pitchFamily="2" charset="77"/>
              </a:rPr>
              <a:t>Republicans = 26%</a:t>
            </a:r>
            <a:endParaRPr lang="en-US" sz="1700" dirty="0">
              <a:latin typeface="Palatino Linotype" panose="02040502050505030304" pitchFamily="18" charset="0"/>
            </a:endParaRPr>
          </a:p>
        </p:txBody>
      </p:sp>
      <p:graphicFrame>
        <p:nvGraphicFramePr>
          <p:cNvPr id="8" name="Chart 7">
            <a:extLst>
              <a:ext uri="{FF2B5EF4-FFF2-40B4-BE49-F238E27FC236}">
                <a16:creationId xmlns:a16="http://schemas.microsoft.com/office/drawing/2014/main" id="{6B5D0C1A-2516-0E48-8492-5F8FBB783A4A}"/>
              </a:ext>
            </a:extLst>
          </p:cNvPr>
          <p:cNvGraphicFramePr>
            <a:graphicFrameLocks/>
          </p:cNvGraphicFramePr>
          <p:nvPr>
            <p:extLst>
              <p:ext uri="{D42A27DB-BD31-4B8C-83A1-F6EECF244321}">
                <p14:modId xmlns:p14="http://schemas.microsoft.com/office/powerpoint/2010/main" val="4194071826"/>
              </p:ext>
            </p:extLst>
          </p:nvPr>
        </p:nvGraphicFramePr>
        <p:xfrm>
          <a:off x="5006788" y="2067534"/>
          <a:ext cx="6611018" cy="428881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8492475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56</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the Electoral College</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867205"/>
            <a:ext cx="6611018" cy="1754326"/>
          </a:xfrm>
          <a:prstGeom prst="rect">
            <a:avLst/>
          </a:prstGeom>
          <a:noFill/>
        </p:spPr>
        <p:txBody>
          <a:bodyPr wrap="square" rtlCol="0">
            <a:spAutoFit/>
          </a:bodyPr>
          <a:lstStyle/>
          <a:p>
            <a:r>
              <a:rPr lang="en-US" b="1" dirty="0"/>
              <a:t>Thinking for a moment about the way in which the president is elected in this country, which would you prefer--to amend the Constitution so the candidate who receives the most total votes nationwide wins the election, or to keep the current system, in which a candidate who wins a majority of votes in the Electoral College wins the election?</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541928" y="1286010"/>
            <a:ext cx="4075332" cy="453970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Democrats, and to a lesser extent Independents, strongly support amending the Constitution so that the candidate who wins the popular wins the election. While the majority of Republicans believe the U.S. should keep its current system of the Electoral College, over 43% of Republicans also express support for amending the Constitution to a popular vote system. </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rPr>
              <a:t>Percent supporting amending the constitution to total votes:</a:t>
            </a:r>
          </a:p>
          <a:p>
            <a:pPr algn="just"/>
            <a:endParaRPr lang="en-US" sz="1700" dirty="0">
              <a:latin typeface="Palatino Linotype" panose="02040502050505030304" pitchFamily="18" charset="0"/>
            </a:endParaRPr>
          </a:p>
          <a:p>
            <a:pPr marL="285750" indent="-285750" algn="just">
              <a:buFont typeface="Arial" panose="020B0604020202020204" pitchFamily="34" charset="0"/>
              <a:buChar char="•"/>
            </a:pPr>
            <a:r>
              <a:rPr lang="en-US" sz="1700" dirty="0">
                <a:latin typeface="Palatino Linotype" panose="02040502050505030304" pitchFamily="18" charset="0"/>
              </a:rPr>
              <a:t>Democrats = 79%</a:t>
            </a:r>
          </a:p>
          <a:p>
            <a:pPr marL="285750" indent="-285750" algn="just">
              <a:buFont typeface="Arial" panose="020B0604020202020204" pitchFamily="34" charset="0"/>
              <a:buChar char="•"/>
            </a:pPr>
            <a:r>
              <a:rPr lang="en-US" sz="1700" dirty="0">
                <a:latin typeface="Palatino Linotype" panose="02040502050505030304" pitchFamily="18" charset="0"/>
              </a:rPr>
              <a:t>Independents = 55%</a:t>
            </a:r>
          </a:p>
          <a:p>
            <a:pPr marL="285750" indent="-285750" algn="just">
              <a:buFont typeface="Arial" panose="020B0604020202020204" pitchFamily="34" charset="0"/>
              <a:buChar char="•"/>
            </a:pPr>
            <a:r>
              <a:rPr lang="en-US" sz="1700" dirty="0">
                <a:latin typeface="Palatino Linotype" panose="02040502050505030304" pitchFamily="18" charset="0"/>
              </a:rPr>
              <a:t>Republicans = 43%</a:t>
            </a:r>
          </a:p>
        </p:txBody>
      </p:sp>
      <p:graphicFrame>
        <p:nvGraphicFramePr>
          <p:cNvPr id="9" name="Chart 8">
            <a:extLst>
              <a:ext uri="{FF2B5EF4-FFF2-40B4-BE49-F238E27FC236}">
                <a16:creationId xmlns:a16="http://schemas.microsoft.com/office/drawing/2014/main" id="{B3E1548E-12D3-F64C-9721-9697BA7C051A}"/>
              </a:ext>
            </a:extLst>
          </p:cNvPr>
          <p:cNvGraphicFramePr>
            <a:graphicFrameLocks/>
          </p:cNvGraphicFramePr>
          <p:nvPr>
            <p:extLst>
              <p:ext uri="{D42A27DB-BD31-4B8C-83A1-F6EECF244321}">
                <p14:modId xmlns:p14="http://schemas.microsoft.com/office/powerpoint/2010/main" val="1916969530"/>
              </p:ext>
            </p:extLst>
          </p:nvPr>
        </p:nvGraphicFramePr>
        <p:xfrm>
          <a:off x="5006788" y="2621530"/>
          <a:ext cx="6611018" cy="373481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688064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57</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the legalization of recreational marijuana</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988228"/>
            <a:ext cx="6611018" cy="646331"/>
          </a:xfrm>
          <a:prstGeom prst="rect">
            <a:avLst/>
          </a:prstGeom>
          <a:noFill/>
        </p:spPr>
        <p:txBody>
          <a:bodyPr wrap="square" rtlCol="0">
            <a:spAutoFit/>
          </a:bodyPr>
          <a:lstStyle/>
          <a:p>
            <a:r>
              <a:rPr lang="en-US" b="1" dirty="0"/>
              <a:t>Do you think the recreational use of marijuana should be made legal nationally, or not?</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577350" y="1809230"/>
            <a:ext cx="3739156" cy="323165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Strong majorities of millennials across partisanship believe that recreational marijuana use should be made legal.</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think the recreational use of marijuana should be made legal nationally:</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81%</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75%</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63%</a:t>
            </a:r>
            <a:endParaRPr lang="en-US" sz="1700" dirty="0">
              <a:latin typeface="Palatino Linotype" panose="02040502050505030304" pitchFamily="18" charset="0"/>
            </a:endParaRPr>
          </a:p>
        </p:txBody>
      </p:sp>
      <p:graphicFrame>
        <p:nvGraphicFramePr>
          <p:cNvPr id="8" name="Chart 7">
            <a:extLst>
              <a:ext uri="{FF2B5EF4-FFF2-40B4-BE49-F238E27FC236}">
                <a16:creationId xmlns:a16="http://schemas.microsoft.com/office/drawing/2014/main" id="{A7DE8E32-30D9-F34B-831B-4B5A806BBE3F}"/>
              </a:ext>
            </a:extLst>
          </p:cNvPr>
          <p:cNvGraphicFramePr>
            <a:graphicFrameLocks/>
          </p:cNvGraphicFramePr>
          <p:nvPr>
            <p:extLst>
              <p:ext uri="{D42A27DB-BD31-4B8C-83A1-F6EECF244321}">
                <p14:modId xmlns:p14="http://schemas.microsoft.com/office/powerpoint/2010/main" val="3970181270"/>
              </p:ext>
            </p:extLst>
          </p:nvPr>
        </p:nvGraphicFramePr>
        <p:xfrm>
          <a:off x="5006788" y="1634558"/>
          <a:ext cx="6611018" cy="472179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4142765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58</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Support for lowering the voting age to 16</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988228"/>
            <a:ext cx="6611018" cy="646331"/>
          </a:xfrm>
          <a:prstGeom prst="rect">
            <a:avLst/>
          </a:prstGeom>
          <a:noFill/>
        </p:spPr>
        <p:txBody>
          <a:bodyPr wrap="square" rtlCol="0">
            <a:spAutoFit/>
          </a:bodyPr>
          <a:lstStyle/>
          <a:p>
            <a:r>
              <a:rPr lang="en-US" b="1" dirty="0"/>
              <a:t>Do you agree or disagree? The voting age should be lowered to 16.</a:t>
            </a:r>
            <a:endParaRPr lang="en-US" dirty="0"/>
          </a:p>
          <a:p>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456326" y="1452282"/>
            <a:ext cx="3739156" cy="401648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The majority of Republican millennials are strongly opposed to lowering the voting to 16. While opposition is not as strong among Democrats or Independents, majorities of both also oppose lowering the voting age.</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strongly or somewhat support lowering the voting age to 16:</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38%</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31%</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22%</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F038109B-F41B-794F-8CEE-C1579DA98190}"/>
              </a:ext>
            </a:extLst>
          </p:cNvPr>
          <p:cNvGraphicFramePr>
            <a:graphicFrameLocks/>
          </p:cNvGraphicFramePr>
          <p:nvPr>
            <p:extLst>
              <p:ext uri="{D42A27DB-BD31-4B8C-83A1-F6EECF244321}">
                <p14:modId xmlns:p14="http://schemas.microsoft.com/office/powerpoint/2010/main" val="1861267783"/>
              </p:ext>
            </p:extLst>
          </p:nvPr>
        </p:nvGraphicFramePr>
        <p:xfrm>
          <a:off x="5006788" y="1452282"/>
          <a:ext cx="6732494" cy="490406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7329997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59</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Attention to reporting of the Mueller report</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988228"/>
            <a:ext cx="6611018" cy="1477328"/>
          </a:xfrm>
          <a:prstGeom prst="rect">
            <a:avLst/>
          </a:prstGeom>
          <a:noFill/>
        </p:spPr>
        <p:txBody>
          <a:bodyPr wrap="square" rtlCol="0">
            <a:spAutoFit/>
          </a:bodyPr>
          <a:lstStyle/>
          <a:p>
            <a:r>
              <a:rPr lang="en-US" b="1" dirty="0"/>
              <a:t>Special Counsel Robert Mueller recently finished his investigation of Russian interference in the 2016 presidential election and the Justice Department released a redacted version of his report. How much attention have you been paying to reporting about the Mueller report?</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604244" y="1678425"/>
            <a:ext cx="3739156" cy="401648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Slim majorities both Democrats and Republicans say they’ve been paying a lot or some attention to reporting about the Mueller report. The plurality of Independents, on the other hand, say they haven’t paid any attention to the report.</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say they’ve been a lot or some attention to reporting about the Mueller report:</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59%</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35%</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51%</a:t>
            </a:r>
            <a:endParaRPr lang="en-US" sz="1700" dirty="0">
              <a:latin typeface="Palatino Linotype" panose="02040502050505030304" pitchFamily="18" charset="0"/>
            </a:endParaRPr>
          </a:p>
        </p:txBody>
      </p:sp>
      <p:graphicFrame>
        <p:nvGraphicFramePr>
          <p:cNvPr id="8" name="Chart 7">
            <a:extLst>
              <a:ext uri="{FF2B5EF4-FFF2-40B4-BE49-F238E27FC236}">
                <a16:creationId xmlns:a16="http://schemas.microsoft.com/office/drawing/2014/main" id="{96188D69-95D2-354F-B9B8-CB0C8E4BC5B4}"/>
              </a:ext>
            </a:extLst>
          </p:cNvPr>
          <p:cNvGraphicFramePr>
            <a:graphicFrameLocks/>
          </p:cNvGraphicFramePr>
          <p:nvPr>
            <p:extLst>
              <p:ext uri="{D42A27DB-BD31-4B8C-83A1-F6EECF244321}">
                <p14:modId xmlns:p14="http://schemas.microsoft.com/office/powerpoint/2010/main" val="1953832238"/>
              </p:ext>
            </p:extLst>
          </p:nvPr>
        </p:nvGraphicFramePr>
        <p:xfrm>
          <a:off x="5006788" y="2465556"/>
          <a:ext cx="6611018" cy="389079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1208074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C4DE5E-A831-E841-BE4C-EC2BC1CF95E6}"/>
              </a:ext>
            </a:extLst>
          </p:cNvPr>
          <p:cNvSpPr>
            <a:spLocks noGrp="1"/>
          </p:cNvSpPr>
          <p:nvPr>
            <p:ph type="ftr" sz="quarter" idx="11"/>
          </p:nvPr>
        </p:nvSpPr>
        <p:spPr>
          <a:xfrm>
            <a:off x="152400" y="6356350"/>
            <a:ext cx="5529943" cy="365760"/>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674C7FF3-090B-2146-8C9A-4230663458F3}"/>
              </a:ext>
            </a:extLst>
          </p:cNvPr>
          <p:cNvSpPr>
            <a:spLocks noGrp="1"/>
          </p:cNvSpPr>
          <p:nvPr>
            <p:ph type="sldNum" sz="quarter" idx="12"/>
          </p:nvPr>
        </p:nvSpPr>
        <p:spPr/>
        <p:txBody>
          <a:bodyPr/>
          <a:lstStyle/>
          <a:p>
            <a:fld id="{56108EEF-BB32-BA46-9D99-26C73F6FAEB3}" type="slidenum">
              <a:rPr lang="en-US" smtClean="0"/>
              <a:t>60</a:t>
            </a:fld>
            <a:endParaRPr lang="en-US" dirty="0"/>
          </a:p>
        </p:txBody>
      </p:sp>
      <p:sp>
        <p:nvSpPr>
          <p:cNvPr id="6" name="Rectangle 5">
            <a:extLst>
              <a:ext uri="{FF2B5EF4-FFF2-40B4-BE49-F238E27FC236}">
                <a16:creationId xmlns:a16="http://schemas.microsoft.com/office/drawing/2014/main" id="{71777FE6-D85F-1E4C-A705-C08F6CB2EE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Repercussions of the Mueller Report</a:t>
            </a:r>
          </a:p>
        </p:txBody>
      </p:sp>
      <p:sp>
        <p:nvSpPr>
          <p:cNvPr id="10" name="TextBox 9">
            <a:extLst>
              <a:ext uri="{FF2B5EF4-FFF2-40B4-BE49-F238E27FC236}">
                <a16:creationId xmlns:a16="http://schemas.microsoft.com/office/drawing/2014/main" id="{BFFDEE2B-6D11-484F-B05C-2F175A2CE8AE}"/>
              </a:ext>
            </a:extLst>
          </p:cNvPr>
          <p:cNvSpPr txBox="1"/>
          <p:nvPr/>
        </p:nvSpPr>
        <p:spPr>
          <a:xfrm>
            <a:off x="5006788" y="988228"/>
            <a:ext cx="6611018" cy="646331"/>
          </a:xfrm>
          <a:prstGeom prst="rect">
            <a:avLst/>
          </a:prstGeom>
          <a:noFill/>
        </p:spPr>
        <p:txBody>
          <a:bodyPr wrap="square" rtlCol="0">
            <a:spAutoFit/>
          </a:bodyPr>
          <a:lstStyle/>
          <a:p>
            <a:r>
              <a:rPr lang="en-US" b="1" dirty="0"/>
              <a:t>Based on what you have read and heard about the Mueller report, what do you believe should happen now?</a:t>
            </a:r>
            <a:r>
              <a:rPr lang="en-US" dirty="0"/>
              <a:t> </a:t>
            </a:r>
            <a:endParaRPr lang="en-US" b="1" dirty="0"/>
          </a:p>
        </p:txBody>
      </p:sp>
      <p:sp>
        <p:nvSpPr>
          <p:cNvPr id="13" name="TextBox 12">
            <a:extLst>
              <a:ext uri="{FF2B5EF4-FFF2-40B4-BE49-F238E27FC236}">
                <a16:creationId xmlns:a16="http://schemas.microsoft.com/office/drawing/2014/main" id="{017F11ED-8800-E94F-8E7D-4ED577EBCC1E}"/>
              </a:ext>
            </a:extLst>
          </p:cNvPr>
          <p:cNvSpPr txBox="1"/>
          <p:nvPr/>
        </p:nvSpPr>
        <p:spPr>
          <a:xfrm>
            <a:off x="402538" y="1286010"/>
            <a:ext cx="4348303" cy="4539704"/>
          </a:xfrm>
          <a:prstGeom prst="rect">
            <a:avLst/>
          </a:prstGeom>
          <a:noFill/>
        </p:spPr>
        <p:txBody>
          <a:bodyPr wrap="square" rtlCol="0">
            <a:spAutoFit/>
          </a:bodyPr>
          <a:lstStyle/>
          <a:p>
            <a:pPr algn="just"/>
            <a:r>
              <a:rPr lang="en-US" sz="1700" dirty="0">
                <a:latin typeface="Palatino Linotype" panose="02040502050505030304" pitchFamily="18" charset="0"/>
                <a:ea typeface="Palatino" pitchFamily="2" charset="77"/>
              </a:rPr>
              <a:t>Millennials are divided on what they believe should happen based on the findings of the Mueller report. Pluralities of Democrats and Independents believe that President Trump should be impeached. The plurality of Republican millennials, on the other hand, that President Trump should feel exonerated by the findings of the report.</a:t>
            </a:r>
          </a:p>
          <a:p>
            <a:pPr algn="just"/>
            <a:endParaRPr lang="en-US" sz="1700" dirty="0">
              <a:latin typeface="Palatino Linotype" panose="02040502050505030304" pitchFamily="18" charset="0"/>
              <a:ea typeface="Palatino" pitchFamily="2" charset="77"/>
            </a:endParaRPr>
          </a:p>
          <a:p>
            <a:pPr algn="just"/>
            <a:r>
              <a:rPr lang="en-US" sz="1700" dirty="0">
                <a:latin typeface="Palatino Linotype" panose="02040502050505030304" pitchFamily="18" charset="0"/>
                <a:ea typeface="Palatino" pitchFamily="2" charset="77"/>
              </a:rPr>
              <a:t>Percent who believe that President Trump should be impeached based on the findings of the Mueller report:</a:t>
            </a:r>
          </a:p>
          <a:p>
            <a:pPr algn="just"/>
            <a:endParaRPr lang="en-US" sz="1700" dirty="0">
              <a:latin typeface="Palatino Linotype" panose="02040502050505030304" pitchFamily="18" charset="0"/>
              <a:ea typeface="Palatino" pitchFamily="2" charset="77"/>
            </a:endParaRP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Democrats = 41%</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Independents = 33%</a:t>
            </a:r>
          </a:p>
          <a:p>
            <a:pPr marL="285750" indent="-285750" algn="just">
              <a:buFont typeface="Arial" panose="020B0604020202020204" pitchFamily="34" charset="0"/>
              <a:buChar char="•"/>
            </a:pPr>
            <a:r>
              <a:rPr lang="en-US" sz="1700" dirty="0">
                <a:latin typeface="Palatino Linotype" panose="02040502050505030304" pitchFamily="18" charset="0"/>
                <a:ea typeface="Palatino" pitchFamily="2" charset="77"/>
              </a:rPr>
              <a:t>Republicans = 13%</a:t>
            </a:r>
            <a:endParaRPr lang="en-US" sz="1700" dirty="0">
              <a:latin typeface="Palatino Linotype" panose="02040502050505030304" pitchFamily="18" charset="0"/>
            </a:endParaRPr>
          </a:p>
        </p:txBody>
      </p:sp>
      <p:graphicFrame>
        <p:nvGraphicFramePr>
          <p:cNvPr id="9" name="Chart 8">
            <a:extLst>
              <a:ext uri="{FF2B5EF4-FFF2-40B4-BE49-F238E27FC236}">
                <a16:creationId xmlns:a16="http://schemas.microsoft.com/office/drawing/2014/main" id="{F9C8C7DD-0CD2-0941-8D34-8D358706EC4D}"/>
              </a:ext>
            </a:extLst>
          </p:cNvPr>
          <p:cNvGraphicFramePr>
            <a:graphicFrameLocks/>
          </p:cNvGraphicFramePr>
          <p:nvPr>
            <p:extLst>
              <p:ext uri="{D42A27DB-BD31-4B8C-83A1-F6EECF244321}">
                <p14:modId xmlns:p14="http://schemas.microsoft.com/office/powerpoint/2010/main" val="1271755386"/>
              </p:ext>
            </p:extLst>
          </p:nvPr>
        </p:nvGraphicFramePr>
        <p:xfrm>
          <a:off x="5006787" y="1634559"/>
          <a:ext cx="6866965" cy="467820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2214001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532A441-3857-D941-A22C-68B3CA38D814}"/>
              </a:ext>
            </a:extLst>
          </p:cNvPr>
          <p:cNvSpPr>
            <a:spLocks noGrp="1"/>
          </p:cNvSpPr>
          <p:nvPr>
            <p:ph type="ftr" sz="quarter" idx="11"/>
          </p:nvPr>
        </p:nvSpPr>
        <p:spPr>
          <a:xfrm>
            <a:off x="152400" y="6356349"/>
            <a:ext cx="5943600" cy="365125"/>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CA59E1CC-4472-7644-A2A4-75F88B5A7219}"/>
              </a:ext>
            </a:extLst>
          </p:cNvPr>
          <p:cNvSpPr>
            <a:spLocks noGrp="1"/>
          </p:cNvSpPr>
          <p:nvPr>
            <p:ph type="sldNum" sz="quarter" idx="12"/>
          </p:nvPr>
        </p:nvSpPr>
        <p:spPr/>
        <p:txBody>
          <a:bodyPr/>
          <a:lstStyle/>
          <a:p>
            <a:fld id="{56108EEF-BB32-BA46-9D99-26C73F6FAEB3}" type="slidenum">
              <a:rPr lang="en-US" smtClean="0"/>
              <a:t>61</a:t>
            </a:fld>
            <a:endParaRPr lang="en-US" dirty="0"/>
          </a:p>
        </p:txBody>
      </p:sp>
      <p:sp>
        <p:nvSpPr>
          <p:cNvPr id="6" name="Rectangle 5">
            <a:extLst>
              <a:ext uri="{FF2B5EF4-FFF2-40B4-BE49-F238E27FC236}">
                <a16:creationId xmlns:a16="http://schemas.microsoft.com/office/drawing/2014/main" id="{A4942B79-8864-A949-8EB1-5601A90098F1}"/>
              </a:ext>
            </a:extLst>
          </p:cNvPr>
          <p:cNvSpPr/>
          <p:nvPr/>
        </p:nvSpPr>
        <p:spPr>
          <a:xfrm>
            <a:off x="0" y="2650434"/>
            <a:ext cx="12192000" cy="1577008"/>
          </a:xfrm>
          <a:prstGeom prst="rect">
            <a:avLst/>
          </a:prstGeom>
          <a:solidFill>
            <a:srgbClr val="EA8623">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tx1"/>
                </a:solidFill>
                <a:latin typeface="Palatino Linotype" panose="02040502050505030304" pitchFamily="18" charset="0"/>
              </a:rPr>
              <a:t>Survey Methodology</a:t>
            </a:r>
          </a:p>
        </p:txBody>
      </p:sp>
    </p:spTree>
    <p:extLst>
      <p:ext uri="{BB962C8B-B14F-4D97-AF65-F5344CB8AC3E}">
        <p14:creationId xmlns:p14="http://schemas.microsoft.com/office/powerpoint/2010/main" val="193435891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3452366D-14C3-E545-9B08-1C3EC67307BE}"/>
              </a:ext>
            </a:extLst>
          </p:cNvPr>
          <p:cNvSpPr>
            <a:spLocks noGrp="1"/>
          </p:cNvSpPr>
          <p:nvPr>
            <p:ph type="ftr" sz="quarter" idx="11"/>
          </p:nvPr>
        </p:nvSpPr>
        <p:spPr>
          <a:xfrm>
            <a:off x="152400" y="6356349"/>
            <a:ext cx="5943600" cy="365125"/>
          </a:xfrm>
        </p:spPr>
        <p:txBody>
          <a:bodyPr/>
          <a:lstStyle/>
          <a:p>
            <a:pPr algn="l"/>
            <a:r>
              <a:rPr lang="en-US" i="1" dirty="0"/>
              <a:t>GenForward surveys are available at www.genforwardsurvey.com</a:t>
            </a:r>
          </a:p>
        </p:txBody>
      </p:sp>
      <p:sp>
        <p:nvSpPr>
          <p:cNvPr id="5" name="Rectangle 4">
            <a:extLst>
              <a:ext uri="{FF2B5EF4-FFF2-40B4-BE49-F238E27FC236}">
                <a16:creationId xmlns:a16="http://schemas.microsoft.com/office/drawing/2014/main" id="{317183E0-C175-3543-9C04-F226CEA182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Survey Methodology (1 of 3)</a:t>
            </a:r>
          </a:p>
        </p:txBody>
      </p:sp>
      <p:sp>
        <p:nvSpPr>
          <p:cNvPr id="6" name="TextBox 5">
            <a:extLst>
              <a:ext uri="{FF2B5EF4-FFF2-40B4-BE49-F238E27FC236}">
                <a16:creationId xmlns:a16="http://schemas.microsoft.com/office/drawing/2014/main" id="{4EC45864-635D-0340-B2A7-4760219DEFB8}"/>
              </a:ext>
            </a:extLst>
          </p:cNvPr>
          <p:cNvSpPr txBox="1"/>
          <p:nvPr/>
        </p:nvSpPr>
        <p:spPr>
          <a:xfrm>
            <a:off x="629478" y="1201372"/>
            <a:ext cx="10933044" cy="4401205"/>
          </a:xfrm>
          <a:prstGeom prst="rect">
            <a:avLst/>
          </a:prstGeom>
          <a:noFill/>
        </p:spPr>
        <p:txBody>
          <a:bodyPr wrap="square" rtlCol="0">
            <a:spAutoFit/>
          </a:bodyPr>
          <a:lstStyle/>
          <a:p>
            <a:r>
              <a:rPr lang="en-US" sz="1400" dirty="0">
                <a:latin typeface="Palatino Linotype" panose="02040502050505030304" pitchFamily="18" charset="0"/>
              </a:rPr>
              <a:t>The </a:t>
            </a:r>
            <a:r>
              <a:rPr lang="en-US" sz="1400" dirty="0" err="1">
                <a:latin typeface="Palatino Linotype" panose="02040502050505030304" pitchFamily="18" charset="0"/>
              </a:rPr>
              <a:t>GenForward</a:t>
            </a:r>
            <a:r>
              <a:rPr lang="en-US" sz="1400" dirty="0">
                <a:latin typeface="Palatino Linotype" panose="02040502050505030304" pitchFamily="18" charset="0"/>
              </a:rPr>
              <a:t> March survey is a project of Professor Cathy J. Cohen at the University of Chicago. Interviews were conducted with a representative sample from </a:t>
            </a:r>
            <a:r>
              <a:rPr lang="en-US" sz="1400" dirty="0" err="1">
                <a:latin typeface="Palatino Linotype" panose="02040502050505030304" pitchFamily="18" charset="0"/>
              </a:rPr>
              <a:t>GenForward</a:t>
            </a:r>
            <a:r>
              <a:rPr lang="en-US" sz="1400" baseline="30000" dirty="0" err="1">
                <a:latin typeface="Palatino Linotype" panose="02040502050505030304" pitchFamily="18" charset="0"/>
              </a:rPr>
              <a:t>SM</a:t>
            </a:r>
            <a:r>
              <a:rPr lang="en-US" sz="1400" dirty="0">
                <a:latin typeface="Palatino Linotype" panose="02040502050505030304" pitchFamily="18" charset="0"/>
              </a:rPr>
              <a:t>, a nationally representative survey panel of adults ages 18-36 recruited and administered by NORC at the University of Chicago.  </a:t>
            </a:r>
          </a:p>
          <a:p>
            <a:r>
              <a:rPr lang="en-US" sz="1400" dirty="0">
                <a:latin typeface="Palatino Linotype" panose="02040502050505030304" pitchFamily="18" charset="0"/>
              </a:rPr>
              <a:t> </a:t>
            </a:r>
          </a:p>
          <a:p>
            <a:r>
              <a:rPr lang="en-US" sz="1400" dirty="0">
                <a:latin typeface="Palatino Linotype" panose="02040502050505030304" pitchFamily="18" charset="0"/>
              </a:rPr>
              <a:t>A total of 3,257 interviews were conducted between April 26</a:t>
            </a:r>
            <a:r>
              <a:rPr lang="en-US" sz="1400" baseline="30000" dirty="0">
                <a:latin typeface="Palatino Linotype" panose="02040502050505030304" pitchFamily="18" charset="0"/>
              </a:rPr>
              <a:t>th</a:t>
            </a:r>
            <a:r>
              <a:rPr lang="en-US" sz="1400" dirty="0">
                <a:latin typeface="Palatino Linotype" panose="02040502050505030304" pitchFamily="18" charset="0"/>
              </a:rPr>
              <a:t> and May 8</a:t>
            </a:r>
            <a:r>
              <a:rPr lang="en-US" sz="1400" baseline="30000" dirty="0">
                <a:latin typeface="Palatino Linotype" panose="02040502050505030304" pitchFamily="18" charset="0"/>
              </a:rPr>
              <a:t>th</a:t>
            </a:r>
            <a:r>
              <a:rPr lang="en-US" sz="1400" dirty="0">
                <a:latin typeface="Palatino Linotype" panose="02040502050505030304" pitchFamily="18" charset="0"/>
              </a:rPr>
              <a:t>, 2019 with adults ages 18-36, including completed interviews with 794 African American young adults, 537 Asian American young adults, 815 Latinx young adults, 997 white young adults, and 114 young adults with other racial and ethnic backgrounds. The survey was offered in English and Spanish and via telephone and web modes.  </a:t>
            </a:r>
          </a:p>
          <a:p>
            <a:r>
              <a:rPr lang="en-US" sz="1400" dirty="0">
                <a:latin typeface="Palatino Linotype" panose="02040502050505030304" pitchFamily="18" charset="0"/>
              </a:rPr>
              <a:t> </a:t>
            </a:r>
          </a:p>
          <a:p>
            <a:r>
              <a:rPr lang="en-US" sz="1400" dirty="0">
                <a:latin typeface="Palatino Linotype" panose="02040502050505030304" pitchFamily="18" charset="0"/>
              </a:rPr>
              <a:t>The </a:t>
            </a:r>
            <a:r>
              <a:rPr lang="en-US" sz="1400" dirty="0" err="1">
                <a:latin typeface="Palatino Linotype" panose="02040502050505030304" pitchFamily="18" charset="0"/>
              </a:rPr>
              <a:t>GenForward</a:t>
            </a:r>
            <a:r>
              <a:rPr lang="en-US" sz="1400" dirty="0">
                <a:latin typeface="Palatino Linotype" panose="02040502050505030304" pitchFamily="18" charset="0"/>
              </a:rPr>
              <a:t> survey was built from two sample sources:</a:t>
            </a:r>
          </a:p>
          <a:p>
            <a:r>
              <a:rPr lang="en-US" sz="1400" dirty="0">
                <a:latin typeface="Palatino Linotype" panose="02040502050505030304" pitchFamily="18" charset="0"/>
              </a:rPr>
              <a:t>  </a:t>
            </a:r>
          </a:p>
          <a:p>
            <a:pPr marL="285750" lvl="0" indent="-285750">
              <a:buFont typeface="Arial" panose="020B0604020202020204" pitchFamily="34" charset="0"/>
              <a:buChar char="•"/>
            </a:pPr>
            <a:r>
              <a:rPr lang="en-US" sz="1400" dirty="0">
                <a:latin typeface="Palatino Linotype" panose="02040502050505030304" pitchFamily="18" charset="0"/>
              </a:rPr>
              <a:t>Fifty-five percent of the completed interviews are sourced from NORC’s </a:t>
            </a:r>
            <a:r>
              <a:rPr lang="en-US" sz="1400" dirty="0" err="1">
                <a:latin typeface="Palatino Linotype" panose="02040502050505030304" pitchFamily="18" charset="0"/>
              </a:rPr>
              <a:t>AmeriSpeak</a:t>
            </a:r>
            <a:r>
              <a:rPr lang="en-US" sz="1400" dirty="0">
                <a:latin typeface="Palatino Linotype" panose="02040502050505030304" pitchFamily="18" charset="0"/>
              </a:rPr>
              <a:t>® Panel and from the Black Youth Project (BYP) panel of young adults recruited by NORC. </a:t>
            </a:r>
            <a:r>
              <a:rPr lang="en-US" sz="1400" dirty="0" err="1">
                <a:latin typeface="Palatino Linotype" panose="02040502050505030304" pitchFamily="18" charset="0"/>
              </a:rPr>
              <a:t>AmeriSpeak</a:t>
            </a:r>
            <a:r>
              <a:rPr lang="en-US" sz="1400" dirty="0">
                <a:latin typeface="Palatino Linotype" panose="02040502050505030304" pitchFamily="18" charset="0"/>
              </a:rPr>
              <a:t> is a probability based panel that also uses address-based sample but sourced from the NORC National Frame with enhanced sample coverage. During the initial recruitment phase of the </a:t>
            </a:r>
            <a:r>
              <a:rPr lang="en-US" sz="1400" dirty="0" err="1">
                <a:latin typeface="Palatino Linotype" panose="02040502050505030304" pitchFamily="18" charset="0"/>
              </a:rPr>
              <a:t>AmeriSpeak</a:t>
            </a:r>
            <a:r>
              <a:rPr lang="en-US" sz="1400" dirty="0">
                <a:latin typeface="Palatino Linotype" panose="02040502050505030304" pitchFamily="18" charset="0"/>
              </a:rPr>
              <a:t> panel, randomly selected U.S. households were sampled with a known, non-zero probability of selection and then contacted by U.S. mail, email, telephone, and field interviewers (face-to-face). The BYP sample is from a probability-based household panel that uses an address-based sample from a registered voter database of the entire U.S.  Households were selected using stratified random sampling to support over-sampling of households with African Americans, Latinxs, and Asian Americans ages 18-36. NORC contacted sampled households by U.S. mail and by telephone, inviting them to register and participate in public opinion surveys twice a month.</a:t>
            </a:r>
          </a:p>
        </p:txBody>
      </p:sp>
      <p:sp>
        <p:nvSpPr>
          <p:cNvPr id="7" name="Slide Number Placeholder 6">
            <a:extLst>
              <a:ext uri="{FF2B5EF4-FFF2-40B4-BE49-F238E27FC236}">
                <a16:creationId xmlns:a16="http://schemas.microsoft.com/office/drawing/2014/main" id="{7147059D-F4A6-064F-A09C-56459ED39E11}"/>
              </a:ext>
            </a:extLst>
          </p:cNvPr>
          <p:cNvSpPr>
            <a:spLocks noGrp="1"/>
          </p:cNvSpPr>
          <p:nvPr>
            <p:ph type="sldNum" sz="quarter" idx="12"/>
          </p:nvPr>
        </p:nvSpPr>
        <p:spPr/>
        <p:txBody>
          <a:bodyPr/>
          <a:lstStyle/>
          <a:p>
            <a:fld id="{56108EEF-BB32-BA46-9D99-26C73F6FAEB3}" type="slidenum">
              <a:rPr lang="en-US" smtClean="0"/>
              <a:t>62</a:t>
            </a:fld>
            <a:endParaRPr lang="en-US" dirty="0"/>
          </a:p>
        </p:txBody>
      </p:sp>
    </p:spTree>
    <p:extLst>
      <p:ext uri="{BB962C8B-B14F-4D97-AF65-F5344CB8AC3E}">
        <p14:creationId xmlns:p14="http://schemas.microsoft.com/office/powerpoint/2010/main" val="26134603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3452366D-14C3-E545-9B08-1C3EC67307BE}"/>
              </a:ext>
            </a:extLst>
          </p:cNvPr>
          <p:cNvSpPr>
            <a:spLocks noGrp="1"/>
          </p:cNvSpPr>
          <p:nvPr>
            <p:ph type="ftr" sz="quarter" idx="11"/>
          </p:nvPr>
        </p:nvSpPr>
        <p:spPr>
          <a:xfrm>
            <a:off x="152400" y="6356349"/>
            <a:ext cx="5943600" cy="365125"/>
          </a:xfrm>
        </p:spPr>
        <p:txBody>
          <a:bodyPr/>
          <a:lstStyle/>
          <a:p>
            <a:pPr algn="l"/>
            <a:r>
              <a:rPr lang="en-US" i="1" dirty="0"/>
              <a:t>GenForward surveys are available at www.genforwardsurvey.com</a:t>
            </a:r>
          </a:p>
        </p:txBody>
      </p:sp>
      <p:sp>
        <p:nvSpPr>
          <p:cNvPr id="5" name="Rectangle 4">
            <a:extLst>
              <a:ext uri="{FF2B5EF4-FFF2-40B4-BE49-F238E27FC236}">
                <a16:creationId xmlns:a16="http://schemas.microsoft.com/office/drawing/2014/main" id="{317183E0-C175-3543-9C04-F226CEA182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Survey Methodology (2 of 3)</a:t>
            </a:r>
          </a:p>
        </p:txBody>
      </p:sp>
      <p:sp>
        <p:nvSpPr>
          <p:cNvPr id="6" name="TextBox 5">
            <a:extLst>
              <a:ext uri="{FF2B5EF4-FFF2-40B4-BE49-F238E27FC236}">
                <a16:creationId xmlns:a16="http://schemas.microsoft.com/office/drawing/2014/main" id="{4EC45864-635D-0340-B2A7-4760219DEFB8}"/>
              </a:ext>
            </a:extLst>
          </p:cNvPr>
          <p:cNvSpPr txBox="1"/>
          <p:nvPr/>
        </p:nvSpPr>
        <p:spPr>
          <a:xfrm>
            <a:off x="629478" y="1201372"/>
            <a:ext cx="10933044" cy="5047536"/>
          </a:xfrm>
          <a:prstGeom prst="rect">
            <a:avLst/>
          </a:prstGeom>
          <a:noFill/>
        </p:spPr>
        <p:txBody>
          <a:bodyPr wrap="square" rtlCol="0">
            <a:spAutoFit/>
          </a:bodyPr>
          <a:lstStyle/>
          <a:p>
            <a:pPr marL="285750" lvl="0" indent="-285750">
              <a:buFont typeface="Arial" panose="020B0604020202020204" pitchFamily="34" charset="0"/>
              <a:buChar char="•"/>
            </a:pPr>
            <a:r>
              <a:rPr lang="en-US" sz="1400" dirty="0">
                <a:latin typeface="Palatino Linotype" panose="02040502050505030304" pitchFamily="18" charset="0"/>
              </a:rPr>
              <a:t>The </a:t>
            </a:r>
            <a:r>
              <a:rPr lang="en-US" sz="1400" dirty="0" err="1">
                <a:latin typeface="Palatino Linotype" panose="02040502050505030304" pitchFamily="18" charset="0"/>
              </a:rPr>
              <a:t>AmeriSpeak</a:t>
            </a:r>
            <a:r>
              <a:rPr lang="en-US" sz="1400" dirty="0">
                <a:latin typeface="Palatino Linotype" panose="02040502050505030304" pitchFamily="18" charset="0"/>
              </a:rPr>
              <a:t> panel sample was supplemented with respondents from the </a:t>
            </a:r>
            <a:r>
              <a:rPr lang="en-US" sz="1400" dirty="0" err="1">
                <a:latin typeface="Palatino Linotype" panose="02040502050505030304" pitchFamily="18" charset="0"/>
              </a:rPr>
              <a:t>Dynata</a:t>
            </a:r>
            <a:r>
              <a:rPr lang="en-US" sz="1400" dirty="0">
                <a:latin typeface="Palatino Linotype" panose="02040502050505030304" pitchFamily="18" charset="0"/>
              </a:rPr>
              <a:t> nonprobability online opt-in panel. Forty-five percent of the completed interviews are sourced from the </a:t>
            </a:r>
            <a:r>
              <a:rPr lang="en-US" sz="1400" dirty="0" err="1">
                <a:latin typeface="Palatino Linotype" panose="02040502050505030304" pitchFamily="18" charset="0"/>
              </a:rPr>
              <a:t>Dynata</a:t>
            </a:r>
            <a:r>
              <a:rPr lang="en-US" sz="1400" dirty="0">
                <a:latin typeface="Palatino Linotype" panose="02040502050505030304" pitchFamily="18" charset="0"/>
              </a:rPr>
              <a:t> panel. To help to reduce potential bias in the nonprobability sample, </a:t>
            </a:r>
            <a:r>
              <a:rPr lang="en-US" sz="1400" dirty="0" err="1">
                <a:latin typeface="Palatino Linotype" panose="02040502050505030304" pitchFamily="18" charset="0"/>
              </a:rPr>
              <a:t>Dynata</a:t>
            </a:r>
            <a:r>
              <a:rPr lang="en-US" sz="1400" dirty="0">
                <a:latin typeface="Palatino Linotype" panose="02040502050505030304" pitchFamily="18" charset="0"/>
              </a:rPr>
              <a:t> attempted to balance the nonprobability respondent sample by age, race and ethnicity, gender, and partisanship. In order to incorporate the nonprobability sample, NORC used </a:t>
            </a:r>
            <a:r>
              <a:rPr lang="en-US" sz="1400" dirty="0" err="1">
                <a:latin typeface="Palatino Linotype" panose="02040502050505030304" pitchFamily="18" charset="0"/>
              </a:rPr>
              <a:t>TrueNorth</a:t>
            </a:r>
            <a:r>
              <a:rPr lang="en-US" sz="1400" dirty="0">
                <a:latin typeface="Palatino Linotype" panose="02040502050505030304" pitchFamily="18" charset="0"/>
              </a:rPr>
              <a:t> calibration services, an innovative hybrid calibration approach developed at NORC based on small area estimation methods in order to explicitly account for potential bias associated with the nonprobability sample. The purpose of </a:t>
            </a:r>
            <a:r>
              <a:rPr lang="en-US" sz="1400" dirty="0" err="1">
                <a:latin typeface="Palatino Linotype" panose="02040502050505030304" pitchFamily="18" charset="0"/>
              </a:rPr>
              <a:t>TrueNorth</a:t>
            </a:r>
            <a:r>
              <a:rPr lang="en-US" sz="1400" dirty="0">
                <a:latin typeface="Palatino Linotype" panose="02040502050505030304" pitchFamily="18" charset="0"/>
              </a:rPr>
              <a:t> calibration is to adjust the weights for the nonprobability sample so as to bring weighted distributions of the nonprobability sample in line with the population distribution for characteristics correlated with the survey variables. Such calibration adjustments help to reduce potential bias, yielding more accurate population estimates.</a:t>
            </a:r>
          </a:p>
          <a:p>
            <a:r>
              <a:rPr lang="en-US" sz="1400" dirty="0">
                <a:latin typeface="Palatino Linotype" panose="02040502050505030304" pitchFamily="18" charset="0"/>
              </a:rPr>
              <a:t> </a:t>
            </a:r>
          </a:p>
          <a:p>
            <a:r>
              <a:rPr lang="en-US" sz="1400" dirty="0">
                <a:latin typeface="Palatino Linotype" panose="02040502050505030304" pitchFamily="18" charset="0"/>
              </a:rPr>
              <a:t>Panelists on both the BYP and </a:t>
            </a:r>
            <a:r>
              <a:rPr lang="en-US" sz="1400" dirty="0" err="1">
                <a:latin typeface="Palatino Linotype" panose="02040502050505030304" pitchFamily="18" charset="0"/>
              </a:rPr>
              <a:t>AmeriSpeak</a:t>
            </a:r>
            <a:r>
              <a:rPr lang="en-US" sz="1400" dirty="0">
                <a:latin typeface="Palatino Linotype" panose="02040502050505030304" pitchFamily="18" charset="0"/>
              </a:rPr>
              <a:t> panels are invited to register for the panel via the web or by telephone to participate in public opinion surveys.</a:t>
            </a:r>
          </a:p>
          <a:p>
            <a:r>
              <a:rPr lang="en-US" sz="1400" dirty="0">
                <a:latin typeface="Palatino Linotype" panose="02040502050505030304" pitchFamily="18" charset="0"/>
              </a:rPr>
              <a:t> </a:t>
            </a:r>
          </a:p>
          <a:p>
            <a:r>
              <a:rPr lang="en-US" sz="1400" dirty="0">
                <a:latin typeface="Palatino Linotype" panose="02040502050505030304" pitchFamily="18" charset="0"/>
              </a:rPr>
              <a:t>Of the 3,257 completed interviews in the </a:t>
            </a:r>
            <a:r>
              <a:rPr lang="en-US" sz="1400" dirty="0" err="1">
                <a:latin typeface="Palatino Linotype" panose="02040502050505030304" pitchFamily="18" charset="0"/>
              </a:rPr>
              <a:t>GenForward</a:t>
            </a:r>
            <a:r>
              <a:rPr lang="en-US" sz="1400" dirty="0">
                <a:latin typeface="Palatino Linotype" panose="02040502050505030304" pitchFamily="18" charset="0"/>
              </a:rPr>
              <a:t> May survey, 98 percent were completed by web and 2 percent by telephone. The survey completion rate is 20.0 percent. The weighted AAPOR RR3 panel recruitment rate is 21.3 percent and the weighted household panel retention rate is 88.9 percent, for a cumulative AAPOR Response Rate 3 of 3.8 percent. The overall margin of sampling error is +/- 2.45 percentage points at the 95 percent confidence level, including the design effect. Among subgroups, the margin of sampling error at the 95 percent confidence level is +/- 4.30 percentage points for African Americans, +/- 5.64 percentage points for Asian Americans, +/- 4.98 percentage points for Latinxs, and +/- 3.75 percentage points for whites.</a:t>
            </a:r>
          </a:p>
          <a:p>
            <a:r>
              <a:rPr lang="en-US" sz="1400" dirty="0">
                <a:latin typeface="Palatino Linotype" panose="02040502050505030304" pitchFamily="18" charset="0"/>
              </a:rPr>
              <a:t> </a:t>
            </a:r>
          </a:p>
          <a:p>
            <a:r>
              <a:rPr lang="en-US" sz="1400" dirty="0">
                <a:latin typeface="Palatino Linotype" panose="02040502050505030304" pitchFamily="18" charset="0"/>
              </a:rPr>
              <a:t>To encourage cooperation, respondents were offered incentives for completing the survey that ranged from the cash-equivalent of $3 to the cash-equivalent of $10.</a:t>
            </a:r>
          </a:p>
          <a:p>
            <a:r>
              <a:rPr lang="en-US" sz="1400" dirty="0">
                <a:latin typeface="Palatino Linotype" panose="02040502050505030304" pitchFamily="18" charset="0"/>
              </a:rPr>
              <a:t> </a:t>
            </a:r>
          </a:p>
          <a:p>
            <a:r>
              <a:rPr lang="en-US" sz="1400" dirty="0">
                <a:latin typeface="Palatino Linotype" panose="02040502050505030304" pitchFamily="18" charset="0"/>
              </a:rPr>
              <a:t> </a:t>
            </a:r>
          </a:p>
        </p:txBody>
      </p:sp>
      <p:sp>
        <p:nvSpPr>
          <p:cNvPr id="7" name="Slide Number Placeholder 6">
            <a:extLst>
              <a:ext uri="{FF2B5EF4-FFF2-40B4-BE49-F238E27FC236}">
                <a16:creationId xmlns:a16="http://schemas.microsoft.com/office/drawing/2014/main" id="{7147059D-F4A6-064F-A09C-56459ED39E11}"/>
              </a:ext>
            </a:extLst>
          </p:cNvPr>
          <p:cNvSpPr>
            <a:spLocks noGrp="1"/>
          </p:cNvSpPr>
          <p:nvPr>
            <p:ph type="sldNum" sz="quarter" idx="12"/>
          </p:nvPr>
        </p:nvSpPr>
        <p:spPr/>
        <p:txBody>
          <a:bodyPr/>
          <a:lstStyle/>
          <a:p>
            <a:fld id="{56108EEF-BB32-BA46-9D99-26C73F6FAEB3}" type="slidenum">
              <a:rPr lang="en-US" smtClean="0"/>
              <a:t>63</a:t>
            </a:fld>
            <a:endParaRPr lang="en-US" dirty="0"/>
          </a:p>
        </p:txBody>
      </p:sp>
    </p:spTree>
    <p:extLst>
      <p:ext uri="{BB962C8B-B14F-4D97-AF65-F5344CB8AC3E}">
        <p14:creationId xmlns:p14="http://schemas.microsoft.com/office/powerpoint/2010/main" val="192551037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3452366D-14C3-E545-9B08-1C3EC67307BE}"/>
              </a:ext>
            </a:extLst>
          </p:cNvPr>
          <p:cNvSpPr>
            <a:spLocks noGrp="1"/>
          </p:cNvSpPr>
          <p:nvPr>
            <p:ph type="ftr" sz="quarter" idx="11"/>
          </p:nvPr>
        </p:nvSpPr>
        <p:spPr>
          <a:xfrm>
            <a:off x="152400" y="6356349"/>
            <a:ext cx="5943600" cy="365125"/>
          </a:xfrm>
        </p:spPr>
        <p:txBody>
          <a:bodyPr/>
          <a:lstStyle/>
          <a:p>
            <a:pPr algn="l"/>
            <a:r>
              <a:rPr lang="en-US" i="1" dirty="0"/>
              <a:t>GenForward surveys are available at www.genforwardsurvey.com</a:t>
            </a:r>
          </a:p>
        </p:txBody>
      </p:sp>
      <p:sp>
        <p:nvSpPr>
          <p:cNvPr id="5" name="Rectangle 4">
            <a:extLst>
              <a:ext uri="{FF2B5EF4-FFF2-40B4-BE49-F238E27FC236}">
                <a16:creationId xmlns:a16="http://schemas.microsoft.com/office/drawing/2014/main" id="{317183E0-C175-3543-9C04-F226CEA18229}"/>
              </a:ext>
            </a:extLst>
          </p:cNvPr>
          <p:cNvSpPr/>
          <p:nvPr/>
        </p:nvSpPr>
        <p:spPr>
          <a:xfrm>
            <a:off x="0" y="1"/>
            <a:ext cx="12192000" cy="755374"/>
          </a:xfrm>
          <a:prstGeom prst="rect">
            <a:avLst/>
          </a:prstGeom>
          <a:solidFill>
            <a:srgbClr val="FFE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Palatino Linotype" panose="02040502050505030304" pitchFamily="18" charset="0"/>
              </a:rPr>
              <a:t>Survey Methodology (3 of 3)</a:t>
            </a:r>
          </a:p>
        </p:txBody>
      </p:sp>
      <p:sp>
        <p:nvSpPr>
          <p:cNvPr id="6" name="TextBox 5">
            <a:extLst>
              <a:ext uri="{FF2B5EF4-FFF2-40B4-BE49-F238E27FC236}">
                <a16:creationId xmlns:a16="http://schemas.microsoft.com/office/drawing/2014/main" id="{4EC45864-635D-0340-B2A7-4760219DEFB8}"/>
              </a:ext>
            </a:extLst>
          </p:cNvPr>
          <p:cNvSpPr txBox="1"/>
          <p:nvPr/>
        </p:nvSpPr>
        <p:spPr>
          <a:xfrm>
            <a:off x="629478" y="1201372"/>
            <a:ext cx="10933044" cy="2031325"/>
          </a:xfrm>
          <a:prstGeom prst="rect">
            <a:avLst/>
          </a:prstGeom>
          <a:noFill/>
        </p:spPr>
        <p:txBody>
          <a:bodyPr wrap="square" rtlCol="0">
            <a:spAutoFit/>
          </a:bodyPr>
          <a:lstStyle/>
          <a:p>
            <a:r>
              <a:rPr lang="en-US" sz="1400" dirty="0">
                <a:latin typeface="Palatino Linotype" panose="02040502050505030304" pitchFamily="18" charset="0"/>
              </a:rPr>
              <a:t>The interviews from the two probability-based sample sources were combined for statistical weighting and analysis. The combined panel samples provide sample coverage of approximately 97% of the U.S. household population. Those excluded from the sample include people with P.O. Box only addresses, some addresses not listed in the USPS Delivery Sequence File, and some newly constructed dwellings. The statistical weights incorporate the appropriate probability of selection for the BYP and </a:t>
            </a:r>
            <a:r>
              <a:rPr lang="en-US" sz="1400" dirty="0" err="1">
                <a:latin typeface="Palatino Linotype" panose="02040502050505030304" pitchFamily="18" charset="0"/>
              </a:rPr>
              <a:t>AmeriSpeak</a:t>
            </a:r>
            <a:r>
              <a:rPr lang="en-US" sz="1400" dirty="0">
                <a:latin typeface="Palatino Linotype" panose="02040502050505030304" pitchFamily="18" charset="0"/>
              </a:rPr>
              <a:t> samples, nonresponse adjustments, and also, raking ratio adjustments to population benchmarks for 18-64-year-old adults. A poststratification process is used to adjust for any survey nonresponse as well as any non-coverage or under- and over-sampling resulting from the study-specific sample design. The poststratification process was done separately for each racial/ethnic group and involved the following variables: age, gender, education, and census region. The weighted data, which reflect the U.S. population of adults ages 18-36, and the 18-36-year-old populations for African Americans, Latinxs, Asian Americans, and non-Latinx whites, were used for all analyses.  </a:t>
            </a:r>
          </a:p>
        </p:txBody>
      </p:sp>
      <p:sp>
        <p:nvSpPr>
          <p:cNvPr id="7" name="Slide Number Placeholder 6">
            <a:extLst>
              <a:ext uri="{FF2B5EF4-FFF2-40B4-BE49-F238E27FC236}">
                <a16:creationId xmlns:a16="http://schemas.microsoft.com/office/drawing/2014/main" id="{7147059D-F4A6-064F-A09C-56459ED39E11}"/>
              </a:ext>
            </a:extLst>
          </p:cNvPr>
          <p:cNvSpPr>
            <a:spLocks noGrp="1"/>
          </p:cNvSpPr>
          <p:nvPr>
            <p:ph type="sldNum" sz="quarter" idx="12"/>
          </p:nvPr>
        </p:nvSpPr>
        <p:spPr/>
        <p:txBody>
          <a:bodyPr/>
          <a:lstStyle/>
          <a:p>
            <a:fld id="{56108EEF-BB32-BA46-9D99-26C73F6FAEB3}" type="slidenum">
              <a:rPr lang="en-US" smtClean="0"/>
              <a:t>64</a:t>
            </a:fld>
            <a:endParaRPr lang="en-US" dirty="0"/>
          </a:p>
        </p:txBody>
      </p:sp>
    </p:spTree>
    <p:extLst>
      <p:ext uri="{BB962C8B-B14F-4D97-AF65-F5344CB8AC3E}">
        <p14:creationId xmlns:p14="http://schemas.microsoft.com/office/powerpoint/2010/main" val="389469404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532A441-3857-D941-A22C-68B3CA38D814}"/>
              </a:ext>
            </a:extLst>
          </p:cNvPr>
          <p:cNvSpPr>
            <a:spLocks noGrp="1"/>
          </p:cNvSpPr>
          <p:nvPr>
            <p:ph type="ftr" sz="quarter" idx="11"/>
          </p:nvPr>
        </p:nvSpPr>
        <p:spPr>
          <a:xfrm>
            <a:off x="152400" y="6356349"/>
            <a:ext cx="5943600" cy="365125"/>
          </a:xfrm>
        </p:spPr>
        <p:txBody>
          <a:bodyPr/>
          <a:lstStyle/>
          <a:p>
            <a:pPr algn="l"/>
            <a:r>
              <a:rPr lang="en-US" i="1" dirty="0"/>
              <a:t>GenForward surveys are available at www.genforwardsurvey.com</a:t>
            </a:r>
          </a:p>
        </p:txBody>
      </p:sp>
      <p:sp>
        <p:nvSpPr>
          <p:cNvPr id="5" name="Slide Number Placeholder 4">
            <a:extLst>
              <a:ext uri="{FF2B5EF4-FFF2-40B4-BE49-F238E27FC236}">
                <a16:creationId xmlns:a16="http://schemas.microsoft.com/office/drawing/2014/main" id="{CA59E1CC-4472-7644-A2A4-75F88B5A7219}"/>
              </a:ext>
            </a:extLst>
          </p:cNvPr>
          <p:cNvSpPr>
            <a:spLocks noGrp="1"/>
          </p:cNvSpPr>
          <p:nvPr>
            <p:ph type="sldNum" sz="quarter" idx="12"/>
          </p:nvPr>
        </p:nvSpPr>
        <p:spPr/>
        <p:txBody>
          <a:bodyPr/>
          <a:lstStyle/>
          <a:p>
            <a:fld id="{56108EEF-BB32-BA46-9D99-26C73F6FAEB3}" type="slidenum">
              <a:rPr lang="en-US" smtClean="0"/>
              <a:t>65</a:t>
            </a:fld>
            <a:endParaRPr lang="en-US" dirty="0"/>
          </a:p>
        </p:txBody>
      </p:sp>
      <p:sp>
        <p:nvSpPr>
          <p:cNvPr id="6" name="Rectangle 5">
            <a:extLst>
              <a:ext uri="{FF2B5EF4-FFF2-40B4-BE49-F238E27FC236}">
                <a16:creationId xmlns:a16="http://schemas.microsoft.com/office/drawing/2014/main" id="{A4942B79-8864-A949-8EB1-5601A90098F1}"/>
              </a:ext>
            </a:extLst>
          </p:cNvPr>
          <p:cNvSpPr/>
          <p:nvPr/>
        </p:nvSpPr>
        <p:spPr>
          <a:xfrm>
            <a:off x="0" y="2650434"/>
            <a:ext cx="12192000" cy="1577008"/>
          </a:xfrm>
          <a:prstGeom prst="rect">
            <a:avLst/>
          </a:prstGeom>
          <a:solidFill>
            <a:srgbClr val="EA8623">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i="1" dirty="0">
                <a:solidFill>
                  <a:schemeClr val="tx1"/>
                </a:solidFill>
                <a:latin typeface="Palatino Linotype" panose="02040502050505030304" pitchFamily="18" charset="0"/>
              </a:rPr>
              <a:t>Full details are available at www.genforwardsurvey.com</a:t>
            </a:r>
          </a:p>
        </p:txBody>
      </p:sp>
    </p:spTree>
    <p:extLst>
      <p:ext uri="{BB962C8B-B14F-4D97-AF65-F5344CB8AC3E}">
        <p14:creationId xmlns:p14="http://schemas.microsoft.com/office/powerpoint/2010/main" val="21493375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4767</TotalTime>
  <Words>6886</Words>
  <Application>Microsoft Macintosh PowerPoint</Application>
  <PresentationFormat>Widescreen</PresentationFormat>
  <Paragraphs>1286</Paragraphs>
  <Slides>65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65</vt:i4>
      </vt:variant>
    </vt:vector>
  </HeadingPairs>
  <TitlesOfParts>
    <vt:vector size="72" baseType="lpstr">
      <vt:lpstr>Arial</vt:lpstr>
      <vt:lpstr>Calibri</vt:lpstr>
      <vt:lpstr>Calibri Light</vt:lpstr>
      <vt:lpstr>Palatino</vt:lpstr>
      <vt:lpstr>Palatino Linotype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Vladimir Medenica</dc:creator>
  <cp:lastModifiedBy>Vladimir Medenica</cp:lastModifiedBy>
  <cp:revision>513</cp:revision>
  <cp:lastPrinted>2019-05-01T18:47:20Z</cp:lastPrinted>
  <dcterms:created xsi:type="dcterms:W3CDTF">2018-07-03T16:40:10Z</dcterms:created>
  <dcterms:modified xsi:type="dcterms:W3CDTF">2019-06-05T04:16:54Z</dcterms:modified>
</cp:coreProperties>
</file>