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 id="319" r:id="rId71"/>
    <p:sldId id="320" r:id="rId72"/>
    <p:sldId id="321" r:id="rId73"/>
    <p:sldId id="322" r:id="rId74"/>
    <p:sldId id="323" r:id="rId75"/>
    <p:sldId id="324" r:id="rId76"/>
    <p:sldId id="325" r:id="rId77"/>
    <p:sldId id="326" r:id="rId78"/>
    <p:sldId id="327" r:id="rId79"/>
    <p:sldId id="328" r:id="rId80"/>
    <p:sldId id="329" r:id="rId81"/>
    <p:sldId id="330" r:id="rId82"/>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 Id="rId54" Type="http://schemas.openxmlformats.org/officeDocument/2006/relationships/slide" Target="slides/slide47.xml"/><Relationship Id="rId55" Type="http://schemas.openxmlformats.org/officeDocument/2006/relationships/slide" Target="slides/slide48.xml"/><Relationship Id="rId56" Type="http://schemas.openxmlformats.org/officeDocument/2006/relationships/slide" Target="slides/slide49.xml"/><Relationship Id="rId57" Type="http://schemas.openxmlformats.org/officeDocument/2006/relationships/slide" Target="slides/slide50.xml"/><Relationship Id="rId58" Type="http://schemas.openxmlformats.org/officeDocument/2006/relationships/slide" Target="slides/slide51.xml"/><Relationship Id="rId59" Type="http://schemas.openxmlformats.org/officeDocument/2006/relationships/slide" Target="slides/slide52.xml"/><Relationship Id="rId60" Type="http://schemas.openxmlformats.org/officeDocument/2006/relationships/slide" Target="slides/slide53.xml"/><Relationship Id="rId61" Type="http://schemas.openxmlformats.org/officeDocument/2006/relationships/slide" Target="slides/slide54.xml"/><Relationship Id="rId62" Type="http://schemas.openxmlformats.org/officeDocument/2006/relationships/slide" Target="slides/slide55.xml"/><Relationship Id="rId63" Type="http://schemas.openxmlformats.org/officeDocument/2006/relationships/slide" Target="slides/slide56.xml"/><Relationship Id="rId64" Type="http://schemas.openxmlformats.org/officeDocument/2006/relationships/slide" Target="slides/slide57.xml"/><Relationship Id="rId65" Type="http://schemas.openxmlformats.org/officeDocument/2006/relationships/slide" Target="slides/slide58.xml"/><Relationship Id="rId66" Type="http://schemas.openxmlformats.org/officeDocument/2006/relationships/slide" Target="slides/slide59.xml"/><Relationship Id="rId67" Type="http://schemas.openxmlformats.org/officeDocument/2006/relationships/slide" Target="slides/slide60.xml"/><Relationship Id="rId68" Type="http://schemas.openxmlformats.org/officeDocument/2006/relationships/slide" Target="slides/slide61.xml"/><Relationship Id="rId69" Type="http://schemas.openxmlformats.org/officeDocument/2006/relationships/slide" Target="slides/slide62.xml"/><Relationship Id="rId70" Type="http://schemas.openxmlformats.org/officeDocument/2006/relationships/slide" Target="slides/slide63.xml"/><Relationship Id="rId71" Type="http://schemas.openxmlformats.org/officeDocument/2006/relationships/slide" Target="slides/slide64.xml"/><Relationship Id="rId72" Type="http://schemas.openxmlformats.org/officeDocument/2006/relationships/slide" Target="slides/slide65.xml"/><Relationship Id="rId73" Type="http://schemas.openxmlformats.org/officeDocument/2006/relationships/slide" Target="slides/slide66.xml"/><Relationship Id="rId74" Type="http://schemas.openxmlformats.org/officeDocument/2006/relationships/slide" Target="slides/slide67.xml"/><Relationship Id="rId75" Type="http://schemas.openxmlformats.org/officeDocument/2006/relationships/slide" Target="slides/slide68.xml"/><Relationship Id="rId76" Type="http://schemas.openxmlformats.org/officeDocument/2006/relationships/slide" Target="slides/slide69.xml"/><Relationship Id="rId77" Type="http://schemas.openxmlformats.org/officeDocument/2006/relationships/slide" Target="slides/slide70.xml"/><Relationship Id="rId78" Type="http://schemas.openxmlformats.org/officeDocument/2006/relationships/slide" Target="slides/slide71.xml"/><Relationship Id="rId79" Type="http://schemas.openxmlformats.org/officeDocument/2006/relationships/slide" Target="slides/slide72.xml"/><Relationship Id="rId80" Type="http://schemas.openxmlformats.org/officeDocument/2006/relationships/slide" Target="slides/slide73.xml"/><Relationship Id="rId81" Type="http://schemas.openxmlformats.org/officeDocument/2006/relationships/slide" Target="slides/slide74.xml"/><Relationship Id="rId82" Type="http://schemas.openxmlformats.org/officeDocument/2006/relationships/slide" Target="slides/slide75.xml"/></Relationships>

</file>

<file path=ppt/charts/_rels/chart1.xml.rels><?xml version="1.0" encoding="UTF-8"?>
<Relationships xmlns="http://schemas.openxmlformats.org/package/2006/relationships"><Relationship Id="rId1" Type="http://schemas.openxmlformats.org/officeDocument/2006/relationships/package" Target="../embeddings/Microsoft_Excel_Sheet1.xlsx"/></Relationships>

</file>

<file path=ppt/charts/_rels/chart2.xml.rels><?xml version="1.0" encoding="UTF-8"?>
<Relationships xmlns="http://schemas.openxmlformats.org/package/2006/relationships"><Relationship Id="rId1" Type="http://schemas.openxmlformats.org/officeDocument/2006/relationships/package" Target="../embeddings/Microsoft_Excel_Sheet2.xlsx"/></Relationships>

</file>

<file path=ppt/charts/_rels/chart3.xml.rels><?xml version="1.0" encoding="UTF-8"?>
<Relationships xmlns="http://schemas.openxmlformats.org/package/2006/relationships"><Relationship Id="rId1" Type="http://schemas.openxmlformats.org/officeDocument/2006/relationships/package" Target="../embeddings/Microsoft_Excel_Sheet3.xlsx"/></Relationships>

</file>

<file path=ppt/charts/_rels/chart4.xml.rels><?xml version="1.0" encoding="UTF-8"?>
<Relationships xmlns="http://schemas.openxmlformats.org/package/2006/relationships"><Relationship Id="rId1" Type="http://schemas.openxmlformats.org/officeDocument/2006/relationships/package" Target="../embeddings/Microsoft_Excel_Sheet4.xlsx"/></Relationships>

</file>

<file path=ppt/charts/_rels/chart5.xml.rels><?xml version="1.0" encoding="UTF-8"?>
<Relationships xmlns="http://schemas.openxmlformats.org/package/2006/relationships"><Relationship Id="rId1" Type="http://schemas.openxmlformats.org/officeDocument/2006/relationships/package" Target="../embeddings/Microsoft_Excel_Sheet5.xlsx"/></Relationships>

</file>

<file path=ppt/charts/_rels/chart6.xml.rels><?xml version="1.0" encoding="UTF-8"?>
<Relationships xmlns="http://schemas.openxmlformats.org/package/2006/relationships"><Relationship Id="rId1" Type="http://schemas.openxmlformats.org/officeDocument/2006/relationships/package" Target="../embeddings/Microsoft_Excel_Sheet6.xlsx"/></Relationships>

</file>

<file path=ppt/charts/_rels/chart7.xml.rels><?xml version="1.0" encoding="UTF-8"?>
<Relationships xmlns="http://schemas.openxmlformats.org/package/2006/relationships"><Relationship Id="rId1" Type="http://schemas.openxmlformats.org/officeDocument/2006/relationships/package" Target="../embeddings/Microsoft_Excel_Sheet7.xlsx"/></Relationships>

</file>

<file path=ppt/charts/_rels/chart8.xml.rels><?xml version="1.0" encoding="UTF-8"?>
<Relationships xmlns="http://schemas.openxmlformats.org/package/2006/relationships"><Relationship Id="rId1" Type="http://schemas.openxmlformats.org/officeDocument/2006/relationships/package" Target="../embeddings/Microsoft_Excel_Sheet8.xlsx"/></Relationships>

</file>

<file path=ppt/charts/_rels/chart9.xml.rels><?xml version="1.0" encoding="UTF-8"?>
<Relationships xmlns="http://schemas.openxmlformats.org/package/2006/relationships"><Relationship Id="rId1" Type="http://schemas.openxmlformats.org/officeDocument/2006/relationships/package" Target="../embeddings/Microsoft_Excel_Sheet9.xlsx"/></Relationships>

</file>

<file path=ppt/charts/_rels/chart10.xml.rels><?xml version="1.0" encoding="UTF-8"?>
<Relationships xmlns="http://schemas.openxmlformats.org/package/2006/relationships"><Relationship Id="rId1" Type="http://schemas.openxmlformats.org/officeDocument/2006/relationships/package" Target="../embeddings/Microsoft_Excel_Sheet10.xlsx"/></Relationships>

</file>

<file path=ppt/charts/_rels/chart11.xml.rels><?xml version="1.0" encoding="UTF-8"?>
<Relationships xmlns="http://schemas.openxmlformats.org/package/2006/relationships"><Relationship Id="rId1" Type="http://schemas.openxmlformats.org/officeDocument/2006/relationships/package" Target="../embeddings/Microsoft_Excel_Sheet11.xlsx"/></Relationships>

</file>

<file path=ppt/charts/_rels/chart12.xml.rels><?xml version="1.0" encoding="UTF-8"?>
<Relationships xmlns="http://schemas.openxmlformats.org/package/2006/relationships"><Relationship Id="rId1" Type="http://schemas.openxmlformats.org/officeDocument/2006/relationships/package" Target="../embeddings/Microsoft_Excel_Sheet12.xlsx"/></Relationships>

</file>

<file path=ppt/charts/_rels/chart13.xml.rels><?xml version="1.0" encoding="UTF-8"?>
<Relationships xmlns="http://schemas.openxmlformats.org/package/2006/relationships"><Relationship Id="rId1" Type="http://schemas.openxmlformats.org/officeDocument/2006/relationships/package" Target="../embeddings/Microsoft_Excel_Sheet13.xlsx"/></Relationships>

</file>

<file path=ppt/charts/_rels/chart14.xml.rels><?xml version="1.0" encoding="UTF-8"?>
<Relationships xmlns="http://schemas.openxmlformats.org/package/2006/relationships"><Relationship Id="rId1" Type="http://schemas.openxmlformats.org/officeDocument/2006/relationships/package" Target="../embeddings/Microsoft_Excel_Sheet14.xlsx"/></Relationships>

</file>

<file path=ppt/charts/_rels/chart15.xml.rels><?xml version="1.0" encoding="UTF-8"?>
<Relationships xmlns="http://schemas.openxmlformats.org/package/2006/relationships"><Relationship Id="rId1" Type="http://schemas.openxmlformats.org/officeDocument/2006/relationships/package" Target="../embeddings/Microsoft_Excel_Sheet15.xlsx"/></Relationships>

</file>

<file path=ppt/charts/_rels/chart16.xml.rels><?xml version="1.0" encoding="UTF-8"?>
<Relationships xmlns="http://schemas.openxmlformats.org/package/2006/relationships"><Relationship Id="rId1" Type="http://schemas.openxmlformats.org/officeDocument/2006/relationships/package" Target="../embeddings/Microsoft_Excel_Sheet16.xlsx"/></Relationships>

</file>

<file path=ppt/charts/_rels/chart17.xml.rels><?xml version="1.0" encoding="UTF-8"?>
<Relationships xmlns="http://schemas.openxmlformats.org/package/2006/relationships"><Relationship Id="rId1" Type="http://schemas.openxmlformats.org/officeDocument/2006/relationships/package" Target="../embeddings/Microsoft_Excel_Sheet17.xlsx"/></Relationships>

</file>

<file path=ppt/charts/_rels/chart18.xml.rels><?xml version="1.0" encoding="UTF-8"?>
<Relationships xmlns="http://schemas.openxmlformats.org/package/2006/relationships"><Relationship Id="rId1" Type="http://schemas.openxmlformats.org/officeDocument/2006/relationships/package" Target="../embeddings/Microsoft_Excel_Sheet18.xlsx"/></Relationships>

</file>

<file path=ppt/charts/_rels/chart19.xml.rels><?xml version="1.0" encoding="UTF-8"?>
<Relationships xmlns="http://schemas.openxmlformats.org/package/2006/relationships"><Relationship Id="rId1" Type="http://schemas.openxmlformats.org/officeDocument/2006/relationships/package" Target="../embeddings/Microsoft_Excel_Sheet19.xlsx"/></Relationships>

</file>

<file path=ppt/charts/_rels/chart20.xml.rels><?xml version="1.0" encoding="UTF-8"?>
<Relationships xmlns="http://schemas.openxmlformats.org/package/2006/relationships"><Relationship Id="rId1" Type="http://schemas.openxmlformats.org/officeDocument/2006/relationships/package" Target="../embeddings/Microsoft_Excel_Sheet20.xlsx"/></Relationships>

</file>

<file path=ppt/charts/_rels/chart21.xml.rels><?xml version="1.0" encoding="UTF-8"?>
<Relationships xmlns="http://schemas.openxmlformats.org/package/2006/relationships"><Relationship Id="rId1" Type="http://schemas.openxmlformats.org/officeDocument/2006/relationships/package" Target="../embeddings/Microsoft_Excel_Sheet21.xlsx"/></Relationships>

</file>

<file path=ppt/charts/_rels/chart22.xml.rels><?xml version="1.0" encoding="UTF-8"?>
<Relationships xmlns="http://schemas.openxmlformats.org/package/2006/relationships"><Relationship Id="rId1" Type="http://schemas.openxmlformats.org/officeDocument/2006/relationships/package" Target="../embeddings/Microsoft_Excel_Sheet22.xlsx"/></Relationships>

</file>

<file path=ppt/charts/_rels/chart23.xml.rels><?xml version="1.0" encoding="UTF-8"?>
<Relationships xmlns="http://schemas.openxmlformats.org/package/2006/relationships"><Relationship Id="rId1" Type="http://schemas.openxmlformats.org/officeDocument/2006/relationships/package" Target="../embeddings/Microsoft_Excel_Sheet23.xlsx"/></Relationships>

</file>

<file path=ppt/charts/_rels/chart24.xml.rels><?xml version="1.0" encoding="UTF-8"?>
<Relationships xmlns="http://schemas.openxmlformats.org/package/2006/relationships"><Relationship Id="rId1" Type="http://schemas.openxmlformats.org/officeDocument/2006/relationships/package" Target="../embeddings/Microsoft_Excel_Sheet24.xlsx"/></Relationships>

</file>

<file path=ppt/charts/_rels/chart25.xml.rels><?xml version="1.0" encoding="UTF-8"?>
<Relationships xmlns="http://schemas.openxmlformats.org/package/2006/relationships"><Relationship Id="rId1" Type="http://schemas.openxmlformats.org/officeDocument/2006/relationships/package" Target="../embeddings/Microsoft_Excel_Sheet25.xlsx"/></Relationships>

</file>

<file path=ppt/charts/_rels/chart26.xml.rels><?xml version="1.0" encoding="UTF-8"?>
<Relationships xmlns="http://schemas.openxmlformats.org/package/2006/relationships"><Relationship Id="rId1" Type="http://schemas.openxmlformats.org/officeDocument/2006/relationships/package" Target="../embeddings/Microsoft_Excel_Sheet26.xlsx"/></Relationships>

</file>

<file path=ppt/charts/_rels/chart27.xml.rels><?xml version="1.0" encoding="UTF-8"?>
<Relationships xmlns="http://schemas.openxmlformats.org/package/2006/relationships"><Relationship Id="rId1" Type="http://schemas.openxmlformats.org/officeDocument/2006/relationships/package" Target="../embeddings/Microsoft_Excel_Sheet27.xlsx"/></Relationships>

</file>

<file path=ppt/charts/_rels/chart28.xml.rels><?xml version="1.0" encoding="UTF-8"?>
<Relationships xmlns="http://schemas.openxmlformats.org/package/2006/relationships"><Relationship Id="rId1" Type="http://schemas.openxmlformats.org/officeDocument/2006/relationships/package" Target="../embeddings/Microsoft_Excel_Sheet28.xlsx"/></Relationships>

</file>

<file path=ppt/charts/_rels/chart29.xml.rels><?xml version="1.0" encoding="UTF-8"?>
<Relationships xmlns="http://schemas.openxmlformats.org/package/2006/relationships"><Relationship Id="rId1" Type="http://schemas.openxmlformats.org/officeDocument/2006/relationships/package" Target="../embeddings/Microsoft_Excel_Sheet29.xlsx"/></Relationships>

</file>

<file path=ppt/charts/_rels/chart30.xml.rels><?xml version="1.0" encoding="UTF-8"?>
<Relationships xmlns="http://schemas.openxmlformats.org/package/2006/relationships"><Relationship Id="rId1" Type="http://schemas.openxmlformats.org/officeDocument/2006/relationships/package" Target="../embeddings/Microsoft_Excel_Sheet30.xlsx"/></Relationships>

</file>

<file path=ppt/charts/_rels/chart31.xml.rels><?xml version="1.0" encoding="UTF-8"?>
<Relationships xmlns="http://schemas.openxmlformats.org/package/2006/relationships"><Relationship Id="rId1" Type="http://schemas.openxmlformats.org/officeDocument/2006/relationships/package" Target="../embeddings/Microsoft_Excel_Sheet31.xlsx"/></Relationships>

</file>

<file path=ppt/charts/_rels/chart32.xml.rels><?xml version="1.0" encoding="UTF-8"?>
<Relationships xmlns="http://schemas.openxmlformats.org/package/2006/relationships"><Relationship Id="rId1" Type="http://schemas.openxmlformats.org/officeDocument/2006/relationships/package" Target="../embeddings/Microsoft_Excel_Sheet32.xlsx"/></Relationships>

</file>

<file path=ppt/charts/_rels/chart33.xml.rels><?xml version="1.0" encoding="UTF-8"?>
<Relationships xmlns="http://schemas.openxmlformats.org/package/2006/relationships"><Relationship Id="rId1" Type="http://schemas.openxmlformats.org/officeDocument/2006/relationships/package" Target="../embeddings/Microsoft_Excel_Sheet33.xlsx"/></Relationships>

</file>

<file path=ppt/charts/_rels/chart34.xml.rels><?xml version="1.0" encoding="UTF-8"?>
<Relationships xmlns="http://schemas.openxmlformats.org/package/2006/relationships"><Relationship Id="rId1" Type="http://schemas.openxmlformats.org/officeDocument/2006/relationships/package" Target="../embeddings/Microsoft_Excel_Sheet34.xlsx"/></Relationships>

</file>

<file path=ppt/charts/_rels/chart35.xml.rels><?xml version="1.0" encoding="UTF-8"?>
<Relationships xmlns="http://schemas.openxmlformats.org/package/2006/relationships"><Relationship Id="rId1" Type="http://schemas.openxmlformats.org/officeDocument/2006/relationships/package" Target="../embeddings/Microsoft_Excel_Sheet35.xlsx"/></Relationships>

</file>

<file path=ppt/charts/_rels/chart36.xml.rels><?xml version="1.0" encoding="UTF-8"?>
<Relationships xmlns="http://schemas.openxmlformats.org/package/2006/relationships"><Relationship Id="rId1" Type="http://schemas.openxmlformats.org/officeDocument/2006/relationships/package" Target="../embeddings/Microsoft_Excel_Sheet36.xlsx"/></Relationships>

</file>

<file path=ppt/charts/_rels/chart37.xml.rels><?xml version="1.0" encoding="UTF-8"?>
<Relationships xmlns="http://schemas.openxmlformats.org/package/2006/relationships"><Relationship Id="rId1" Type="http://schemas.openxmlformats.org/officeDocument/2006/relationships/package" Target="../embeddings/Microsoft_Excel_Sheet37.xlsx"/></Relationships>

</file>

<file path=ppt/charts/_rels/chart38.xml.rels><?xml version="1.0" encoding="UTF-8"?>
<Relationships xmlns="http://schemas.openxmlformats.org/package/2006/relationships"><Relationship Id="rId1" Type="http://schemas.openxmlformats.org/officeDocument/2006/relationships/package" Target="../embeddings/Microsoft_Excel_Sheet38.xlsx"/></Relationships>

</file>

<file path=ppt/charts/_rels/chart39.xml.rels><?xml version="1.0" encoding="UTF-8"?>
<Relationships xmlns="http://schemas.openxmlformats.org/package/2006/relationships"><Relationship Id="rId1" Type="http://schemas.openxmlformats.org/officeDocument/2006/relationships/package" Target="../embeddings/Microsoft_Excel_Sheet39.xlsx"/></Relationships>

</file>

<file path=ppt/charts/_rels/chart40.xml.rels><?xml version="1.0" encoding="UTF-8"?>
<Relationships xmlns="http://schemas.openxmlformats.org/package/2006/relationships"><Relationship Id="rId1" Type="http://schemas.openxmlformats.org/officeDocument/2006/relationships/package" Target="../embeddings/Microsoft_Excel_Sheet40.xlsx"/></Relationships>

</file>

<file path=ppt/charts/_rels/chart41.xml.rels><?xml version="1.0" encoding="UTF-8"?>
<Relationships xmlns="http://schemas.openxmlformats.org/package/2006/relationships"><Relationship Id="rId1" Type="http://schemas.openxmlformats.org/officeDocument/2006/relationships/package" Target="../embeddings/Microsoft_Excel_Sheet41.xlsx"/></Relationships>

</file>

<file path=ppt/charts/_rels/chart42.xml.rels><?xml version="1.0" encoding="UTF-8"?>
<Relationships xmlns="http://schemas.openxmlformats.org/package/2006/relationships"><Relationship Id="rId1" Type="http://schemas.openxmlformats.org/officeDocument/2006/relationships/package" Target="../embeddings/Microsoft_Excel_Sheet42.xlsx"/></Relationships>

</file>

<file path=ppt/charts/_rels/chart43.xml.rels><?xml version="1.0" encoding="UTF-8"?>
<Relationships xmlns="http://schemas.openxmlformats.org/package/2006/relationships"><Relationship Id="rId1" Type="http://schemas.openxmlformats.org/officeDocument/2006/relationships/package" Target="../embeddings/Microsoft_Excel_Sheet43.xlsx"/></Relationships>

</file>

<file path=ppt/charts/_rels/chart44.xml.rels><?xml version="1.0" encoding="UTF-8"?>
<Relationships xmlns="http://schemas.openxmlformats.org/package/2006/relationships"><Relationship Id="rId1" Type="http://schemas.openxmlformats.org/officeDocument/2006/relationships/package" Target="../embeddings/Microsoft_Excel_Sheet44.xlsx"/></Relationships>

</file>

<file path=ppt/charts/_rels/chart45.xml.rels><?xml version="1.0" encoding="UTF-8"?>
<Relationships xmlns="http://schemas.openxmlformats.org/package/2006/relationships"><Relationship Id="rId1" Type="http://schemas.openxmlformats.org/officeDocument/2006/relationships/package" Target="../embeddings/Microsoft_Excel_Sheet45.xlsx"/></Relationships>

</file>

<file path=ppt/charts/_rels/chart46.xml.rels><?xml version="1.0" encoding="UTF-8"?>
<Relationships xmlns="http://schemas.openxmlformats.org/package/2006/relationships"><Relationship Id="rId1" Type="http://schemas.openxmlformats.org/officeDocument/2006/relationships/package" Target="../embeddings/Microsoft_Excel_Sheet46.xlsx"/></Relationships>

</file>

<file path=ppt/charts/_rels/chart47.xml.rels><?xml version="1.0" encoding="UTF-8"?>
<Relationships xmlns="http://schemas.openxmlformats.org/package/2006/relationships"><Relationship Id="rId1" Type="http://schemas.openxmlformats.org/officeDocument/2006/relationships/package" Target="../embeddings/Microsoft_Excel_Sheet47.xlsx"/></Relationships>

</file>

<file path=ppt/charts/_rels/chart48.xml.rels><?xml version="1.0" encoding="UTF-8"?>
<Relationships xmlns="http://schemas.openxmlformats.org/package/2006/relationships"><Relationship Id="rId1" Type="http://schemas.openxmlformats.org/officeDocument/2006/relationships/package" Target="../embeddings/Microsoft_Excel_Sheet48.xlsx"/></Relationships>

</file>

<file path=ppt/charts/_rels/chart49.xml.rels><?xml version="1.0" encoding="UTF-8"?>
<Relationships xmlns="http://schemas.openxmlformats.org/package/2006/relationships"><Relationship Id="rId1" Type="http://schemas.openxmlformats.org/officeDocument/2006/relationships/package" Target="../embeddings/Microsoft_Excel_Sheet49.xlsx"/></Relationships>

</file>

<file path=ppt/charts/_rels/chart50.xml.rels><?xml version="1.0" encoding="UTF-8"?>
<Relationships xmlns="http://schemas.openxmlformats.org/package/2006/relationships"><Relationship Id="rId1" Type="http://schemas.openxmlformats.org/officeDocument/2006/relationships/package" Target="../embeddings/Microsoft_Excel_Sheet50.xlsx"/></Relationships>

</file>

<file path=ppt/charts/_rels/chart51.xml.rels><?xml version="1.0" encoding="UTF-8"?>
<Relationships xmlns="http://schemas.openxmlformats.org/package/2006/relationships"><Relationship Id="rId1" Type="http://schemas.openxmlformats.org/officeDocument/2006/relationships/package" Target="../embeddings/Microsoft_Excel_Sheet51.xlsx"/></Relationships>

</file>

<file path=ppt/charts/_rels/chart52.xml.rels><?xml version="1.0" encoding="UTF-8"?>
<Relationships xmlns="http://schemas.openxmlformats.org/package/2006/relationships"><Relationship Id="rId1" Type="http://schemas.openxmlformats.org/officeDocument/2006/relationships/package" Target="../embeddings/Microsoft_Excel_Sheet52.xlsx"/></Relationships>

</file>

<file path=ppt/charts/_rels/chart53.xml.rels><?xml version="1.0" encoding="UTF-8"?>
<Relationships xmlns="http://schemas.openxmlformats.org/package/2006/relationships"><Relationship Id="rId1" Type="http://schemas.openxmlformats.org/officeDocument/2006/relationships/package" Target="../embeddings/Microsoft_Excel_Sheet53.xlsx"/></Relationships>

</file>

<file path=ppt/charts/_rels/chart54.xml.rels><?xml version="1.0" encoding="UTF-8"?>
<Relationships xmlns="http://schemas.openxmlformats.org/package/2006/relationships"><Relationship Id="rId1" Type="http://schemas.openxmlformats.org/officeDocument/2006/relationships/package" Target="../embeddings/Microsoft_Excel_Sheet54.xlsx"/></Relationships>

</file>

<file path=ppt/charts/_rels/chart55.xml.rels><?xml version="1.0" encoding="UTF-8"?>
<Relationships xmlns="http://schemas.openxmlformats.org/package/2006/relationships"><Relationship Id="rId1" Type="http://schemas.openxmlformats.org/officeDocument/2006/relationships/package" Target="../embeddings/Microsoft_Excel_Sheet55.xlsx"/></Relationships>

</file>

<file path=ppt/charts/_rels/chart56.xml.rels><?xml version="1.0" encoding="UTF-8"?>
<Relationships xmlns="http://schemas.openxmlformats.org/package/2006/relationships"><Relationship Id="rId1" Type="http://schemas.openxmlformats.org/officeDocument/2006/relationships/package" Target="../embeddings/Microsoft_Excel_Sheet56.xlsx"/></Relationships>

</file>

<file path=ppt/charts/_rels/chart57.xml.rels><?xml version="1.0" encoding="UTF-8"?>
<Relationships xmlns="http://schemas.openxmlformats.org/package/2006/relationships"><Relationship Id="rId1" Type="http://schemas.openxmlformats.org/officeDocument/2006/relationships/package" Target="../embeddings/Microsoft_Excel_Sheet57.xlsx"/></Relationships>

</file>

<file path=ppt/charts/_rels/chart58.xml.rels><?xml version="1.0" encoding="UTF-8"?>
<Relationships xmlns="http://schemas.openxmlformats.org/package/2006/relationships"><Relationship Id="rId1" Type="http://schemas.openxmlformats.org/officeDocument/2006/relationships/package" Target="../embeddings/Microsoft_Excel_Sheet58.xlsx"/></Relationships>

</file>

<file path=ppt/charts/_rels/chart59.xml.rels><?xml version="1.0" encoding="UTF-8"?>
<Relationships xmlns="http://schemas.openxmlformats.org/package/2006/relationships"><Relationship Id="rId1" Type="http://schemas.openxmlformats.org/officeDocument/2006/relationships/package" Target="../embeddings/Microsoft_Excel_Sheet59.xlsx"/></Relationships>

</file>

<file path=ppt/charts/_rels/chart60.xml.rels><?xml version="1.0" encoding="UTF-8"?>
<Relationships xmlns="http://schemas.openxmlformats.org/package/2006/relationships"><Relationship Id="rId1" Type="http://schemas.openxmlformats.org/officeDocument/2006/relationships/package" Target="../embeddings/Microsoft_Excel_Sheet60.xlsx"/></Relationships>

</file>

<file path=ppt/charts/_rels/chart61.xml.rels><?xml version="1.0" encoding="UTF-8"?>
<Relationships xmlns="http://schemas.openxmlformats.org/package/2006/relationships"><Relationship Id="rId1" Type="http://schemas.openxmlformats.org/officeDocument/2006/relationships/package" Target="../embeddings/Microsoft_Excel_Sheet61.xlsx"/></Relationships>

</file>

<file path=ppt/charts/_rels/chart62.xml.rels><?xml version="1.0" encoding="UTF-8"?>
<Relationships xmlns="http://schemas.openxmlformats.org/package/2006/relationships"><Relationship Id="rId1" Type="http://schemas.openxmlformats.org/officeDocument/2006/relationships/package" Target="../embeddings/Microsoft_Excel_Sheet62.xlsx"/></Relationships>

</file>

<file path=ppt/charts/_rels/chart63.xml.rels><?xml version="1.0" encoding="UTF-8"?>
<Relationships xmlns="http://schemas.openxmlformats.org/package/2006/relationships"><Relationship Id="rId1" Type="http://schemas.openxmlformats.org/officeDocument/2006/relationships/package" Target="../embeddings/Microsoft_Excel_Sheet63.xlsx"/></Relationships>

</file>

<file path=ppt/charts/_rels/chart64.xml.rels><?xml version="1.0" encoding="UTF-8"?>
<Relationships xmlns="http://schemas.openxmlformats.org/package/2006/relationships"><Relationship Id="rId1" Type="http://schemas.openxmlformats.org/officeDocument/2006/relationships/package" Target="../embeddings/Microsoft_Excel_Sheet64.xlsx"/></Relationships>

</file>

<file path=ppt/charts/_rels/chart65.xml.rels><?xml version="1.0" encoding="UTF-8"?>
<Relationships xmlns="http://schemas.openxmlformats.org/package/2006/relationships"><Relationship Id="rId1" Type="http://schemas.openxmlformats.org/officeDocument/2006/relationships/package" Target="../embeddings/Microsoft_Excel_Sheet65.xlsx"/></Relationships>

</file>

<file path=ppt/charts/_rels/chart66.xml.rels><?xml version="1.0" encoding="UTF-8"?>
<Relationships xmlns="http://schemas.openxmlformats.org/package/2006/relationships"><Relationship Id="rId1" Type="http://schemas.openxmlformats.org/officeDocument/2006/relationships/package" Target="../embeddings/Microsoft_Excel_Sheet66.xlsx"/></Relationships>

</file>

<file path=ppt/charts/chart1.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535984"/>
          <c:w val="0.925719"/>
          <c:h val="0.774799"/>
        </c:manualLayout>
      </c:layout>
      <c:barChart>
        <c:barDir val="col"/>
        <c:grouping val="clustered"/>
        <c:varyColors val="0"/>
        <c:ser>
          <c:idx val="0"/>
          <c:order val="0"/>
          <c:tx>
            <c:strRef>
              <c:f>Sheet1!$A$2</c:f>
              <c:strCache>
                <c:ptCount val="1"/>
                <c:pt idx="0">
                  <c:v>A great deal</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45.000000</c:v>
                </c:pt>
                <c:pt idx="1">
                  <c:v>50.000000</c:v>
                </c:pt>
                <c:pt idx="2">
                  <c:v>52.000000</c:v>
                </c:pt>
                <c:pt idx="3">
                  <c:v>42.000000</c:v>
                </c:pt>
              </c:numCache>
            </c:numRef>
          </c:val>
        </c:ser>
        <c:ser>
          <c:idx val="1"/>
          <c:order val="1"/>
          <c:tx>
            <c:strRef>
              <c:f>Sheet1!$A$3</c:f>
              <c:strCache>
                <c:ptCount val="1"/>
                <c:pt idx="0">
                  <c:v>Some</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34.000000</c:v>
                </c:pt>
                <c:pt idx="1">
                  <c:v>37.000000</c:v>
                </c:pt>
                <c:pt idx="2">
                  <c:v>35.000000</c:v>
                </c:pt>
                <c:pt idx="3">
                  <c:v>38.000000</c:v>
                </c:pt>
              </c:numCache>
            </c:numRef>
          </c:val>
        </c:ser>
        <c:ser>
          <c:idx val="2"/>
          <c:order val="2"/>
          <c:tx>
            <c:strRef>
              <c:f>Sheet1!$A$4</c:f>
              <c:strCache>
                <c:ptCount val="1"/>
                <c:pt idx="0">
                  <c:v>Not too much</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13.000000</c:v>
                </c:pt>
                <c:pt idx="1">
                  <c:v>10.000000</c:v>
                </c:pt>
                <c:pt idx="2">
                  <c:v>8.000000</c:v>
                </c:pt>
                <c:pt idx="3">
                  <c:v>13.000000</c:v>
                </c:pt>
              </c:numCache>
            </c:numRef>
          </c:val>
        </c:ser>
        <c:ser>
          <c:idx val="3"/>
          <c:order val="3"/>
          <c:tx>
            <c:strRef>
              <c:f>Sheet1!$A$5</c:f>
              <c:strCache>
                <c:ptCount val="1"/>
                <c:pt idx="0">
                  <c:v>Not at all</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7.000000</c:v>
                </c:pt>
                <c:pt idx="1">
                  <c:v>3.000000</c:v>
                </c:pt>
                <c:pt idx="2">
                  <c:v>5.000000</c:v>
                </c:pt>
                <c:pt idx="3">
                  <c:v>7.000000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22096"/>
          <c:y val="0.933902"/>
          <c:w val="0.969538"/>
          <c:h val="0.0660984"/>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494963"/>
          <c:w val="0.925719"/>
          <c:h val="0.642589"/>
        </c:manualLayout>
      </c:layout>
      <c:barChart>
        <c:barDir val="col"/>
        <c:grouping val="clustered"/>
        <c:varyColors val="0"/>
        <c:ser>
          <c:idx val="0"/>
          <c:order val="0"/>
          <c:tx>
            <c:strRef>
              <c:f>Sheet1!$A$2</c:f>
              <c:strCache>
                <c:ptCount val="1"/>
                <c:pt idx="0">
                  <c:v>A very big problem</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44.000000</c:v>
                </c:pt>
                <c:pt idx="1">
                  <c:v>53.000000</c:v>
                </c:pt>
                <c:pt idx="2">
                  <c:v>56.000000</c:v>
                </c:pt>
                <c:pt idx="3">
                  <c:v>44.000000</c:v>
                </c:pt>
              </c:numCache>
            </c:numRef>
          </c:val>
        </c:ser>
        <c:ser>
          <c:idx val="1"/>
          <c:order val="1"/>
          <c:tx>
            <c:strRef>
              <c:f>Sheet1!$A$3</c:f>
              <c:strCache>
                <c:ptCount val="1"/>
                <c:pt idx="0">
                  <c:v>A moderately big problem</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36.000000</c:v>
                </c:pt>
                <c:pt idx="1">
                  <c:v>34.000000</c:v>
                </c:pt>
                <c:pt idx="2">
                  <c:v>27.000000</c:v>
                </c:pt>
                <c:pt idx="3">
                  <c:v>33.000000</c:v>
                </c:pt>
              </c:numCache>
            </c:numRef>
          </c:val>
        </c:ser>
        <c:ser>
          <c:idx val="2"/>
          <c:order val="2"/>
          <c:tx>
            <c:strRef>
              <c:f>Sheet1!$A$4</c:f>
              <c:strCache>
                <c:ptCount val="1"/>
                <c:pt idx="0">
                  <c:v>A small problem</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12.000000</c:v>
                </c:pt>
                <c:pt idx="1">
                  <c:v>9.000000</c:v>
                </c:pt>
                <c:pt idx="2">
                  <c:v>11.000000</c:v>
                </c:pt>
                <c:pt idx="3">
                  <c:v>15.000000</c:v>
                </c:pt>
              </c:numCache>
            </c:numRef>
          </c:val>
        </c:ser>
        <c:ser>
          <c:idx val="3"/>
          <c:order val="3"/>
          <c:tx>
            <c:strRef>
              <c:f>Sheet1!$A$5</c:f>
              <c:strCache>
                <c:ptCount val="1"/>
                <c:pt idx="0">
                  <c:v>Not a problem at all</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7.000000</c:v>
                </c:pt>
                <c:pt idx="1">
                  <c:v>4.000000</c:v>
                </c:pt>
                <c:pt idx="2">
                  <c:v>5.000000</c:v>
                </c:pt>
                <c:pt idx="3">
                  <c:v>7.000000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964304"/>
          <c:y val="0.789515"/>
          <c:w val="0.820869"/>
          <c:h val="0.210485"/>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494963"/>
          <c:w val="0.925719"/>
          <c:h val="0.642589"/>
        </c:manualLayout>
      </c:layout>
      <c:barChart>
        <c:barDir val="col"/>
        <c:grouping val="clustered"/>
        <c:varyColors val="0"/>
        <c:ser>
          <c:idx val="0"/>
          <c:order val="0"/>
          <c:tx>
            <c:strRef>
              <c:f>Sheet1!$A$2</c:f>
              <c:strCache>
                <c:ptCount val="1"/>
                <c:pt idx="0">
                  <c:v>A very big problem</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41.000000</c:v>
                </c:pt>
                <c:pt idx="1">
                  <c:v>45.000000</c:v>
                </c:pt>
                <c:pt idx="2">
                  <c:v>55.000000</c:v>
                </c:pt>
                <c:pt idx="3">
                  <c:v>41.000000</c:v>
                </c:pt>
              </c:numCache>
            </c:numRef>
          </c:val>
        </c:ser>
        <c:ser>
          <c:idx val="1"/>
          <c:order val="1"/>
          <c:tx>
            <c:strRef>
              <c:f>Sheet1!$A$3</c:f>
              <c:strCache>
                <c:ptCount val="1"/>
                <c:pt idx="0">
                  <c:v>A moderately big problem</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36.000000</c:v>
                </c:pt>
                <c:pt idx="1">
                  <c:v>38.000000</c:v>
                </c:pt>
                <c:pt idx="2">
                  <c:v>28.000000</c:v>
                </c:pt>
                <c:pt idx="3">
                  <c:v>33.000000</c:v>
                </c:pt>
              </c:numCache>
            </c:numRef>
          </c:val>
        </c:ser>
        <c:ser>
          <c:idx val="2"/>
          <c:order val="2"/>
          <c:tx>
            <c:strRef>
              <c:f>Sheet1!$A$4</c:f>
              <c:strCache>
                <c:ptCount val="1"/>
                <c:pt idx="0">
                  <c:v>A small problem</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17.000000</c:v>
                </c:pt>
                <c:pt idx="1">
                  <c:v>12.000000</c:v>
                </c:pt>
                <c:pt idx="2">
                  <c:v>12.000000</c:v>
                </c:pt>
                <c:pt idx="3">
                  <c:v>18.000000</c:v>
                </c:pt>
              </c:numCache>
            </c:numRef>
          </c:val>
        </c:ser>
        <c:ser>
          <c:idx val="3"/>
          <c:order val="3"/>
          <c:tx>
            <c:strRef>
              <c:f>Sheet1!$A$5</c:f>
              <c:strCache>
                <c:ptCount val="1"/>
                <c:pt idx="0">
                  <c:v>Not a problem at all</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6.000000</c:v>
                </c:pt>
                <c:pt idx="1">
                  <c:v>4.000000</c:v>
                </c:pt>
                <c:pt idx="2">
                  <c:v>4.000000</c:v>
                </c:pt>
                <c:pt idx="3">
                  <c:v>8.000000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964304"/>
          <c:y val="0.789515"/>
          <c:w val="0.820869"/>
          <c:h val="0.210485"/>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494963"/>
          <c:w val="0.925719"/>
          <c:h val="0.642589"/>
        </c:manualLayout>
      </c:layout>
      <c:barChart>
        <c:barDir val="col"/>
        <c:grouping val="clustered"/>
        <c:varyColors val="0"/>
        <c:ser>
          <c:idx val="0"/>
          <c:order val="0"/>
          <c:tx>
            <c:strRef>
              <c:f>Sheet1!$A$2</c:f>
              <c:strCache>
                <c:ptCount val="1"/>
                <c:pt idx="0">
                  <c:v>A very big problem</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28.000000</c:v>
                </c:pt>
                <c:pt idx="1">
                  <c:v>29.000000</c:v>
                </c:pt>
                <c:pt idx="2">
                  <c:v>39.000000</c:v>
                </c:pt>
                <c:pt idx="3">
                  <c:v>26.000000</c:v>
                </c:pt>
              </c:numCache>
            </c:numRef>
          </c:val>
        </c:ser>
        <c:ser>
          <c:idx val="1"/>
          <c:order val="1"/>
          <c:tx>
            <c:strRef>
              <c:f>Sheet1!$A$3</c:f>
              <c:strCache>
                <c:ptCount val="1"/>
                <c:pt idx="0">
                  <c:v>A moderately big problem</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35.000000</c:v>
                </c:pt>
                <c:pt idx="1">
                  <c:v>36.000000</c:v>
                </c:pt>
                <c:pt idx="2">
                  <c:v>32.000000</c:v>
                </c:pt>
                <c:pt idx="3">
                  <c:v>34.000000</c:v>
                </c:pt>
              </c:numCache>
            </c:numRef>
          </c:val>
        </c:ser>
        <c:ser>
          <c:idx val="2"/>
          <c:order val="2"/>
          <c:tx>
            <c:strRef>
              <c:f>Sheet1!$A$4</c:f>
              <c:strCache>
                <c:ptCount val="1"/>
                <c:pt idx="0">
                  <c:v>A small problem</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24.000000</c:v>
                </c:pt>
                <c:pt idx="1">
                  <c:v>29.000000</c:v>
                </c:pt>
                <c:pt idx="2">
                  <c:v>22.000000</c:v>
                </c:pt>
                <c:pt idx="3">
                  <c:v>27.000000</c:v>
                </c:pt>
              </c:numCache>
            </c:numRef>
          </c:val>
        </c:ser>
        <c:ser>
          <c:idx val="3"/>
          <c:order val="3"/>
          <c:tx>
            <c:strRef>
              <c:f>Sheet1!$A$5</c:f>
              <c:strCache>
                <c:ptCount val="1"/>
                <c:pt idx="0">
                  <c:v>Not a problem at all</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12.000000</c:v>
                </c:pt>
                <c:pt idx="1">
                  <c:v>7.000000</c:v>
                </c:pt>
                <c:pt idx="2">
                  <c:v>6.000000</c:v>
                </c:pt>
                <c:pt idx="3">
                  <c:v>12.000000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964304"/>
          <c:y val="0.789515"/>
          <c:w val="0.820869"/>
          <c:h val="0.210485"/>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80833"/>
          <c:y val="0.0558421"/>
          <c:w val="0.926917"/>
          <c:h val="0.598369"/>
        </c:manualLayout>
      </c:layout>
      <c:barChart>
        <c:barDir val="col"/>
        <c:grouping val="clustered"/>
        <c:varyColors val="0"/>
        <c:ser>
          <c:idx val="0"/>
          <c:order val="0"/>
          <c:tx>
            <c:strRef>
              <c:f>Sheet1!$A$2</c:f>
              <c:strCache>
                <c:ptCount val="1"/>
                <c:pt idx="0">
                  <c:v>Very concerned</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38.000000</c:v>
                </c:pt>
                <c:pt idx="1">
                  <c:v>39.000000</c:v>
                </c:pt>
                <c:pt idx="2">
                  <c:v>46.000000</c:v>
                </c:pt>
                <c:pt idx="3">
                  <c:v>34.000000</c:v>
                </c:pt>
              </c:numCache>
            </c:numRef>
          </c:val>
        </c:ser>
        <c:ser>
          <c:idx val="1"/>
          <c:order val="1"/>
          <c:tx>
            <c:strRef>
              <c:f>Sheet1!$A$3</c:f>
              <c:strCache>
                <c:ptCount val="1"/>
                <c:pt idx="0">
                  <c:v>Somewhat concerned</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39.000000</c:v>
                </c:pt>
                <c:pt idx="1">
                  <c:v>43.000000</c:v>
                </c:pt>
                <c:pt idx="2">
                  <c:v>38.000000</c:v>
                </c:pt>
                <c:pt idx="3">
                  <c:v>37.000000</c:v>
                </c:pt>
              </c:numCache>
            </c:numRef>
          </c:val>
        </c:ser>
        <c:ser>
          <c:idx val="2"/>
          <c:order val="2"/>
          <c:tx>
            <c:strRef>
              <c:f>Sheet1!$A$4</c:f>
              <c:strCache>
                <c:ptCount val="1"/>
                <c:pt idx="0">
                  <c:v>Not too concerned</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14.000000</c:v>
                </c:pt>
                <c:pt idx="1">
                  <c:v>11.000000</c:v>
                </c:pt>
                <c:pt idx="2">
                  <c:v>11.000000</c:v>
                </c:pt>
                <c:pt idx="3">
                  <c:v>19.000000</c:v>
                </c:pt>
              </c:numCache>
            </c:numRef>
          </c:val>
        </c:ser>
        <c:ser>
          <c:idx val="3"/>
          <c:order val="3"/>
          <c:tx>
            <c:strRef>
              <c:f>Sheet1!$A$5</c:f>
              <c:strCache>
                <c:ptCount val="1"/>
                <c:pt idx="0">
                  <c:v>Not at all concerned</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8.000000</c:v>
                </c:pt>
                <c:pt idx="1">
                  <c:v>7.000000</c:v>
                </c:pt>
                <c:pt idx="2">
                  <c:v>5.000000</c:v>
                </c:pt>
                <c:pt idx="3">
                  <c:v>10.000000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46669"/>
          <c:y val="0.764132"/>
          <c:w val="0.720155"/>
          <c:h val="0.235868"/>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553845"/>
          <c:w val="0.925719"/>
          <c:h val="0.656942"/>
        </c:manualLayout>
      </c:layout>
      <c:barChart>
        <c:barDir val="col"/>
        <c:grouping val="clustered"/>
        <c:varyColors val="0"/>
        <c:ser>
          <c:idx val="0"/>
          <c:order val="0"/>
          <c:tx>
            <c:strRef>
              <c:f>Sheet1!$A$2</c:f>
              <c:strCache>
                <c:ptCount val="1"/>
                <c:pt idx="0">
                  <c:v>Help your local economy</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42.000000</c:v>
                </c:pt>
                <c:pt idx="1">
                  <c:v>47.000000</c:v>
                </c:pt>
                <c:pt idx="2">
                  <c:v>40.000000</c:v>
                </c:pt>
                <c:pt idx="3">
                  <c:v>35.000000</c:v>
                </c:pt>
              </c:numCache>
            </c:numRef>
          </c:val>
        </c:ser>
        <c:ser>
          <c:idx val="1"/>
          <c:order val="1"/>
          <c:tx>
            <c:strRef>
              <c:f>Sheet1!$A$3</c:f>
              <c:strCache>
                <c:ptCount val="1"/>
                <c:pt idx="0">
                  <c:v>Hurt your local economy</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21.000000</c:v>
                </c:pt>
                <c:pt idx="1">
                  <c:v>22.000000</c:v>
                </c:pt>
                <c:pt idx="2">
                  <c:v>26.000000</c:v>
                </c:pt>
                <c:pt idx="3">
                  <c:v>26.000000</c:v>
                </c:pt>
              </c:numCache>
            </c:numRef>
          </c:val>
        </c:ser>
        <c:ser>
          <c:idx val="2"/>
          <c:order val="2"/>
          <c:tx>
            <c:strRef>
              <c:f>Sheet1!$A$4</c:f>
              <c:strCache>
                <c:ptCount val="1"/>
                <c:pt idx="0">
                  <c:v>Make no difference for your local economy</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36.000000</c:v>
                </c:pt>
                <c:pt idx="1">
                  <c:v>31.000000</c:v>
                </c:pt>
                <c:pt idx="2">
                  <c:v>33.000000</c:v>
                </c:pt>
                <c:pt idx="3">
                  <c:v>38.000000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6152"/>
          <c:y val="0.821347"/>
          <c:w val="0.89069"/>
          <c:h val="0.178653"/>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637392"/>
          <c:w val="0.925719"/>
          <c:h val="0.607078"/>
        </c:manualLayout>
      </c:layout>
      <c:barChart>
        <c:barDir val="col"/>
        <c:grouping val="clustered"/>
        <c:varyColors val="0"/>
        <c:ser>
          <c:idx val="0"/>
          <c:order val="0"/>
          <c:tx>
            <c:strRef>
              <c:f>Sheet1!$A$2</c:f>
              <c:strCache>
                <c:ptCount val="1"/>
                <c:pt idx="0">
                  <c:v>Help the national economy</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46.000000</c:v>
                </c:pt>
                <c:pt idx="1">
                  <c:v>52.000000</c:v>
                </c:pt>
                <c:pt idx="2">
                  <c:v>46.000000</c:v>
                </c:pt>
                <c:pt idx="3">
                  <c:v>43.000000</c:v>
                </c:pt>
              </c:numCache>
            </c:numRef>
          </c:val>
        </c:ser>
        <c:ser>
          <c:idx val="1"/>
          <c:order val="1"/>
          <c:tx>
            <c:strRef>
              <c:f>Sheet1!$A$3</c:f>
              <c:strCache>
                <c:ptCount val="1"/>
                <c:pt idx="0">
                  <c:v>Hurt the national economy</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23.000000</c:v>
                </c:pt>
                <c:pt idx="1">
                  <c:v>23.000000</c:v>
                </c:pt>
                <c:pt idx="2">
                  <c:v>27.000000</c:v>
                </c:pt>
                <c:pt idx="3">
                  <c:v>27.000000</c:v>
                </c:pt>
              </c:numCache>
            </c:numRef>
          </c:val>
        </c:ser>
        <c:ser>
          <c:idx val="2"/>
          <c:order val="2"/>
          <c:tx>
            <c:strRef>
              <c:f>Sheet1!$A$4</c:f>
              <c:strCache>
                <c:ptCount val="1"/>
                <c:pt idx="0">
                  <c:v>Make no difference for the national economy</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28.000000</c:v>
                </c:pt>
                <c:pt idx="1">
                  <c:v>24.000000</c:v>
                </c:pt>
                <c:pt idx="2">
                  <c:v>25.000000</c:v>
                </c:pt>
                <c:pt idx="3">
                  <c:v>28.000000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24699"/>
          <c:y val="0.796283"/>
          <c:w val="0.786341"/>
          <c:h val="0.203717"/>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591448"/>
          <c:w val="0.925719"/>
          <c:h val="0.634499"/>
        </c:manualLayout>
      </c:layout>
      <c:barChart>
        <c:barDir val="col"/>
        <c:grouping val="clustered"/>
        <c:varyColors val="0"/>
        <c:ser>
          <c:idx val="0"/>
          <c:order val="0"/>
          <c:tx>
            <c:strRef>
              <c:f>Sheet1!$A$2</c:f>
              <c:strCache>
                <c:ptCount val="1"/>
                <c:pt idx="0">
                  <c:v>Help the creation of jobs</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48.000000</c:v>
                </c:pt>
                <c:pt idx="1">
                  <c:v>51.000000</c:v>
                </c:pt>
                <c:pt idx="2">
                  <c:v>50.000000</c:v>
                </c:pt>
                <c:pt idx="3">
                  <c:v>47.000000</c:v>
                </c:pt>
              </c:numCache>
            </c:numRef>
          </c:val>
        </c:ser>
        <c:ser>
          <c:idx val="1"/>
          <c:order val="1"/>
          <c:tx>
            <c:strRef>
              <c:f>Sheet1!$A$3</c:f>
              <c:strCache>
                <c:ptCount val="1"/>
                <c:pt idx="0">
                  <c:v>Hurt the creation of jobs</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21.000000</c:v>
                </c:pt>
                <c:pt idx="1">
                  <c:v>19.000000</c:v>
                </c:pt>
                <c:pt idx="2">
                  <c:v>23.000000</c:v>
                </c:pt>
                <c:pt idx="3">
                  <c:v>22.000000</c:v>
                </c:pt>
              </c:numCache>
            </c:numRef>
          </c:val>
        </c:ser>
        <c:ser>
          <c:idx val="2"/>
          <c:order val="2"/>
          <c:tx>
            <c:strRef>
              <c:f>Sheet1!$A$4</c:f>
              <c:strCache>
                <c:ptCount val="1"/>
                <c:pt idx="0">
                  <c:v>Make no difference for the creation of jobs</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30.000000</c:v>
                </c:pt>
                <c:pt idx="1">
                  <c:v>29.000000</c:v>
                </c:pt>
                <c:pt idx="2">
                  <c:v>24.000000</c:v>
                </c:pt>
                <c:pt idx="3">
                  <c:v>31.000000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551235"/>
          <c:y val="0.810066"/>
          <c:w val="0.903483"/>
          <c:h val="0.189934"/>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645281"/>
          <c:w val="0.925719"/>
          <c:h val="0.602369"/>
        </c:manualLayout>
      </c:layout>
      <c:barChart>
        <c:barDir val="col"/>
        <c:grouping val="clustered"/>
        <c:varyColors val="0"/>
        <c:ser>
          <c:idx val="0"/>
          <c:order val="0"/>
          <c:tx>
            <c:strRef>
              <c:f>Sheet1!$A$2</c:f>
              <c:strCache>
                <c:ptCount val="1"/>
                <c:pt idx="0">
                  <c:v>More likely to impact people of color</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35.000000</c:v>
                </c:pt>
                <c:pt idx="1">
                  <c:v>31.000000</c:v>
                </c:pt>
                <c:pt idx="2">
                  <c:v>29.000000</c:v>
                </c:pt>
                <c:pt idx="3">
                  <c:v>24.000000</c:v>
                </c:pt>
              </c:numCache>
            </c:numRef>
          </c:val>
        </c:ser>
        <c:ser>
          <c:idx val="1"/>
          <c:order val="1"/>
          <c:tx>
            <c:strRef>
              <c:f>Sheet1!$A$3</c:f>
              <c:strCache>
                <c:ptCount val="1"/>
                <c:pt idx="0">
                  <c:v>Less likely to impact people of color</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17.000000</c:v>
                </c:pt>
                <c:pt idx="1">
                  <c:v>14.000000</c:v>
                </c:pt>
                <c:pt idx="2">
                  <c:v>14.000000</c:v>
                </c:pt>
                <c:pt idx="3">
                  <c:v>10.000000</c:v>
                </c:pt>
              </c:numCache>
            </c:numRef>
          </c:val>
        </c:ser>
        <c:ser>
          <c:idx val="2"/>
          <c:order val="2"/>
          <c:tx>
            <c:strRef>
              <c:f>Sheet1!$A$4</c:f>
              <c:strCache>
                <c:ptCount val="1"/>
                <c:pt idx="0">
                  <c:v>Impact people of color about the same as everyone else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47.000000</c:v>
                </c:pt>
                <c:pt idx="1">
                  <c:v>54.000000</c:v>
                </c:pt>
                <c:pt idx="2">
                  <c:v>56.000000</c:v>
                </c:pt>
                <c:pt idx="3">
                  <c:v>65.000000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8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398491"/>
          <c:y val="0.793916"/>
          <c:w val="0.957003"/>
          <c:h val="0.206084"/>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645281"/>
          <c:w val="0.925719"/>
          <c:h val="0.602369"/>
        </c:manualLayout>
      </c:layout>
      <c:barChart>
        <c:barDir val="col"/>
        <c:grouping val="clustered"/>
        <c:varyColors val="0"/>
        <c:ser>
          <c:idx val="0"/>
          <c:order val="0"/>
          <c:tx>
            <c:strRef>
              <c:f>Sheet1!$A$2</c:f>
              <c:strCache>
                <c:ptCount val="1"/>
                <c:pt idx="0">
                  <c:v>More likely to impact poor people</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52.000000</c:v>
                </c:pt>
                <c:pt idx="1">
                  <c:v>52.000000</c:v>
                </c:pt>
                <c:pt idx="2">
                  <c:v>44.000000</c:v>
                </c:pt>
                <c:pt idx="3">
                  <c:v>41.000000</c:v>
                </c:pt>
              </c:numCache>
            </c:numRef>
          </c:val>
        </c:ser>
        <c:ser>
          <c:idx val="1"/>
          <c:order val="1"/>
          <c:tx>
            <c:strRef>
              <c:f>Sheet1!$A$3</c:f>
              <c:strCache>
                <c:ptCount val="1"/>
                <c:pt idx="0">
                  <c:v>Less likely to impact poor people</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15.000000</c:v>
                </c:pt>
                <c:pt idx="1">
                  <c:v>12.000000</c:v>
                </c:pt>
                <c:pt idx="2">
                  <c:v>15.000000</c:v>
                </c:pt>
                <c:pt idx="3">
                  <c:v>10.000000</c:v>
                </c:pt>
              </c:numCache>
            </c:numRef>
          </c:val>
        </c:ser>
        <c:ser>
          <c:idx val="2"/>
          <c:order val="2"/>
          <c:tx>
            <c:strRef>
              <c:f>Sheet1!$A$4</c:f>
              <c:strCache>
                <c:ptCount val="1"/>
                <c:pt idx="0">
                  <c:v>Impact poor people about the same as everyone else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32.000000</c:v>
                </c:pt>
                <c:pt idx="1">
                  <c:v>35.000000</c:v>
                </c:pt>
                <c:pt idx="2">
                  <c:v>39.000000</c:v>
                </c:pt>
                <c:pt idx="3">
                  <c:v>49.000000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8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647429"/>
          <c:y val="0.793916"/>
          <c:w val="0.907316"/>
          <c:h val="0.206084"/>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586318"/>
          <c:w val="0.925719"/>
          <c:h val="0.696193"/>
        </c:manualLayout>
      </c:layout>
      <c:barChart>
        <c:barDir val="col"/>
        <c:grouping val="clustered"/>
        <c:varyColors val="0"/>
        <c:ser>
          <c:idx val="0"/>
          <c:order val="0"/>
          <c:tx>
            <c:strRef>
              <c:f>Sheet1!$A$2</c:f>
              <c:strCache>
                <c:ptCount val="1"/>
                <c:pt idx="0">
                  <c:v>Very likely</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48.000000</c:v>
                </c:pt>
                <c:pt idx="1">
                  <c:v>48.000000</c:v>
                </c:pt>
                <c:pt idx="2">
                  <c:v>50.000000</c:v>
                </c:pt>
                <c:pt idx="3">
                  <c:v>44.000000</c:v>
                </c:pt>
              </c:numCache>
            </c:numRef>
          </c:val>
        </c:ser>
        <c:ser>
          <c:idx val="1"/>
          <c:order val="1"/>
          <c:tx>
            <c:strRef>
              <c:f>Sheet1!$A$3</c:f>
              <c:strCache>
                <c:ptCount val="1"/>
                <c:pt idx="0">
                  <c:v>Fairly likely</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35.000000</c:v>
                </c:pt>
                <c:pt idx="1">
                  <c:v>37.000000</c:v>
                </c:pt>
                <c:pt idx="2">
                  <c:v>36.000000</c:v>
                </c:pt>
                <c:pt idx="3">
                  <c:v>35.000000</c:v>
                </c:pt>
              </c:numCache>
            </c:numRef>
          </c:val>
        </c:ser>
        <c:ser>
          <c:idx val="2"/>
          <c:order val="2"/>
          <c:tx>
            <c:strRef>
              <c:f>Sheet1!$A$4</c:f>
              <c:strCache>
                <c:ptCount val="1"/>
                <c:pt idx="0">
                  <c:v>Not too likely</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10.000000</c:v>
                </c:pt>
                <c:pt idx="1">
                  <c:v>10.000000</c:v>
                </c:pt>
                <c:pt idx="2">
                  <c:v>7.000000</c:v>
                </c:pt>
                <c:pt idx="3">
                  <c:v>14.000000</c:v>
                </c:pt>
              </c:numCache>
            </c:numRef>
          </c:val>
        </c:ser>
        <c:ser>
          <c:idx val="3"/>
          <c:order val="3"/>
          <c:tx>
            <c:strRef>
              <c:f>Sheet1!$A$5</c:f>
              <c:strCache>
                <c:ptCount val="1"/>
                <c:pt idx="0">
                  <c:v>Not at all likely</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6.000000</c:v>
                </c:pt>
                <c:pt idx="1">
                  <c:v>4.000000</c:v>
                </c:pt>
                <c:pt idx="2">
                  <c:v>6.000000</c:v>
                </c:pt>
                <c:pt idx="3">
                  <c:v>6.000000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34219"/>
          <c:y val="0.870236"/>
          <c:w val="0.745292"/>
          <c:h val="0.129764"/>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586318"/>
          <c:w val="0.925719"/>
          <c:h val="0.696193"/>
        </c:manualLayout>
      </c:layout>
      <c:barChart>
        <c:barDir val="col"/>
        <c:grouping val="clustered"/>
        <c:varyColors val="0"/>
        <c:ser>
          <c:idx val="0"/>
          <c:order val="0"/>
          <c:tx>
            <c:strRef>
              <c:f>Sheet1!$A$2</c:f>
              <c:strCache>
                <c:ptCount val="1"/>
                <c:pt idx="0">
                  <c:v>Very likely</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46.000000</c:v>
                </c:pt>
                <c:pt idx="1">
                  <c:v>49.000000</c:v>
                </c:pt>
                <c:pt idx="2">
                  <c:v>53.000000</c:v>
                </c:pt>
                <c:pt idx="3">
                  <c:v>48.000000</c:v>
                </c:pt>
              </c:numCache>
            </c:numRef>
          </c:val>
        </c:ser>
        <c:ser>
          <c:idx val="1"/>
          <c:order val="1"/>
          <c:tx>
            <c:strRef>
              <c:f>Sheet1!$A$3</c:f>
              <c:strCache>
                <c:ptCount val="1"/>
                <c:pt idx="0">
                  <c:v>Fairly likely</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36.000000</c:v>
                </c:pt>
                <c:pt idx="1">
                  <c:v>36.000000</c:v>
                </c:pt>
                <c:pt idx="2">
                  <c:v>31.000000</c:v>
                </c:pt>
                <c:pt idx="3">
                  <c:v>33.000000</c:v>
                </c:pt>
              </c:numCache>
            </c:numRef>
          </c:val>
        </c:ser>
        <c:ser>
          <c:idx val="2"/>
          <c:order val="2"/>
          <c:tx>
            <c:strRef>
              <c:f>Sheet1!$A$4</c:f>
              <c:strCache>
                <c:ptCount val="1"/>
                <c:pt idx="0">
                  <c:v>Not too likely</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12.000000</c:v>
                </c:pt>
                <c:pt idx="1">
                  <c:v>9.000000</c:v>
                </c:pt>
                <c:pt idx="2">
                  <c:v>8.000000</c:v>
                </c:pt>
                <c:pt idx="3">
                  <c:v>13.000000</c:v>
                </c:pt>
              </c:numCache>
            </c:numRef>
          </c:val>
        </c:ser>
        <c:ser>
          <c:idx val="3"/>
          <c:order val="3"/>
          <c:tx>
            <c:strRef>
              <c:f>Sheet1!$A$5</c:f>
              <c:strCache>
                <c:ptCount val="1"/>
                <c:pt idx="0">
                  <c:v>Not at all likely</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6.000000</c:v>
                </c:pt>
                <c:pt idx="1">
                  <c:v>4.000000</c:v>
                </c:pt>
                <c:pt idx="2">
                  <c:v>6.000000</c:v>
                </c:pt>
                <c:pt idx="3">
                  <c:v>5.000000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34219"/>
          <c:y val="0.870236"/>
          <c:w val="0.745292"/>
          <c:h val="0.129764"/>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586318"/>
          <c:w val="0.925719"/>
          <c:h val="0.696193"/>
        </c:manualLayout>
      </c:layout>
      <c:barChart>
        <c:barDir val="col"/>
        <c:grouping val="clustered"/>
        <c:varyColors val="0"/>
        <c:ser>
          <c:idx val="0"/>
          <c:order val="0"/>
          <c:tx>
            <c:strRef>
              <c:f>Sheet1!$A$2</c:f>
              <c:strCache>
                <c:ptCount val="1"/>
                <c:pt idx="0">
                  <c:v>Very likely</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42.000000</c:v>
                </c:pt>
                <c:pt idx="1">
                  <c:v>47.000000</c:v>
                </c:pt>
                <c:pt idx="2">
                  <c:v>52.000000</c:v>
                </c:pt>
                <c:pt idx="3">
                  <c:v>40.000000</c:v>
                </c:pt>
              </c:numCache>
            </c:numRef>
          </c:val>
        </c:ser>
        <c:ser>
          <c:idx val="1"/>
          <c:order val="1"/>
          <c:tx>
            <c:strRef>
              <c:f>Sheet1!$A$3</c:f>
              <c:strCache>
                <c:ptCount val="1"/>
                <c:pt idx="0">
                  <c:v>Fairly likely</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33.000000</c:v>
                </c:pt>
                <c:pt idx="1">
                  <c:v>36.000000</c:v>
                </c:pt>
                <c:pt idx="2">
                  <c:v>28.000000</c:v>
                </c:pt>
                <c:pt idx="3">
                  <c:v>36.000000</c:v>
                </c:pt>
              </c:numCache>
            </c:numRef>
          </c:val>
        </c:ser>
        <c:ser>
          <c:idx val="2"/>
          <c:order val="2"/>
          <c:tx>
            <c:strRef>
              <c:f>Sheet1!$A$4</c:f>
              <c:strCache>
                <c:ptCount val="1"/>
                <c:pt idx="0">
                  <c:v>Not too likely</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15.000000</c:v>
                </c:pt>
                <c:pt idx="1">
                  <c:v>10.000000</c:v>
                </c:pt>
                <c:pt idx="2">
                  <c:v>14.000000</c:v>
                </c:pt>
                <c:pt idx="3">
                  <c:v>16.000000</c:v>
                </c:pt>
              </c:numCache>
            </c:numRef>
          </c:val>
        </c:ser>
        <c:ser>
          <c:idx val="3"/>
          <c:order val="3"/>
          <c:tx>
            <c:strRef>
              <c:f>Sheet1!$A$5</c:f>
              <c:strCache>
                <c:ptCount val="1"/>
                <c:pt idx="0">
                  <c:v>Not at all likely</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8.000000</c:v>
                </c:pt>
                <c:pt idx="1">
                  <c:v>5.000000</c:v>
                </c:pt>
                <c:pt idx="2">
                  <c:v>5.000000</c:v>
                </c:pt>
                <c:pt idx="3">
                  <c:v>6.000000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34219"/>
          <c:y val="0.870236"/>
          <c:w val="0.745292"/>
          <c:h val="0.129764"/>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586318"/>
          <c:w val="0.925719"/>
          <c:h val="0.696193"/>
        </c:manualLayout>
      </c:layout>
      <c:barChart>
        <c:barDir val="col"/>
        <c:grouping val="clustered"/>
        <c:varyColors val="0"/>
        <c:ser>
          <c:idx val="0"/>
          <c:order val="0"/>
          <c:tx>
            <c:strRef>
              <c:f>Sheet1!$A$2</c:f>
              <c:strCache>
                <c:ptCount val="1"/>
                <c:pt idx="0">
                  <c:v>Very likely</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44.000000</c:v>
                </c:pt>
                <c:pt idx="1">
                  <c:v>50.000000</c:v>
                </c:pt>
                <c:pt idx="2">
                  <c:v>56.000000</c:v>
                </c:pt>
                <c:pt idx="3">
                  <c:v>44.000000</c:v>
                </c:pt>
              </c:numCache>
            </c:numRef>
          </c:val>
        </c:ser>
        <c:ser>
          <c:idx val="1"/>
          <c:order val="1"/>
          <c:tx>
            <c:strRef>
              <c:f>Sheet1!$A$3</c:f>
              <c:strCache>
                <c:ptCount val="1"/>
                <c:pt idx="0">
                  <c:v>Fairly likely</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34.000000</c:v>
                </c:pt>
                <c:pt idx="1">
                  <c:v>35.000000</c:v>
                </c:pt>
                <c:pt idx="2">
                  <c:v>26.000000</c:v>
                </c:pt>
                <c:pt idx="3">
                  <c:v>35.000000</c:v>
                </c:pt>
              </c:numCache>
            </c:numRef>
          </c:val>
        </c:ser>
        <c:ser>
          <c:idx val="2"/>
          <c:order val="2"/>
          <c:tx>
            <c:strRef>
              <c:f>Sheet1!$A$4</c:f>
              <c:strCache>
                <c:ptCount val="1"/>
                <c:pt idx="0">
                  <c:v>Not too likely</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14.000000</c:v>
                </c:pt>
                <c:pt idx="1">
                  <c:v>9.000000</c:v>
                </c:pt>
                <c:pt idx="2">
                  <c:v>12.000000</c:v>
                </c:pt>
                <c:pt idx="3">
                  <c:v>14.000000</c:v>
                </c:pt>
              </c:numCache>
            </c:numRef>
          </c:val>
        </c:ser>
        <c:ser>
          <c:idx val="3"/>
          <c:order val="3"/>
          <c:tx>
            <c:strRef>
              <c:f>Sheet1!$A$5</c:f>
              <c:strCache>
                <c:ptCount val="1"/>
                <c:pt idx="0">
                  <c:v>Not at all likely</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6.000000</c:v>
                </c:pt>
                <c:pt idx="1">
                  <c:v>4.000000</c:v>
                </c:pt>
                <c:pt idx="2">
                  <c:v>6.000000</c:v>
                </c:pt>
                <c:pt idx="3">
                  <c:v>6.000000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34219"/>
          <c:y val="0.870236"/>
          <c:w val="0.745292"/>
          <c:h val="0.129764"/>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586318"/>
          <c:w val="0.925719"/>
          <c:h val="0.696193"/>
        </c:manualLayout>
      </c:layout>
      <c:barChart>
        <c:barDir val="col"/>
        <c:grouping val="clustered"/>
        <c:varyColors val="0"/>
        <c:ser>
          <c:idx val="0"/>
          <c:order val="0"/>
          <c:tx>
            <c:strRef>
              <c:f>Sheet1!$A$2</c:f>
              <c:strCache>
                <c:ptCount val="1"/>
                <c:pt idx="0">
                  <c:v>Very likely</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47.000000</c:v>
                </c:pt>
                <c:pt idx="1">
                  <c:v>48.000000</c:v>
                </c:pt>
                <c:pt idx="2">
                  <c:v>56.000000</c:v>
                </c:pt>
                <c:pt idx="3">
                  <c:v>48.000000</c:v>
                </c:pt>
              </c:numCache>
            </c:numRef>
          </c:val>
        </c:ser>
        <c:ser>
          <c:idx val="1"/>
          <c:order val="1"/>
          <c:tx>
            <c:strRef>
              <c:f>Sheet1!$A$3</c:f>
              <c:strCache>
                <c:ptCount val="1"/>
                <c:pt idx="0">
                  <c:v>Fairly likely</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34.000000</c:v>
                </c:pt>
                <c:pt idx="1">
                  <c:v>33.000000</c:v>
                </c:pt>
                <c:pt idx="2">
                  <c:v>28.000000</c:v>
                </c:pt>
                <c:pt idx="3">
                  <c:v>33.000000</c:v>
                </c:pt>
              </c:numCache>
            </c:numRef>
          </c:val>
        </c:ser>
        <c:ser>
          <c:idx val="2"/>
          <c:order val="2"/>
          <c:tx>
            <c:strRef>
              <c:f>Sheet1!$A$4</c:f>
              <c:strCache>
                <c:ptCount val="1"/>
                <c:pt idx="0">
                  <c:v>Not too likely</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10.000000</c:v>
                </c:pt>
                <c:pt idx="1">
                  <c:v>13.000000</c:v>
                </c:pt>
                <c:pt idx="2">
                  <c:v>12.000000</c:v>
                </c:pt>
                <c:pt idx="3">
                  <c:v>13.000000</c:v>
                </c:pt>
              </c:numCache>
            </c:numRef>
          </c:val>
        </c:ser>
        <c:ser>
          <c:idx val="3"/>
          <c:order val="3"/>
          <c:tx>
            <c:strRef>
              <c:f>Sheet1!$A$5</c:f>
              <c:strCache>
                <c:ptCount val="1"/>
                <c:pt idx="0">
                  <c:v>Not at all likely</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8.000000</c:v>
                </c:pt>
                <c:pt idx="1">
                  <c:v>5.000000</c:v>
                </c:pt>
                <c:pt idx="2">
                  <c:v>3.000000</c:v>
                </c:pt>
                <c:pt idx="3">
                  <c:v>6.000000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34219"/>
          <c:y val="0.870236"/>
          <c:w val="0.745292"/>
          <c:h val="0.129764"/>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52478"/>
          <c:w val="0.925719"/>
          <c:h val="0.621811"/>
        </c:manualLayout>
      </c:layout>
      <c:barChart>
        <c:barDir val="col"/>
        <c:grouping val="clustered"/>
        <c:varyColors val="0"/>
        <c:ser>
          <c:idx val="0"/>
          <c:order val="0"/>
          <c:tx>
            <c:strRef>
              <c:f>Sheet1!$A$2</c:f>
              <c:strCache>
                <c:ptCount val="1"/>
                <c:pt idx="0">
                  <c:v>Will definitely happen</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18.000000</c:v>
                </c:pt>
                <c:pt idx="1">
                  <c:v>15.000000</c:v>
                </c:pt>
                <c:pt idx="2">
                  <c:v>17.000000</c:v>
                </c:pt>
                <c:pt idx="3">
                  <c:v>10.000000</c:v>
                </c:pt>
              </c:numCache>
            </c:numRef>
          </c:val>
        </c:ser>
        <c:ser>
          <c:idx val="1"/>
          <c:order val="1"/>
          <c:tx>
            <c:strRef>
              <c:f>Sheet1!$A$3</c:f>
              <c:strCache>
                <c:ptCount val="1"/>
                <c:pt idx="0">
                  <c:v>Will probably happen</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41.000000</c:v>
                </c:pt>
                <c:pt idx="1">
                  <c:v>43.000000</c:v>
                </c:pt>
                <c:pt idx="2">
                  <c:v>38.000000</c:v>
                </c:pt>
                <c:pt idx="3">
                  <c:v>38.000000</c:v>
                </c:pt>
              </c:numCache>
            </c:numRef>
          </c:val>
        </c:ser>
        <c:ser>
          <c:idx val="2"/>
          <c:order val="2"/>
          <c:tx>
            <c:strRef>
              <c:f>Sheet1!$A$4</c:f>
              <c:strCache>
                <c:ptCount val="1"/>
                <c:pt idx="0">
                  <c:v>Will probably not happen</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32.000000</c:v>
                </c:pt>
                <c:pt idx="1">
                  <c:v>35.000000</c:v>
                </c:pt>
                <c:pt idx="2">
                  <c:v>34.000000</c:v>
                </c:pt>
                <c:pt idx="3">
                  <c:v>42.000000</c:v>
                </c:pt>
              </c:numCache>
            </c:numRef>
          </c:val>
        </c:ser>
        <c:ser>
          <c:idx val="3"/>
          <c:order val="3"/>
          <c:tx>
            <c:strRef>
              <c:f>Sheet1!$A$5</c:f>
              <c:strCache>
                <c:ptCount val="1"/>
                <c:pt idx="0">
                  <c:v>Will definitely not happen</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7.000000</c:v>
                </c:pt>
                <c:pt idx="1">
                  <c:v>7.000000</c:v>
                </c:pt>
                <c:pt idx="2">
                  <c:v>9.000000</c:v>
                </c:pt>
                <c:pt idx="3">
                  <c:v>9.000000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452335"/>
          <c:y val="0.777588"/>
          <c:w val="0.923263"/>
          <c:h val="0.222412"/>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558421"/>
          <c:w val="0.925719"/>
          <c:h val="0.598369"/>
        </c:manualLayout>
      </c:layout>
      <c:barChart>
        <c:barDir val="col"/>
        <c:grouping val="clustered"/>
        <c:varyColors val="0"/>
        <c:ser>
          <c:idx val="0"/>
          <c:order val="0"/>
          <c:tx>
            <c:strRef>
              <c:f>Sheet1!$A$2</c:f>
              <c:strCache>
                <c:ptCount val="1"/>
                <c:pt idx="0">
                  <c:v>Will definitely happen</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22.000000</c:v>
                </c:pt>
                <c:pt idx="1">
                  <c:v>17.000000</c:v>
                </c:pt>
                <c:pt idx="2">
                  <c:v>20.000000</c:v>
                </c:pt>
                <c:pt idx="3">
                  <c:v>13.000000</c:v>
                </c:pt>
              </c:numCache>
            </c:numRef>
          </c:val>
        </c:ser>
        <c:ser>
          <c:idx val="1"/>
          <c:order val="1"/>
          <c:tx>
            <c:strRef>
              <c:f>Sheet1!$A$3</c:f>
              <c:strCache>
                <c:ptCount val="1"/>
                <c:pt idx="0">
                  <c:v>Will probably happen</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42.000000</c:v>
                </c:pt>
                <c:pt idx="1">
                  <c:v>48.000000</c:v>
                </c:pt>
                <c:pt idx="2">
                  <c:v>45.000000</c:v>
                </c:pt>
                <c:pt idx="3">
                  <c:v>42.000000</c:v>
                </c:pt>
              </c:numCache>
            </c:numRef>
          </c:val>
        </c:ser>
        <c:ser>
          <c:idx val="2"/>
          <c:order val="2"/>
          <c:tx>
            <c:strRef>
              <c:f>Sheet1!$A$4</c:f>
              <c:strCache>
                <c:ptCount val="1"/>
                <c:pt idx="0">
                  <c:v>Will probably not happen</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25.000000</c:v>
                </c:pt>
                <c:pt idx="1">
                  <c:v>30.000000</c:v>
                </c:pt>
                <c:pt idx="2">
                  <c:v>27.000000</c:v>
                </c:pt>
                <c:pt idx="3">
                  <c:v>37.000000</c:v>
                </c:pt>
              </c:numCache>
            </c:numRef>
          </c:val>
        </c:ser>
        <c:ser>
          <c:idx val="3"/>
          <c:order val="3"/>
          <c:tx>
            <c:strRef>
              <c:f>Sheet1!$A$5</c:f>
              <c:strCache>
                <c:ptCount val="1"/>
                <c:pt idx="0">
                  <c:v>Will definitely not happen</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9.000000</c:v>
                </c:pt>
                <c:pt idx="1">
                  <c:v>4.000000</c:v>
                </c:pt>
                <c:pt idx="2">
                  <c:v>6.000000</c:v>
                </c:pt>
                <c:pt idx="3">
                  <c:v>7.000000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452335"/>
          <c:y val="0.764132"/>
          <c:w val="0.923263"/>
          <c:h val="0.235868"/>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623342"/>
          <c:w val="0.925719"/>
          <c:h val="0.677797"/>
        </c:manualLayout>
      </c:layout>
      <c:barChart>
        <c:barDir val="col"/>
        <c:grouping val="clustered"/>
        <c:varyColors val="0"/>
        <c:ser>
          <c:idx val="0"/>
          <c:order val="0"/>
          <c:tx>
            <c:strRef>
              <c:f>Sheet1!$A$2</c:f>
              <c:strCache>
                <c:ptCount val="1"/>
                <c:pt idx="0">
                  <c:v>Very likely</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18.000000</c:v>
                </c:pt>
                <c:pt idx="1">
                  <c:v>15.000000</c:v>
                </c:pt>
                <c:pt idx="2">
                  <c:v>19.000000</c:v>
                </c:pt>
                <c:pt idx="3">
                  <c:v>11.000000</c:v>
                </c:pt>
              </c:numCache>
            </c:numRef>
          </c:val>
        </c:ser>
        <c:ser>
          <c:idx val="1"/>
          <c:order val="1"/>
          <c:tx>
            <c:strRef>
              <c:f>Sheet1!$A$3</c:f>
              <c:strCache>
                <c:ptCount val="1"/>
                <c:pt idx="0">
                  <c:v>Fairly likely</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45.000000</c:v>
                </c:pt>
                <c:pt idx="1">
                  <c:v>42.000000</c:v>
                </c:pt>
                <c:pt idx="2">
                  <c:v>46.000000</c:v>
                </c:pt>
                <c:pt idx="3">
                  <c:v>41.000000</c:v>
                </c:pt>
              </c:numCache>
            </c:numRef>
          </c:val>
        </c:ser>
        <c:ser>
          <c:idx val="2"/>
          <c:order val="2"/>
          <c:tx>
            <c:strRef>
              <c:f>Sheet1!$A$4</c:f>
              <c:strCache>
                <c:ptCount val="1"/>
                <c:pt idx="0">
                  <c:v>Not too likely</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25.000000</c:v>
                </c:pt>
                <c:pt idx="1">
                  <c:v>35.000000</c:v>
                </c:pt>
                <c:pt idx="2">
                  <c:v>27.000000</c:v>
                </c:pt>
                <c:pt idx="3">
                  <c:v>36.000000</c:v>
                </c:pt>
              </c:numCache>
            </c:numRef>
          </c:val>
        </c:ser>
        <c:ser>
          <c:idx val="3"/>
          <c:order val="3"/>
          <c:tx>
            <c:strRef>
              <c:f>Sheet1!$A$5</c:f>
              <c:strCache>
                <c:ptCount val="1"/>
                <c:pt idx="0">
                  <c:v>Not at all likely</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10.000000</c:v>
                </c:pt>
                <c:pt idx="1">
                  <c:v>6.000000</c:v>
                </c:pt>
                <c:pt idx="2">
                  <c:v>6.000000</c:v>
                </c:pt>
                <c:pt idx="3">
                  <c:v>11.000000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34219"/>
          <c:y val="0.862832"/>
          <c:w val="0.745292"/>
          <c:h val="0.137168"/>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494963"/>
          <c:w val="0.925719"/>
          <c:h val="0.642589"/>
        </c:manualLayout>
      </c:layout>
      <c:barChart>
        <c:barDir val="col"/>
        <c:grouping val="clustered"/>
        <c:varyColors val="0"/>
        <c:ser>
          <c:idx val="0"/>
          <c:order val="0"/>
          <c:tx>
            <c:strRef>
              <c:f>Sheet1!$A$2</c:f>
              <c:strCache>
                <c:ptCount val="1"/>
                <c:pt idx="0">
                  <c:v>Strongly approve</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6.000000</c:v>
                </c:pt>
                <c:pt idx="1">
                  <c:v>8.000000</c:v>
                </c:pt>
                <c:pt idx="2">
                  <c:v>7.000000</c:v>
                </c:pt>
                <c:pt idx="3">
                  <c:v>11.000000</c:v>
                </c:pt>
              </c:numCache>
            </c:numRef>
          </c:val>
        </c:ser>
        <c:ser>
          <c:idx val="1"/>
          <c:order val="1"/>
          <c:tx>
            <c:strRef>
              <c:f>Sheet1!$A$3</c:f>
              <c:strCache>
                <c:ptCount val="1"/>
                <c:pt idx="0">
                  <c:v>Somewhat approve</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15.000000</c:v>
                </c:pt>
                <c:pt idx="1">
                  <c:v>19.000000</c:v>
                </c:pt>
                <c:pt idx="2">
                  <c:v>18.000000</c:v>
                </c:pt>
                <c:pt idx="3">
                  <c:v>23.000000</c:v>
                </c:pt>
              </c:numCache>
            </c:numRef>
          </c:val>
        </c:ser>
        <c:ser>
          <c:idx val="2"/>
          <c:order val="2"/>
          <c:tx>
            <c:strRef>
              <c:f>Sheet1!$A$4</c:f>
              <c:strCache>
                <c:ptCount val="1"/>
                <c:pt idx="0">
                  <c:v>Somewhat disapprove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26.000000</c:v>
                </c:pt>
                <c:pt idx="1">
                  <c:v>25.000000</c:v>
                </c:pt>
                <c:pt idx="2">
                  <c:v>29.000000</c:v>
                </c:pt>
                <c:pt idx="3">
                  <c:v>26.000000</c:v>
                </c:pt>
              </c:numCache>
            </c:numRef>
          </c:val>
        </c:ser>
        <c:ser>
          <c:idx val="3"/>
          <c:order val="3"/>
          <c:tx>
            <c:strRef>
              <c:f>Sheet1!$A$5</c:f>
              <c:strCache>
                <c:ptCount val="1"/>
                <c:pt idx="0">
                  <c:v>Strongly disapprove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51.000000</c:v>
                </c:pt>
                <c:pt idx="1">
                  <c:v>46.000000</c:v>
                </c:pt>
                <c:pt idx="2">
                  <c:v>46.000000</c:v>
                </c:pt>
                <c:pt idx="3">
                  <c:v>39.000000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21906"/>
          <c:y val="0.789515"/>
          <c:w val="0.769917"/>
          <c:h val="0.210485"/>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37228"/>
          <c:w val="0.909149"/>
          <c:h val="0.774305"/>
        </c:manualLayout>
      </c:layout>
      <c:barChart>
        <c:barDir val="col"/>
        <c:grouping val="clustered"/>
        <c:varyColors val="0"/>
        <c:ser>
          <c:idx val="0"/>
          <c:order val="0"/>
          <c:tx>
            <c:strRef>
              <c:f>Sheet1!$A$2</c:f>
              <c:strCache>
                <c:ptCount val="1"/>
                <c:pt idx="0">
                  <c:v>Too much</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13.000000</c:v>
                </c:pt>
                <c:pt idx="1">
                  <c:v>10.000000</c:v>
                </c:pt>
                <c:pt idx="2">
                  <c:v>12.000000</c:v>
                </c:pt>
                <c:pt idx="3">
                  <c:v>10.000000</c:v>
                </c:pt>
              </c:numCache>
            </c:numRef>
          </c:val>
        </c:ser>
        <c:ser>
          <c:idx val="1"/>
          <c:order val="1"/>
          <c:tx>
            <c:strRef>
              <c:f>Sheet1!$A$3</c:f>
              <c:strCache>
                <c:ptCount val="1"/>
                <c:pt idx="0">
                  <c:v>Too little</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71.000000</c:v>
                </c:pt>
                <c:pt idx="1">
                  <c:v>74.000000</c:v>
                </c:pt>
                <c:pt idx="2">
                  <c:v>74.000000</c:v>
                </c:pt>
                <c:pt idx="3">
                  <c:v>70.000000</c:v>
                </c:pt>
              </c:numCache>
            </c:numRef>
          </c:val>
        </c:ser>
        <c:ser>
          <c:idx val="2"/>
          <c:order val="2"/>
          <c:tx>
            <c:strRef>
              <c:f>Sheet1!$A$4</c:f>
              <c:strCache>
                <c:ptCount val="1"/>
                <c:pt idx="0">
                  <c:v>About the right amount</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15.000000</c:v>
                </c:pt>
                <c:pt idx="1">
                  <c:v>15.000000</c:v>
                </c:pt>
                <c:pt idx="2">
                  <c:v>12.000000</c:v>
                </c:pt>
                <c:pt idx="3">
                  <c:v>19.000000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712194"/>
          <c:y val="0.933777"/>
          <c:w val="0.88885"/>
          <c:h val="0.0662228"/>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370952"/>
          <c:y val="0.0615534"/>
          <c:w val="0.442"/>
          <c:h val="0.654836"/>
        </c:manualLayout>
      </c:layout>
      <c:barChart>
        <c:barDir val="col"/>
        <c:grouping val="clustered"/>
        <c:varyColors val="0"/>
        <c:ser>
          <c:idx val="0"/>
          <c:order val="0"/>
          <c:tx>
            <c:strRef>
              <c:f>Sheet1!$A$2</c:f>
              <c:strCache>
                <c:ptCount val="1"/>
                <c:pt idx="0">
                  <c:v>Government regulations are necessary to encourage businesses and consumers to rely more on renewable energy sources</c:v>
                </c:pt>
              </c:strCache>
            </c:strRef>
          </c:tx>
          <c:spPr>
            <a:solidFill>
              <a:schemeClr val="accent1"/>
            </a:solidFill>
            <a:ln w="12700" cap="flat">
              <a:noFill/>
              <a:miter lim="400000"/>
            </a:ln>
            <a:effectLst/>
          </c:spPr>
          <c:invertIfNegative val="0"/>
          <c:dLbls>
            <c:numFmt formatCode="0" sourceLinked="0"/>
            <c:txPr>
              <a:bodyPr/>
              <a:lstStyle/>
              <a:p>
                <a:pPr>
                  <a:defRPr b="0" i="0" strike="noStrike" sz="14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64.000000</c:v>
                </c:pt>
                <c:pt idx="1">
                  <c:v>77.000000</c:v>
                </c:pt>
                <c:pt idx="2">
                  <c:v>69.000000</c:v>
                </c:pt>
                <c:pt idx="3">
                  <c:v>66.000000</c:v>
                </c:pt>
              </c:numCache>
            </c:numRef>
          </c:val>
        </c:ser>
        <c:ser>
          <c:idx val="1"/>
          <c:order val="1"/>
          <c:tx>
            <c:strRef>
              <c:f>Sheet1!$A$3</c:f>
              <c:strCache>
                <c:ptCount val="1"/>
                <c:pt idx="0">
                  <c:v>The private marketplace will ensure that businesses and consumers rely more on renewable energy sources, even without government regulations</c:v>
                </c:pt>
              </c:strCache>
            </c:strRef>
          </c:tx>
          <c:spPr>
            <a:solidFill>
              <a:schemeClr val="accent2"/>
            </a:solidFill>
            <a:ln w="12700" cap="flat">
              <a:noFill/>
              <a:miter lim="400000"/>
            </a:ln>
            <a:effectLst/>
          </c:spPr>
          <c:invertIfNegative val="0"/>
          <c:dLbls>
            <c:numFmt formatCode="0" sourceLinked="0"/>
            <c:txPr>
              <a:bodyPr/>
              <a:lstStyle/>
              <a:p>
                <a:pPr>
                  <a:defRPr b="0" i="0" strike="noStrike" sz="14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34.000000</c:v>
                </c:pt>
                <c:pt idx="1">
                  <c:v>22.000000</c:v>
                </c:pt>
                <c:pt idx="2">
                  <c:v>30.000000</c:v>
                </c:pt>
                <c:pt idx="3">
                  <c:v>33.000000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4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4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201203"/>
          <c:y val="0.864393"/>
          <c:w val="0.97988"/>
          <c:h val="0.135607"/>
        </c:manualLayout>
      </c:layout>
      <c:overlay val="1"/>
      <c:spPr>
        <a:noFill/>
        <a:ln w="12700" cap="flat">
          <a:noFill/>
          <a:miter lim="400000"/>
        </a:ln>
        <a:effectLst/>
      </c:spPr>
      <c:txPr>
        <a:bodyPr rot="0"/>
        <a:lstStyle/>
        <a:p>
          <a:pPr>
            <a:defRPr b="0" i="0" strike="noStrike" sz="14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52478"/>
          <c:w val="0.925719"/>
          <c:h val="0.621811"/>
        </c:manualLayout>
      </c:layout>
      <c:barChart>
        <c:barDir val="col"/>
        <c:grouping val="clustered"/>
        <c:varyColors val="0"/>
        <c:ser>
          <c:idx val="0"/>
          <c:order val="0"/>
          <c:tx>
            <c:strRef>
              <c:f>Sheet1!$A$2</c:f>
              <c:strCache>
                <c:ptCount val="1"/>
                <c:pt idx="0">
                  <c:v>Top priority</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33.000000</c:v>
                </c:pt>
                <c:pt idx="1">
                  <c:v>41.000000</c:v>
                </c:pt>
                <c:pt idx="2">
                  <c:v>43.000000</c:v>
                </c:pt>
                <c:pt idx="3">
                  <c:v>38.000000</c:v>
                </c:pt>
              </c:numCache>
            </c:numRef>
          </c:val>
        </c:ser>
        <c:ser>
          <c:idx val="1"/>
          <c:order val="1"/>
          <c:tx>
            <c:strRef>
              <c:f>Sheet1!$A$3</c:f>
              <c:strCache>
                <c:ptCount val="1"/>
                <c:pt idx="0">
                  <c:v>Important but lower priority</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45.000000</c:v>
                </c:pt>
                <c:pt idx="1">
                  <c:v>46.000000</c:v>
                </c:pt>
                <c:pt idx="2">
                  <c:v>40.000000</c:v>
                </c:pt>
                <c:pt idx="3">
                  <c:v>42.000000</c:v>
                </c:pt>
              </c:numCache>
            </c:numRef>
          </c:val>
        </c:ser>
        <c:ser>
          <c:idx val="2"/>
          <c:order val="2"/>
          <c:tx>
            <c:strRef>
              <c:f>Sheet1!$A$4</c:f>
              <c:strCache>
                <c:ptCount val="1"/>
                <c:pt idx="0">
                  <c:v>Not too important</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15.000000</c:v>
                </c:pt>
                <c:pt idx="1">
                  <c:v>10.000000</c:v>
                </c:pt>
                <c:pt idx="2">
                  <c:v>12.000000</c:v>
                </c:pt>
                <c:pt idx="3">
                  <c:v>14.000000</c:v>
                </c:pt>
              </c:numCache>
            </c:numRef>
          </c:val>
        </c:ser>
        <c:ser>
          <c:idx val="3"/>
          <c:order val="3"/>
          <c:tx>
            <c:strRef>
              <c:f>Sheet1!$A$5</c:f>
              <c:strCache>
                <c:ptCount val="1"/>
                <c:pt idx="0">
                  <c:v>Should not be done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5.000000</c:v>
                </c:pt>
                <c:pt idx="1">
                  <c:v>3.000000</c:v>
                </c:pt>
                <c:pt idx="2">
                  <c:v>4.000000</c:v>
                </c:pt>
                <c:pt idx="3">
                  <c:v>5.000000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33299"/>
          <c:y val="0.777588"/>
          <c:w val="0.747133"/>
          <c:h val="0.222412"/>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76537"/>
          <c:y val="0.0643081"/>
          <c:w val="0.915518"/>
          <c:h val="0.477424"/>
        </c:manualLayout>
      </c:layout>
      <c:barChart>
        <c:barDir val="col"/>
        <c:grouping val="clustered"/>
        <c:varyColors val="0"/>
        <c:ser>
          <c:idx val="0"/>
          <c:order val="0"/>
          <c:tx>
            <c:strRef>
              <c:f>Sheet1!$A$2</c:f>
              <c:strCache>
                <c:ptCount val="1"/>
                <c:pt idx="0">
                  <c:v>Most important issue</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17.000000</c:v>
                </c:pt>
                <c:pt idx="1">
                  <c:v>18.000000</c:v>
                </c:pt>
                <c:pt idx="2">
                  <c:v>24.000000</c:v>
                </c:pt>
                <c:pt idx="3">
                  <c:v>15.000000</c:v>
                </c:pt>
              </c:numCache>
            </c:numRef>
          </c:val>
        </c:ser>
        <c:ser>
          <c:idx val="1"/>
          <c:order val="1"/>
          <c:tx>
            <c:strRef>
              <c:f>Sheet1!$A$3</c:f>
              <c:strCache>
                <c:ptCount val="1"/>
                <c:pt idx="0">
                  <c:v>Will influence my vote</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41.000000</c:v>
                </c:pt>
                <c:pt idx="1">
                  <c:v>50.000000</c:v>
                </c:pt>
                <c:pt idx="2">
                  <c:v>45.000000</c:v>
                </c:pt>
                <c:pt idx="3">
                  <c:v>41.000000</c:v>
                </c:pt>
              </c:numCache>
            </c:numRef>
          </c:val>
        </c:ser>
        <c:ser>
          <c:idx val="2"/>
          <c:order val="2"/>
          <c:tx>
            <c:strRef>
              <c:f>Sheet1!$A$4</c:f>
              <c:strCache>
                <c:ptCount val="1"/>
                <c:pt idx="0">
                  <c:v>An important issue, but won’t sway my vote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29.000000</c:v>
                </c:pt>
                <c:pt idx="1">
                  <c:v>23.000000</c:v>
                </c:pt>
                <c:pt idx="2">
                  <c:v>22.000000</c:v>
                </c:pt>
                <c:pt idx="3">
                  <c:v>30.000000</c:v>
                </c:pt>
              </c:numCache>
            </c:numRef>
          </c:val>
        </c:ser>
        <c:ser>
          <c:idx val="3"/>
          <c:order val="3"/>
          <c:tx>
            <c:strRef>
              <c:f>Sheet1!$A$5</c:f>
              <c:strCache>
                <c:ptCount val="1"/>
                <c:pt idx="0">
                  <c:v>Not important at all</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12.000000</c:v>
                </c:pt>
                <c:pt idx="1">
                  <c:v>7.000000</c:v>
                </c:pt>
                <c:pt idx="2">
                  <c:v>7.000000</c:v>
                </c:pt>
                <c:pt idx="3">
                  <c:v>14.000000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116738"/>
          <c:y val="0.730268"/>
          <c:w val="0.988326"/>
          <c:h val="0.269732"/>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63453"/>
          <c:w val="0.925719"/>
          <c:h val="0.608786"/>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28.000000</c:v>
                </c:pt>
                <c:pt idx="1">
                  <c:v>28.000000</c:v>
                </c:pt>
                <c:pt idx="2">
                  <c:v>37.000000</c:v>
                </c:pt>
                <c:pt idx="3">
                  <c:v>23.000000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31.000000</c:v>
                </c:pt>
                <c:pt idx="1">
                  <c:v>39.000000</c:v>
                </c:pt>
                <c:pt idx="2">
                  <c:v>31.000000</c:v>
                </c:pt>
                <c:pt idx="3">
                  <c:v>32.000000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17.000000</c:v>
                </c:pt>
                <c:pt idx="1">
                  <c:v>11.000000</c:v>
                </c:pt>
                <c:pt idx="2">
                  <c:v>9.000000</c:v>
                </c:pt>
                <c:pt idx="3">
                  <c:v>17.000000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5.000000</c:v>
                </c:pt>
                <c:pt idx="1">
                  <c:v>4.000000</c:v>
                </c:pt>
                <c:pt idx="2">
                  <c:v>10.000000</c:v>
                </c:pt>
                <c:pt idx="3">
                  <c:v>11.000000</c:v>
                </c:pt>
              </c:numCache>
            </c:numRef>
          </c:val>
        </c:ser>
        <c:ser>
          <c:idx val="4"/>
          <c:order val="4"/>
          <c:tx>
            <c:strRef>
              <c:f>Sheet1!$A$6</c:f>
              <c:strCache>
                <c:ptCount val="1"/>
                <c:pt idx="0">
                  <c:v>Not sure</c:v>
                </c:pt>
              </c:strCache>
            </c:strRef>
          </c:tx>
          <c:spPr>
            <a:solidFill>
              <a:schemeClr val="accent5"/>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Sheet1!$B$6:$E$6</c:f>
              <c:numCache>
                <c:ptCount val="4"/>
                <c:pt idx="0">
                  <c:v>19.000000</c:v>
                </c:pt>
                <c:pt idx="1">
                  <c:v>18.000000</c:v>
                </c:pt>
                <c:pt idx="2">
                  <c:v>14.000000</c:v>
                </c:pt>
                <c:pt idx="3">
                  <c:v>16.000000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837899"/>
          <c:y val="0.797141"/>
          <c:w val="0.84615"/>
          <c:h val="0.202859"/>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68438"/>
          <c:w val="0.925719"/>
          <c:h val="0.579033"/>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28.000000</c:v>
                </c:pt>
                <c:pt idx="1">
                  <c:v>28.000000</c:v>
                </c:pt>
                <c:pt idx="2">
                  <c:v>33.000000</c:v>
                </c:pt>
                <c:pt idx="3">
                  <c:v>25.000000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29.000000</c:v>
                </c:pt>
                <c:pt idx="1">
                  <c:v>36.000000</c:v>
                </c:pt>
                <c:pt idx="2">
                  <c:v>38.000000</c:v>
                </c:pt>
                <c:pt idx="3">
                  <c:v>28.000000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11.000000</c:v>
                </c:pt>
                <c:pt idx="1">
                  <c:v>14.000000</c:v>
                </c:pt>
                <c:pt idx="2">
                  <c:v>12.000000</c:v>
                </c:pt>
                <c:pt idx="3">
                  <c:v>13.000000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8.000000</c:v>
                </c:pt>
                <c:pt idx="1">
                  <c:v>7.000000</c:v>
                </c:pt>
                <c:pt idx="2">
                  <c:v>5.000000</c:v>
                </c:pt>
                <c:pt idx="3">
                  <c:v>19.000000</c:v>
                </c:pt>
              </c:numCache>
            </c:numRef>
          </c:val>
        </c:ser>
        <c:ser>
          <c:idx val="4"/>
          <c:order val="4"/>
          <c:tx>
            <c:strRef>
              <c:f>Sheet1!$A$6</c:f>
              <c:strCache>
                <c:ptCount val="1"/>
                <c:pt idx="0">
                  <c:v>Not sure</c:v>
                </c:pt>
              </c:strCache>
            </c:strRef>
          </c:tx>
          <c:spPr>
            <a:solidFill>
              <a:schemeClr val="accent5"/>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Sheet1!$B$6:$E$6</c:f>
              <c:numCache>
                <c:ptCount val="4"/>
                <c:pt idx="0">
                  <c:v>20.000000</c:v>
                </c:pt>
                <c:pt idx="1">
                  <c:v>14.000000</c:v>
                </c:pt>
                <c:pt idx="2">
                  <c:v>11.000000</c:v>
                </c:pt>
                <c:pt idx="3">
                  <c:v>14.000000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837899"/>
          <c:y val="0.782186"/>
          <c:w val="0.84615"/>
          <c:h val="0.217814"/>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63453"/>
          <c:w val="0.925719"/>
          <c:h val="0.608786"/>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24.000000</c:v>
                </c:pt>
                <c:pt idx="1">
                  <c:v>23.000000</c:v>
                </c:pt>
                <c:pt idx="2">
                  <c:v>32.000000</c:v>
                </c:pt>
                <c:pt idx="3">
                  <c:v>21.000000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32.000000</c:v>
                </c:pt>
                <c:pt idx="1">
                  <c:v>40.000000</c:v>
                </c:pt>
                <c:pt idx="2">
                  <c:v>33.000000</c:v>
                </c:pt>
                <c:pt idx="3">
                  <c:v>30.000000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16.000000</c:v>
                </c:pt>
                <c:pt idx="1">
                  <c:v>14.000000</c:v>
                </c:pt>
                <c:pt idx="2">
                  <c:v>16.000000</c:v>
                </c:pt>
                <c:pt idx="3">
                  <c:v>21.000000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9.000000</c:v>
                </c:pt>
                <c:pt idx="1">
                  <c:v>11.000000</c:v>
                </c:pt>
                <c:pt idx="2">
                  <c:v>11.000000</c:v>
                </c:pt>
                <c:pt idx="3">
                  <c:v>16.000000</c:v>
                </c:pt>
              </c:numCache>
            </c:numRef>
          </c:val>
        </c:ser>
        <c:ser>
          <c:idx val="4"/>
          <c:order val="4"/>
          <c:tx>
            <c:strRef>
              <c:f>Sheet1!$A$6</c:f>
              <c:strCache>
                <c:ptCount val="1"/>
                <c:pt idx="0">
                  <c:v>Not sure</c:v>
                </c:pt>
              </c:strCache>
            </c:strRef>
          </c:tx>
          <c:spPr>
            <a:solidFill>
              <a:schemeClr val="accent5"/>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Sheet1!$B$6:$E$6</c:f>
              <c:numCache>
                <c:ptCount val="4"/>
                <c:pt idx="0">
                  <c:v>18.000000</c:v>
                </c:pt>
                <c:pt idx="1">
                  <c:v>10.000000</c:v>
                </c:pt>
                <c:pt idx="2">
                  <c:v>8.000000</c:v>
                </c:pt>
                <c:pt idx="3">
                  <c:v>11.000000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837899"/>
          <c:y val="0.797141"/>
          <c:w val="0.84615"/>
          <c:h val="0.202859"/>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52478"/>
          <c:w val="0.925719"/>
          <c:h val="0.621811"/>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23.000000</c:v>
                </c:pt>
                <c:pt idx="1">
                  <c:v>32.000000</c:v>
                </c:pt>
                <c:pt idx="2">
                  <c:v>28.000000</c:v>
                </c:pt>
                <c:pt idx="3">
                  <c:v>27.000000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41.000000</c:v>
                </c:pt>
                <c:pt idx="1">
                  <c:v>43.000000</c:v>
                </c:pt>
                <c:pt idx="2">
                  <c:v>41.000000</c:v>
                </c:pt>
                <c:pt idx="3">
                  <c:v>35.000000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23.000000</c:v>
                </c:pt>
                <c:pt idx="1">
                  <c:v>18.000000</c:v>
                </c:pt>
                <c:pt idx="2">
                  <c:v>21.000000</c:v>
                </c:pt>
                <c:pt idx="3">
                  <c:v>25.000000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11.000000</c:v>
                </c:pt>
                <c:pt idx="1">
                  <c:v>7.000000</c:v>
                </c:pt>
                <c:pt idx="2">
                  <c:v>8.000000</c:v>
                </c:pt>
                <c:pt idx="3">
                  <c:v>12.000000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72369"/>
          <c:y val="0.777588"/>
          <c:w val="0.668992"/>
          <c:h val="0.222412"/>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70459"/>
          <c:y val="0.052478"/>
          <c:w val="0.924541"/>
          <c:h val="0.621811"/>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29.000000</c:v>
                </c:pt>
                <c:pt idx="1">
                  <c:v>37.000000</c:v>
                </c:pt>
                <c:pt idx="2">
                  <c:v>36.000000</c:v>
                </c:pt>
                <c:pt idx="3">
                  <c:v>34.000000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43.000000</c:v>
                </c:pt>
                <c:pt idx="1">
                  <c:v>44.000000</c:v>
                </c:pt>
                <c:pt idx="2">
                  <c:v>39.000000</c:v>
                </c:pt>
                <c:pt idx="3">
                  <c:v>37.000000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17.000000</c:v>
                </c:pt>
                <c:pt idx="1">
                  <c:v>14.000000</c:v>
                </c:pt>
                <c:pt idx="2">
                  <c:v>16.000000</c:v>
                </c:pt>
                <c:pt idx="3">
                  <c:v>19.000000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9.000000</c:v>
                </c:pt>
                <c:pt idx="1">
                  <c:v>4.000000</c:v>
                </c:pt>
                <c:pt idx="2">
                  <c:v>7.000000</c:v>
                </c:pt>
                <c:pt idx="3">
                  <c:v>8.000000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66797"/>
          <c:y val="0.777588"/>
          <c:w val="0.680369"/>
          <c:h val="0.222412"/>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52478"/>
          <c:w val="0.925719"/>
          <c:h val="0.621811"/>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35.000000</c:v>
                </c:pt>
                <c:pt idx="1">
                  <c:v>44.000000</c:v>
                </c:pt>
                <c:pt idx="2">
                  <c:v>39.000000</c:v>
                </c:pt>
                <c:pt idx="3">
                  <c:v>40.000000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39.000000</c:v>
                </c:pt>
                <c:pt idx="1">
                  <c:v>42.000000</c:v>
                </c:pt>
                <c:pt idx="2">
                  <c:v>43.000000</c:v>
                </c:pt>
                <c:pt idx="3">
                  <c:v>39.000000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15.000000</c:v>
                </c:pt>
                <c:pt idx="1">
                  <c:v>7.000000</c:v>
                </c:pt>
                <c:pt idx="2">
                  <c:v>12.000000</c:v>
                </c:pt>
                <c:pt idx="3">
                  <c:v>14.000000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9.000000</c:v>
                </c:pt>
                <c:pt idx="1">
                  <c:v>5.000000</c:v>
                </c:pt>
                <c:pt idx="2">
                  <c:v>4.000000</c:v>
                </c:pt>
                <c:pt idx="3">
                  <c:v>6.000000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72369"/>
          <c:y val="0.777588"/>
          <c:w val="0.668992"/>
          <c:h val="0.222412"/>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524975"/>
          <c:w val="0.925719"/>
          <c:h val="0.621676"/>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31.000000</c:v>
                </c:pt>
                <c:pt idx="1">
                  <c:v>41.000000</c:v>
                </c:pt>
                <c:pt idx="2">
                  <c:v>37.000000</c:v>
                </c:pt>
                <c:pt idx="3">
                  <c:v>36.000000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40.000000</c:v>
                </c:pt>
                <c:pt idx="1">
                  <c:v>40.000000</c:v>
                </c:pt>
                <c:pt idx="2">
                  <c:v>41.000000</c:v>
                </c:pt>
                <c:pt idx="3">
                  <c:v>38.000000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19.000000</c:v>
                </c:pt>
                <c:pt idx="1">
                  <c:v>12.000000</c:v>
                </c:pt>
                <c:pt idx="2">
                  <c:v>14.000000</c:v>
                </c:pt>
                <c:pt idx="3">
                  <c:v>18.000000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8.000000</c:v>
                </c:pt>
                <c:pt idx="1">
                  <c:v>5.000000</c:v>
                </c:pt>
                <c:pt idx="2">
                  <c:v>6.000000</c:v>
                </c:pt>
                <c:pt idx="3">
                  <c:v>7.000000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72369"/>
          <c:y val="0.77751"/>
          <c:w val="0.668992"/>
          <c:h val="0.22249"/>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558421"/>
          <c:w val="0.925719"/>
          <c:h val="0.598369"/>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45.000000</c:v>
                </c:pt>
                <c:pt idx="1">
                  <c:v>42.000000</c:v>
                </c:pt>
                <c:pt idx="2">
                  <c:v>46.000000</c:v>
                </c:pt>
                <c:pt idx="3">
                  <c:v>41.000000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35.000000</c:v>
                </c:pt>
                <c:pt idx="1">
                  <c:v>46.000000</c:v>
                </c:pt>
                <c:pt idx="2">
                  <c:v>39.000000</c:v>
                </c:pt>
                <c:pt idx="3">
                  <c:v>39.000000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11.000000</c:v>
                </c:pt>
                <c:pt idx="1">
                  <c:v>7.000000</c:v>
                </c:pt>
                <c:pt idx="2">
                  <c:v>11.000000</c:v>
                </c:pt>
                <c:pt idx="3">
                  <c:v>14.000000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6.000000</c:v>
                </c:pt>
                <c:pt idx="1">
                  <c:v>4.000000</c:v>
                </c:pt>
                <c:pt idx="2">
                  <c:v>4.000000</c:v>
                </c:pt>
                <c:pt idx="3">
                  <c:v>5.000000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72369"/>
          <c:y val="0.764132"/>
          <c:w val="0.668992"/>
          <c:h val="0.235868"/>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493907"/>
          <c:w val="0.925719"/>
          <c:h val="0.643325"/>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35.000000</c:v>
                </c:pt>
                <c:pt idx="1">
                  <c:v>39.000000</c:v>
                </c:pt>
                <c:pt idx="2">
                  <c:v>34.000000</c:v>
                </c:pt>
                <c:pt idx="3">
                  <c:v>34.000000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37.000000</c:v>
                </c:pt>
                <c:pt idx="1">
                  <c:v>42.000000</c:v>
                </c:pt>
                <c:pt idx="2">
                  <c:v>40.000000</c:v>
                </c:pt>
                <c:pt idx="3">
                  <c:v>38.000000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17.000000</c:v>
                </c:pt>
                <c:pt idx="1">
                  <c:v>12.000000</c:v>
                </c:pt>
                <c:pt idx="2">
                  <c:v>19.000000</c:v>
                </c:pt>
                <c:pt idx="3">
                  <c:v>18.000000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8.000000</c:v>
                </c:pt>
                <c:pt idx="1">
                  <c:v>6.000000</c:v>
                </c:pt>
                <c:pt idx="2">
                  <c:v>6.000000</c:v>
                </c:pt>
                <c:pt idx="3">
                  <c:v>7.000000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72369"/>
          <c:y val="0.789937"/>
          <c:w val="0.668992"/>
          <c:h val="0.210063"/>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692808"/>
          <c:y val="0.052478"/>
          <c:w val="0.925719"/>
          <c:h val="0.621811"/>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Sheet1!$B$2:$E$2</c:f>
              <c:numCache>
                <c:ptCount val="4"/>
                <c:pt idx="0">
                  <c:v>34.000000</c:v>
                </c:pt>
                <c:pt idx="1">
                  <c:v>38.000000</c:v>
                </c:pt>
                <c:pt idx="2">
                  <c:v>38.000000</c:v>
                </c:pt>
                <c:pt idx="3">
                  <c:v>33.000000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Sheet1!$B$3:$E$3</c:f>
              <c:numCache>
                <c:ptCount val="4"/>
                <c:pt idx="0">
                  <c:v>41.000000</c:v>
                </c:pt>
                <c:pt idx="1">
                  <c:v>42.000000</c:v>
                </c:pt>
                <c:pt idx="2">
                  <c:v>38.000000</c:v>
                </c:pt>
                <c:pt idx="3">
                  <c:v>35.000000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Sheet1!$B$4:$E$4</c:f>
              <c:numCache>
                <c:ptCount val="4"/>
                <c:pt idx="0">
                  <c:v>15.000000</c:v>
                </c:pt>
                <c:pt idx="1">
                  <c:v>12.000000</c:v>
                </c:pt>
                <c:pt idx="2">
                  <c:v>18.000000</c:v>
                </c:pt>
                <c:pt idx="3">
                  <c:v>21.000000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Sheet1!$B$1:$E$1</c:f>
              <c:strCache>
                <c:ptCount val="4"/>
                <c:pt idx="0">
                  <c:v>African Americans</c:v>
                </c:pt>
                <c:pt idx="1">
                  <c:v>Asian Americans</c:v>
                </c:pt>
                <c:pt idx="2">
                  <c:v>Latinxs</c:v>
                </c:pt>
                <c:pt idx="3">
                  <c:v>Whites</c:v>
                </c:pt>
              </c:strCache>
            </c:strRef>
          </c:cat>
          <c:val>
            <c:numRef>
              <c:f>Sheet1!$B$5:$E$5</c:f>
              <c:numCache>
                <c:ptCount val="4"/>
                <c:pt idx="0">
                  <c:v>8.000000</c:v>
                </c:pt>
                <c:pt idx="1">
                  <c:v>7.000000</c:v>
                </c:pt>
                <c:pt idx="2">
                  <c:v>5.000000</c:v>
                </c:pt>
                <c:pt idx="3">
                  <c:v>11.000000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6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72369"/>
          <c:y val="0.777588"/>
          <c:w val="0.668992"/>
          <c:h val="0.222412"/>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37228"/>
          <c:w val="0.909149"/>
          <c:h val="0.774305"/>
        </c:manualLayout>
      </c:layout>
      <c:barChart>
        <c:barDir val="col"/>
        <c:grouping val="clustered"/>
        <c:varyColors val="0"/>
        <c:ser>
          <c:idx val="0"/>
          <c:order val="0"/>
          <c:tx>
            <c:strRef>
              <c:f>Sheet1!$A$2</c:f>
              <c:strCache>
                <c:ptCount val="1"/>
                <c:pt idx="0">
                  <c:v>A great deal</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59.000000</c:v>
                </c:pt>
                <c:pt idx="1">
                  <c:v>36.000000</c:v>
                </c:pt>
                <c:pt idx="2">
                  <c:v>31.000000</c:v>
                </c:pt>
              </c:numCache>
            </c:numRef>
          </c:val>
        </c:ser>
        <c:ser>
          <c:idx val="1"/>
          <c:order val="1"/>
          <c:tx>
            <c:strRef>
              <c:f>Sheet1!$A$3</c:f>
              <c:strCache>
                <c:ptCount val="1"/>
                <c:pt idx="0">
                  <c:v>Some</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33.000000</c:v>
                </c:pt>
                <c:pt idx="1">
                  <c:v>39.000000</c:v>
                </c:pt>
                <c:pt idx="2">
                  <c:v>42.000000</c:v>
                </c:pt>
              </c:numCache>
            </c:numRef>
          </c:val>
        </c:ser>
        <c:ser>
          <c:idx val="2"/>
          <c:order val="2"/>
          <c:tx>
            <c:strRef>
              <c:f>Sheet1!$A$4</c:f>
              <c:strCache>
                <c:ptCount val="1"/>
                <c:pt idx="0">
                  <c:v>Not too much</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6.000000</c:v>
                </c:pt>
                <c:pt idx="1">
                  <c:v>15.000000</c:v>
                </c:pt>
                <c:pt idx="2">
                  <c:v>19.000000</c:v>
                </c:pt>
              </c:numCache>
            </c:numRef>
          </c:val>
        </c:ser>
        <c:ser>
          <c:idx val="3"/>
          <c:order val="3"/>
          <c:tx>
            <c:strRef>
              <c:f>Sheet1!$A$5</c:f>
              <c:strCache>
                <c:ptCount val="1"/>
                <c:pt idx="0">
                  <c:v>Not at all</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3.000000</c:v>
                </c:pt>
                <c:pt idx="1">
                  <c:v>10.000000</c:v>
                </c:pt>
                <c:pt idx="2">
                  <c:v>9.000000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39506"/>
          <c:y val="0.933777"/>
          <c:w val="0.952277"/>
          <c:h val="0.0662228"/>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494963"/>
          <c:w val="0.909149"/>
          <c:h val="0.642589"/>
        </c:manualLayout>
      </c:layout>
      <c:barChart>
        <c:barDir val="col"/>
        <c:grouping val="clustered"/>
        <c:varyColors val="0"/>
        <c:ser>
          <c:idx val="0"/>
          <c:order val="0"/>
          <c:tx>
            <c:strRef>
              <c:f>Sheet1!$A$2</c:f>
              <c:strCache>
                <c:ptCount val="1"/>
                <c:pt idx="0">
                  <c:v>A very big problem</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64.000000</c:v>
                </c:pt>
                <c:pt idx="1">
                  <c:v>39.000000</c:v>
                </c:pt>
                <c:pt idx="2">
                  <c:v>27.000000</c:v>
                </c:pt>
              </c:numCache>
            </c:numRef>
          </c:val>
        </c:ser>
        <c:ser>
          <c:idx val="1"/>
          <c:order val="1"/>
          <c:tx>
            <c:strRef>
              <c:f>Sheet1!$A$3</c:f>
              <c:strCache>
                <c:ptCount val="1"/>
                <c:pt idx="0">
                  <c:v>A moderately big problem</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26.000000</c:v>
                </c:pt>
                <c:pt idx="1">
                  <c:v>30.000000</c:v>
                </c:pt>
                <c:pt idx="2">
                  <c:v>42.000000</c:v>
                </c:pt>
              </c:numCache>
            </c:numRef>
          </c:val>
        </c:ser>
        <c:ser>
          <c:idx val="2"/>
          <c:order val="2"/>
          <c:tx>
            <c:strRef>
              <c:f>Sheet1!$A$4</c:f>
              <c:strCache>
                <c:ptCount val="1"/>
                <c:pt idx="0">
                  <c:v>A small problem</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7.000000</c:v>
                </c:pt>
                <c:pt idx="1">
                  <c:v>20.000000</c:v>
                </c:pt>
                <c:pt idx="2">
                  <c:v>20.000000</c:v>
                </c:pt>
              </c:numCache>
            </c:numRef>
          </c:val>
        </c:ser>
        <c:ser>
          <c:idx val="3"/>
          <c:order val="3"/>
          <c:tx>
            <c:strRef>
              <c:f>Sheet1!$A$5</c:f>
              <c:strCache>
                <c:ptCount val="1"/>
                <c:pt idx="0">
                  <c:v>Not a problem at all</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2.000000</c:v>
                </c:pt>
                <c:pt idx="1">
                  <c:v>9.000000</c:v>
                </c:pt>
                <c:pt idx="2">
                  <c:v>10.000000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12517"/>
          <c:y val="0.789515"/>
          <c:w val="0.806255"/>
          <c:h val="0.210485"/>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11083"/>
          <c:w val="0.909149"/>
          <c:h val="0.631356"/>
        </c:manualLayout>
      </c:layout>
      <c:barChart>
        <c:barDir val="col"/>
        <c:grouping val="clustered"/>
        <c:varyColors val="0"/>
        <c:ser>
          <c:idx val="0"/>
          <c:order val="0"/>
          <c:tx>
            <c:strRef>
              <c:f>Sheet1!$A$2</c:f>
              <c:strCache>
                <c:ptCount val="1"/>
                <c:pt idx="0">
                  <c:v>A very big problem</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58.000000</c:v>
                </c:pt>
                <c:pt idx="1">
                  <c:v>39.000000</c:v>
                </c:pt>
                <c:pt idx="2">
                  <c:v>27.000000</c:v>
                </c:pt>
              </c:numCache>
            </c:numRef>
          </c:val>
        </c:ser>
        <c:ser>
          <c:idx val="1"/>
          <c:order val="1"/>
          <c:tx>
            <c:strRef>
              <c:f>Sheet1!$A$3</c:f>
              <c:strCache>
                <c:ptCount val="1"/>
                <c:pt idx="0">
                  <c:v>A moderately big problem</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30.000000</c:v>
                </c:pt>
                <c:pt idx="1">
                  <c:v>32.000000</c:v>
                </c:pt>
                <c:pt idx="2">
                  <c:v>37.000000</c:v>
                </c:pt>
              </c:numCache>
            </c:numRef>
          </c:val>
        </c:ser>
        <c:ser>
          <c:idx val="2"/>
          <c:order val="2"/>
          <c:tx>
            <c:strRef>
              <c:f>Sheet1!$A$4</c:f>
              <c:strCache>
                <c:ptCount val="1"/>
                <c:pt idx="0">
                  <c:v>A small problem</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9.000000</c:v>
                </c:pt>
                <c:pt idx="1">
                  <c:v>19.000000</c:v>
                </c:pt>
                <c:pt idx="2">
                  <c:v>24.000000</c:v>
                </c:pt>
              </c:numCache>
            </c:numRef>
          </c:val>
        </c:ser>
        <c:ser>
          <c:idx val="3"/>
          <c:order val="3"/>
          <c:tx>
            <c:strRef>
              <c:f>Sheet1!$A$5</c:f>
              <c:strCache>
                <c:ptCount val="1"/>
                <c:pt idx="0">
                  <c:v>Not a problem at all</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2.000000</c:v>
                </c:pt>
                <c:pt idx="1">
                  <c:v>10.000000</c:v>
                </c:pt>
                <c:pt idx="2">
                  <c:v>11.000000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12517"/>
          <c:y val="0.783067"/>
          <c:w val="0.806255"/>
          <c:h val="0.216933"/>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494963"/>
          <c:w val="0.909149"/>
          <c:h val="0.642589"/>
        </c:manualLayout>
      </c:layout>
      <c:barChart>
        <c:barDir val="col"/>
        <c:grouping val="clustered"/>
        <c:varyColors val="0"/>
        <c:ser>
          <c:idx val="0"/>
          <c:order val="0"/>
          <c:tx>
            <c:strRef>
              <c:f>Sheet1!$A$2</c:f>
              <c:strCache>
                <c:ptCount val="1"/>
                <c:pt idx="0">
                  <c:v>A very big problem</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38.000000</c:v>
                </c:pt>
                <c:pt idx="1">
                  <c:v>31.000000</c:v>
                </c:pt>
                <c:pt idx="2">
                  <c:v>16.000000</c:v>
                </c:pt>
              </c:numCache>
            </c:numRef>
          </c:val>
        </c:ser>
        <c:ser>
          <c:idx val="1"/>
          <c:order val="1"/>
          <c:tx>
            <c:strRef>
              <c:f>Sheet1!$A$3</c:f>
              <c:strCache>
                <c:ptCount val="1"/>
                <c:pt idx="0">
                  <c:v>A moderately big problem</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36.000000</c:v>
                </c:pt>
                <c:pt idx="1">
                  <c:v>26.000000</c:v>
                </c:pt>
                <c:pt idx="2">
                  <c:v>35.000000</c:v>
                </c:pt>
              </c:numCache>
            </c:numRef>
          </c:val>
        </c:ser>
        <c:ser>
          <c:idx val="2"/>
          <c:order val="2"/>
          <c:tx>
            <c:strRef>
              <c:f>Sheet1!$A$4</c:f>
              <c:strCache>
                <c:ptCount val="1"/>
                <c:pt idx="0">
                  <c:v>A small problem</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20.000000</c:v>
                </c:pt>
                <c:pt idx="1">
                  <c:v>31.000000</c:v>
                </c:pt>
                <c:pt idx="2">
                  <c:v>30.000000</c:v>
                </c:pt>
              </c:numCache>
            </c:numRef>
          </c:val>
        </c:ser>
        <c:ser>
          <c:idx val="3"/>
          <c:order val="3"/>
          <c:tx>
            <c:strRef>
              <c:f>Sheet1!$A$5</c:f>
              <c:strCache>
                <c:ptCount val="1"/>
                <c:pt idx="0">
                  <c:v>Not a problem at all</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5.000000</c:v>
                </c:pt>
                <c:pt idx="1">
                  <c:v>10.000000</c:v>
                </c:pt>
                <c:pt idx="2">
                  <c:v>19.000000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12517"/>
          <c:y val="0.789515"/>
          <c:w val="0.806255"/>
          <c:h val="0.210485"/>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52502"/>
          <c:w val="0.909149"/>
          <c:h val="0.602493"/>
        </c:manualLayout>
      </c:layout>
      <c:barChart>
        <c:barDir val="col"/>
        <c:grouping val="clustered"/>
        <c:varyColors val="0"/>
        <c:ser>
          <c:idx val="0"/>
          <c:order val="0"/>
          <c:tx>
            <c:strRef>
              <c:f>Sheet1!$A$2</c:f>
              <c:strCache>
                <c:ptCount val="1"/>
                <c:pt idx="0">
                  <c:v>Very concerned</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48.000000</c:v>
                </c:pt>
                <c:pt idx="1">
                  <c:v>35.000000</c:v>
                </c:pt>
                <c:pt idx="2">
                  <c:v>24.000000</c:v>
                </c:pt>
              </c:numCache>
            </c:numRef>
          </c:val>
        </c:ser>
        <c:ser>
          <c:idx val="1"/>
          <c:order val="1"/>
          <c:tx>
            <c:strRef>
              <c:f>Sheet1!$A$3</c:f>
              <c:strCache>
                <c:ptCount val="1"/>
                <c:pt idx="0">
                  <c:v>Somewhat concerned</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39.000000</c:v>
                </c:pt>
                <c:pt idx="1">
                  <c:v>35.000000</c:v>
                </c:pt>
                <c:pt idx="2">
                  <c:v>38.000000</c:v>
                </c:pt>
              </c:numCache>
            </c:numRef>
          </c:val>
        </c:ser>
        <c:ser>
          <c:idx val="2"/>
          <c:order val="2"/>
          <c:tx>
            <c:strRef>
              <c:f>Sheet1!$A$4</c:f>
              <c:strCache>
                <c:ptCount val="1"/>
                <c:pt idx="0">
                  <c:v>Not too concerned</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10.000000</c:v>
                </c:pt>
                <c:pt idx="1">
                  <c:v>21.000000</c:v>
                </c:pt>
                <c:pt idx="2">
                  <c:v>22.000000</c:v>
                </c:pt>
              </c:numCache>
            </c:numRef>
          </c:val>
        </c:ser>
        <c:ser>
          <c:idx val="3"/>
          <c:order val="3"/>
          <c:tx>
            <c:strRef>
              <c:f>Sheet1!$A$5</c:f>
              <c:strCache>
                <c:ptCount val="1"/>
                <c:pt idx="0">
                  <c:v>Not at all concerned</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3.000000</c:v>
                </c:pt>
                <c:pt idx="1">
                  <c:v>9.000000</c:v>
                </c:pt>
                <c:pt idx="2">
                  <c:v>15.000000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55757"/>
          <c:y val="0.766499"/>
          <c:w val="0.719775"/>
          <c:h val="0.233501"/>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60762"/>
          <c:w val="0.909149"/>
          <c:h val="0.652814"/>
        </c:manualLayout>
      </c:layout>
      <c:barChart>
        <c:barDir val="col"/>
        <c:grouping val="clustered"/>
        <c:varyColors val="0"/>
        <c:ser>
          <c:idx val="0"/>
          <c:order val="0"/>
          <c:tx>
            <c:strRef>
              <c:f>Sheet1!$A$2</c:f>
              <c:strCache>
                <c:ptCount val="1"/>
                <c:pt idx="0">
                  <c:v>Help your local economy</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46.000000</c:v>
                </c:pt>
                <c:pt idx="1">
                  <c:v>33.000000</c:v>
                </c:pt>
                <c:pt idx="2">
                  <c:v>27.000000</c:v>
                </c:pt>
              </c:numCache>
            </c:numRef>
          </c:val>
        </c:ser>
        <c:ser>
          <c:idx val="1"/>
          <c:order val="1"/>
          <c:tx>
            <c:strRef>
              <c:f>Sheet1!$A$3</c:f>
              <c:strCache>
                <c:ptCount val="1"/>
                <c:pt idx="0">
                  <c:v>Hurt your local economy</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21.000000</c:v>
                </c:pt>
                <c:pt idx="1">
                  <c:v>22.000000</c:v>
                </c:pt>
                <c:pt idx="2">
                  <c:v>33.000000</c:v>
                </c:pt>
              </c:numCache>
            </c:numRef>
          </c:val>
        </c:ser>
        <c:ser>
          <c:idx val="2"/>
          <c:order val="2"/>
          <c:tx>
            <c:strRef>
              <c:f>Sheet1!$A$4</c:f>
              <c:strCache>
                <c:ptCount val="1"/>
                <c:pt idx="0">
                  <c:v>Make no difference for your local economy</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31.000000</c:v>
                </c:pt>
                <c:pt idx="1">
                  <c:v>44.000000</c:v>
                </c:pt>
                <c:pt idx="2">
                  <c:v>39.000000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782281"/>
          <c:y val="0.819271"/>
          <c:w val="0.874833"/>
          <c:h val="0.180729"/>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645281"/>
          <c:w val="0.909149"/>
          <c:h val="0.602369"/>
        </c:manualLayout>
      </c:layout>
      <c:barChart>
        <c:barDir val="col"/>
        <c:grouping val="clustered"/>
        <c:varyColors val="0"/>
        <c:ser>
          <c:idx val="0"/>
          <c:order val="0"/>
          <c:tx>
            <c:strRef>
              <c:f>Sheet1!$A$2</c:f>
              <c:strCache>
                <c:ptCount val="1"/>
                <c:pt idx="0">
                  <c:v>Help the national economy</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56.000000</c:v>
                </c:pt>
                <c:pt idx="1">
                  <c:v>36.000000</c:v>
                </c:pt>
                <c:pt idx="2">
                  <c:v>33.000000</c:v>
                </c:pt>
              </c:numCache>
            </c:numRef>
          </c:val>
        </c:ser>
        <c:ser>
          <c:idx val="1"/>
          <c:order val="1"/>
          <c:tx>
            <c:strRef>
              <c:f>Sheet1!$A$3</c:f>
              <c:strCache>
                <c:ptCount val="1"/>
                <c:pt idx="0">
                  <c:v>Hurt the national economy</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20.000000</c:v>
                </c:pt>
                <c:pt idx="1">
                  <c:v>24.000000</c:v>
                </c:pt>
                <c:pt idx="2">
                  <c:v>37.000000</c:v>
                </c:pt>
              </c:numCache>
            </c:numRef>
          </c:val>
        </c:ser>
        <c:ser>
          <c:idx val="2"/>
          <c:order val="2"/>
          <c:tx>
            <c:strRef>
              <c:f>Sheet1!$A$4</c:f>
              <c:strCache>
                <c:ptCount val="1"/>
                <c:pt idx="0">
                  <c:v>Make no difference for the national economy</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22.000000</c:v>
                </c:pt>
                <c:pt idx="1">
                  <c:v>36.000000</c:v>
                </c:pt>
                <c:pt idx="2">
                  <c:v>29.000000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40282"/>
          <c:y val="0.793916"/>
          <c:w val="0.772341"/>
          <c:h val="0.206084"/>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91448"/>
          <c:w val="0.909149"/>
          <c:h val="0.634499"/>
        </c:manualLayout>
      </c:layout>
      <c:barChart>
        <c:barDir val="col"/>
        <c:grouping val="clustered"/>
        <c:varyColors val="0"/>
        <c:ser>
          <c:idx val="0"/>
          <c:order val="0"/>
          <c:tx>
            <c:strRef>
              <c:f>Sheet1!$A$2</c:f>
              <c:strCache>
                <c:ptCount val="1"/>
                <c:pt idx="0">
                  <c:v>Help the creation of jobs</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60.000000</c:v>
                </c:pt>
                <c:pt idx="1">
                  <c:v>42.000000</c:v>
                </c:pt>
                <c:pt idx="2">
                  <c:v>33.000000</c:v>
                </c:pt>
              </c:numCache>
            </c:numRef>
          </c:val>
        </c:ser>
        <c:ser>
          <c:idx val="1"/>
          <c:order val="1"/>
          <c:tx>
            <c:strRef>
              <c:f>Sheet1!$A$3</c:f>
              <c:strCache>
                <c:ptCount val="1"/>
                <c:pt idx="0">
                  <c:v>Hurt the creation of jobs</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17.000000</c:v>
                </c:pt>
                <c:pt idx="1">
                  <c:v>17.000000</c:v>
                </c:pt>
                <c:pt idx="2">
                  <c:v>34.000000</c:v>
                </c:pt>
              </c:numCache>
            </c:numRef>
          </c:val>
        </c:ser>
        <c:ser>
          <c:idx val="2"/>
          <c:order val="2"/>
          <c:tx>
            <c:strRef>
              <c:f>Sheet1!$A$4</c:f>
              <c:strCache>
                <c:ptCount val="1"/>
                <c:pt idx="0">
                  <c:v>Make no difference for the creation of jobs</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22.000000</c:v>
                </c:pt>
                <c:pt idx="1">
                  <c:v>40.000000</c:v>
                </c:pt>
                <c:pt idx="2">
                  <c:v>32.000000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719455"/>
          <c:y val="0.810066"/>
          <c:w val="0.887398"/>
          <c:h val="0.189934"/>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645281"/>
          <c:w val="0.909149"/>
          <c:h val="0.602369"/>
        </c:manualLayout>
      </c:layout>
      <c:barChart>
        <c:barDir val="col"/>
        <c:grouping val="clustered"/>
        <c:varyColors val="0"/>
        <c:ser>
          <c:idx val="0"/>
          <c:order val="0"/>
          <c:tx>
            <c:strRef>
              <c:f>Sheet1!$A$2</c:f>
              <c:strCache>
                <c:ptCount val="1"/>
                <c:pt idx="0">
                  <c:v>More likely to impact people of color</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37.000000</c:v>
                </c:pt>
                <c:pt idx="1">
                  <c:v>20.000000</c:v>
                </c:pt>
                <c:pt idx="2">
                  <c:v>17.000000</c:v>
                </c:pt>
              </c:numCache>
            </c:numRef>
          </c:val>
        </c:ser>
        <c:ser>
          <c:idx val="1"/>
          <c:order val="1"/>
          <c:tx>
            <c:strRef>
              <c:f>Sheet1!$A$3</c:f>
              <c:strCache>
                <c:ptCount val="1"/>
                <c:pt idx="0">
                  <c:v>Less likely to impact people of color</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11.000000</c:v>
                </c:pt>
                <c:pt idx="1">
                  <c:v>13.000000</c:v>
                </c:pt>
                <c:pt idx="2">
                  <c:v>14.000000</c:v>
                </c:pt>
              </c:numCache>
            </c:numRef>
          </c:val>
        </c:ser>
        <c:ser>
          <c:idx val="2"/>
          <c:order val="2"/>
          <c:tx>
            <c:strRef>
              <c:f>Sheet1!$A$4</c:f>
              <c:strCache>
                <c:ptCount val="1"/>
                <c:pt idx="0">
                  <c:v>Impact people of color about the same as everyone else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51.000000</c:v>
                </c:pt>
                <c:pt idx="1">
                  <c:v>64.000000</c:v>
                </c:pt>
                <c:pt idx="2">
                  <c:v>68.000000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56943"/>
          <c:y val="0.793916"/>
          <c:w val="0.939965"/>
          <c:h val="0.206084"/>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645575"/>
          <c:w val="0.909149"/>
          <c:h val="0.602194"/>
        </c:manualLayout>
      </c:layout>
      <c:barChart>
        <c:barDir val="col"/>
        <c:grouping val="clustered"/>
        <c:varyColors val="0"/>
        <c:ser>
          <c:idx val="0"/>
          <c:order val="0"/>
          <c:tx>
            <c:strRef>
              <c:f>Sheet1!$A$2</c:f>
              <c:strCache>
                <c:ptCount val="1"/>
                <c:pt idx="0">
                  <c:v>More likely to impact poor people</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57.000000</c:v>
                </c:pt>
                <c:pt idx="1">
                  <c:v>35.000000</c:v>
                </c:pt>
                <c:pt idx="2">
                  <c:v>29.000000</c:v>
                </c:pt>
              </c:numCache>
            </c:numRef>
          </c:val>
        </c:ser>
        <c:ser>
          <c:idx val="1"/>
          <c:order val="1"/>
          <c:tx>
            <c:strRef>
              <c:f>Sheet1!$A$3</c:f>
              <c:strCache>
                <c:ptCount val="1"/>
                <c:pt idx="0">
                  <c:v>Less likely to impact poor people</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10.000000</c:v>
                </c:pt>
                <c:pt idx="1">
                  <c:v>13.000000</c:v>
                </c:pt>
                <c:pt idx="2">
                  <c:v>15.000000</c:v>
                </c:pt>
              </c:numCache>
            </c:numRef>
          </c:val>
        </c:ser>
        <c:ser>
          <c:idx val="2"/>
          <c:order val="2"/>
          <c:tx>
            <c:strRef>
              <c:f>Sheet1!$A$4</c:f>
              <c:strCache>
                <c:ptCount val="1"/>
                <c:pt idx="0">
                  <c:v>Impact poor people about the same as everyone else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33.000000</c:v>
                </c:pt>
                <c:pt idx="1">
                  <c:v>51.000000</c:v>
                </c:pt>
                <c:pt idx="2">
                  <c:v>55.000000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813937"/>
          <c:y val="0.793828"/>
          <c:w val="0.891163"/>
          <c:h val="0.206172"/>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94075"/>
          <c:w val="0.909149"/>
          <c:h val="0.692338"/>
        </c:manualLayout>
      </c:layout>
      <c:barChart>
        <c:barDir val="col"/>
        <c:grouping val="clustered"/>
        <c:varyColors val="0"/>
        <c:ser>
          <c:idx val="0"/>
          <c:order val="0"/>
          <c:tx>
            <c:strRef>
              <c:f>Sheet1!$A$2</c:f>
              <c:strCache>
                <c:ptCount val="1"/>
                <c:pt idx="0">
                  <c:v>Very likely</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61.000000</c:v>
                </c:pt>
                <c:pt idx="1">
                  <c:v>35.000000</c:v>
                </c:pt>
                <c:pt idx="2">
                  <c:v>32.000000</c:v>
                </c:pt>
              </c:numCache>
            </c:numRef>
          </c:val>
        </c:ser>
        <c:ser>
          <c:idx val="1"/>
          <c:order val="1"/>
          <c:tx>
            <c:strRef>
              <c:f>Sheet1!$A$3</c:f>
              <c:strCache>
                <c:ptCount val="1"/>
                <c:pt idx="0">
                  <c:v>Fairly likely</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30.000000</c:v>
                </c:pt>
                <c:pt idx="1">
                  <c:v>37.000000</c:v>
                </c:pt>
                <c:pt idx="2">
                  <c:v>42.000000</c:v>
                </c:pt>
              </c:numCache>
            </c:numRef>
          </c:val>
        </c:ser>
        <c:ser>
          <c:idx val="2"/>
          <c:order val="2"/>
          <c:tx>
            <c:strRef>
              <c:f>Sheet1!$A$4</c:f>
              <c:strCache>
                <c:ptCount val="1"/>
                <c:pt idx="0">
                  <c:v>Not too likely</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6.000000</c:v>
                </c:pt>
                <c:pt idx="1">
                  <c:v>18.000000</c:v>
                </c:pt>
                <c:pt idx="2">
                  <c:v>17.000000</c:v>
                </c:pt>
              </c:numCache>
            </c:numRef>
          </c:val>
        </c:ser>
        <c:ser>
          <c:idx val="3"/>
          <c:order val="3"/>
          <c:tx>
            <c:strRef>
              <c:f>Sheet1!$A$5</c:f>
              <c:strCache>
                <c:ptCount val="1"/>
                <c:pt idx="0">
                  <c:v>Not at all likely</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3.000000</c:v>
                </c:pt>
                <c:pt idx="1">
                  <c:v>9.000000</c:v>
                </c:pt>
                <c:pt idx="2">
                  <c:v>9.000000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49633"/>
          <c:y val="0.868685"/>
          <c:w val="0.732024"/>
          <c:h val="0.131315"/>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86318"/>
          <c:w val="0.909149"/>
          <c:h val="0.696193"/>
        </c:manualLayout>
      </c:layout>
      <c:barChart>
        <c:barDir val="col"/>
        <c:grouping val="clustered"/>
        <c:varyColors val="0"/>
        <c:ser>
          <c:idx val="0"/>
          <c:order val="0"/>
          <c:tx>
            <c:strRef>
              <c:f>Sheet1!$A$2</c:f>
              <c:strCache>
                <c:ptCount val="1"/>
                <c:pt idx="0">
                  <c:v>Very likely</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63.000000</c:v>
                </c:pt>
                <c:pt idx="1">
                  <c:v>37.000000</c:v>
                </c:pt>
                <c:pt idx="2">
                  <c:v>36.000000</c:v>
                </c:pt>
              </c:numCache>
            </c:numRef>
          </c:val>
        </c:ser>
        <c:ser>
          <c:idx val="1"/>
          <c:order val="1"/>
          <c:tx>
            <c:strRef>
              <c:f>Sheet1!$A$3</c:f>
              <c:strCache>
                <c:ptCount val="1"/>
                <c:pt idx="0">
                  <c:v>Fairly likely</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28.000000</c:v>
                </c:pt>
                <c:pt idx="1">
                  <c:v>38.000000</c:v>
                </c:pt>
                <c:pt idx="2">
                  <c:v>37.000000</c:v>
                </c:pt>
              </c:numCache>
            </c:numRef>
          </c:val>
        </c:ser>
        <c:ser>
          <c:idx val="2"/>
          <c:order val="2"/>
          <c:tx>
            <c:strRef>
              <c:f>Sheet1!$A$4</c:f>
              <c:strCache>
                <c:ptCount val="1"/>
                <c:pt idx="0">
                  <c:v>Not too likely</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6.000000</c:v>
                </c:pt>
                <c:pt idx="1">
                  <c:v>16.000000</c:v>
                </c:pt>
                <c:pt idx="2">
                  <c:v>18.000000</c:v>
                </c:pt>
              </c:numCache>
            </c:numRef>
          </c:val>
        </c:ser>
        <c:ser>
          <c:idx val="3"/>
          <c:order val="3"/>
          <c:tx>
            <c:strRef>
              <c:f>Sheet1!$A$5</c:f>
              <c:strCache>
                <c:ptCount val="1"/>
                <c:pt idx="0">
                  <c:v>Not at all likely</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3.000000</c:v>
                </c:pt>
                <c:pt idx="1">
                  <c:v>7.000000</c:v>
                </c:pt>
                <c:pt idx="2">
                  <c:v>9.000000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49633"/>
          <c:y val="0.870236"/>
          <c:w val="0.732024"/>
          <c:h val="0.129764"/>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4477"/>
          <c:y val="0.0588484"/>
          <c:w val="0.910523"/>
          <c:h val="0.695116"/>
        </c:manualLayout>
      </c:layout>
      <c:barChart>
        <c:barDir val="col"/>
        <c:grouping val="clustered"/>
        <c:varyColors val="0"/>
        <c:ser>
          <c:idx val="0"/>
          <c:order val="0"/>
          <c:tx>
            <c:strRef>
              <c:f>Sheet1!$A$2</c:f>
              <c:strCache>
                <c:ptCount val="1"/>
                <c:pt idx="0">
                  <c:v>Very likely</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58.000000</c:v>
                </c:pt>
                <c:pt idx="1">
                  <c:v>32.000000</c:v>
                </c:pt>
                <c:pt idx="2">
                  <c:v>29.000000</c:v>
                </c:pt>
              </c:numCache>
            </c:numRef>
          </c:val>
        </c:ser>
        <c:ser>
          <c:idx val="1"/>
          <c:order val="1"/>
          <c:tx>
            <c:strRef>
              <c:f>Sheet1!$A$3</c:f>
              <c:strCache>
                <c:ptCount val="1"/>
                <c:pt idx="0">
                  <c:v>Fairly likely</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29.000000</c:v>
                </c:pt>
                <c:pt idx="1">
                  <c:v>40.000000</c:v>
                </c:pt>
                <c:pt idx="2">
                  <c:v>38.000000</c:v>
                </c:pt>
              </c:numCache>
            </c:numRef>
          </c:val>
        </c:ser>
        <c:ser>
          <c:idx val="2"/>
          <c:order val="2"/>
          <c:tx>
            <c:strRef>
              <c:f>Sheet1!$A$4</c:f>
              <c:strCache>
                <c:ptCount val="1"/>
                <c:pt idx="0">
                  <c:v>Not too likely</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9.000000</c:v>
                </c:pt>
                <c:pt idx="1">
                  <c:v>20.000000</c:v>
                </c:pt>
                <c:pt idx="2">
                  <c:v>22.000000</c:v>
                </c:pt>
              </c:numCache>
            </c:numRef>
          </c:val>
        </c:ser>
        <c:ser>
          <c:idx val="3"/>
          <c:order val="3"/>
          <c:tx>
            <c:strRef>
              <c:f>Sheet1!$A$5</c:f>
              <c:strCache>
                <c:ptCount val="1"/>
                <c:pt idx="0">
                  <c:v>Not at all likely</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3.000000</c:v>
                </c:pt>
                <c:pt idx="1">
                  <c:v>7.000000</c:v>
                </c:pt>
                <c:pt idx="2">
                  <c:v>10.000000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55239"/>
          <c:y val="0.869803"/>
          <c:w val="0.720311"/>
          <c:h val="0.130197"/>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9042"/>
          <c:w val="0.909149"/>
          <c:h val="0.694154"/>
        </c:manualLayout>
      </c:layout>
      <c:barChart>
        <c:barDir val="col"/>
        <c:grouping val="clustered"/>
        <c:varyColors val="0"/>
        <c:ser>
          <c:idx val="0"/>
          <c:order val="0"/>
          <c:tx>
            <c:strRef>
              <c:f>Sheet1!$A$2</c:f>
              <c:strCache>
                <c:ptCount val="1"/>
                <c:pt idx="0">
                  <c:v>Very likely</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61.000000</c:v>
                </c:pt>
                <c:pt idx="1">
                  <c:v>38.000000</c:v>
                </c:pt>
                <c:pt idx="2">
                  <c:v>32.000000</c:v>
                </c:pt>
              </c:numCache>
            </c:numRef>
          </c:val>
        </c:ser>
        <c:ser>
          <c:idx val="1"/>
          <c:order val="1"/>
          <c:tx>
            <c:strRef>
              <c:f>Sheet1!$A$3</c:f>
              <c:strCache>
                <c:ptCount val="1"/>
                <c:pt idx="0">
                  <c:v>Fairly likely</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27.000000</c:v>
                </c:pt>
                <c:pt idx="1">
                  <c:v>34.000000</c:v>
                </c:pt>
                <c:pt idx="2">
                  <c:v>39.000000</c:v>
                </c:pt>
              </c:numCache>
            </c:numRef>
          </c:val>
        </c:ser>
        <c:ser>
          <c:idx val="2"/>
          <c:order val="2"/>
          <c:tx>
            <c:strRef>
              <c:f>Sheet1!$A$4</c:f>
              <c:strCache>
                <c:ptCount val="1"/>
                <c:pt idx="0">
                  <c:v>Not too likely</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8.000000</c:v>
                </c:pt>
                <c:pt idx="1">
                  <c:v>18.000000</c:v>
                </c:pt>
                <c:pt idx="2">
                  <c:v>19.000000</c:v>
                </c:pt>
              </c:numCache>
            </c:numRef>
          </c:val>
        </c:ser>
        <c:ser>
          <c:idx val="3"/>
          <c:order val="3"/>
          <c:tx>
            <c:strRef>
              <c:f>Sheet1!$A$5</c:f>
              <c:strCache>
                <c:ptCount val="1"/>
                <c:pt idx="0">
                  <c:v>Not at all likely</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3.000000</c:v>
                </c:pt>
                <c:pt idx="1">
                  <c:v>9.000000</c:v>
                </c:pt>
                <c:pt idx="2">
                  <c:v>9.000000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49633"/>
          <c:y val="0.869416"/>
          <c:w val="0.732024"/>
          <c:h val="0.130584"/>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9042"/>
          <c:w val="0.909149"/>
          <c:h val="0.694154"/>
        </c:manualLayout>
      </c:layout>
      <c:barChart>
        <c:barDir val="col"/>
        <c:grouping val="clustered"/>
        <c:varyColors val="0"/>
        <c:ser>
          <c:idx val="0"/>
          <c:order val="0"/>
          <c:tx>
            <c:strRef>
              <c:f>Sheet1!$A$2</c:f>
              <c:strCache>
                <c:ptCount val="1"/>
                <c:pt idx="0">
                  <c:v>Very likely</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63.000000</c:v>
                </c:pt>
                <c:pt idx="1">
                  <c:v>42.000000</c:v>
                </c:pt>
                <c:pt idx="2">
                  <c:v>33.000000</c:v>
                </c:pt>
              </c:numCache>
            </c:numRef>
          </c:val>
        </c:ser>
        <c:ser>
          <c:idx val="1"/>
          <c:order val="1"/>
          <c:tx>
            <c:strRef>
              <c:f>Sheet1!$A$3</c:f>
              <c:strCache>
                <c:ptCount val="1"/>
                <c:pt idx="0">
                  <c:v>Fairly likely</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27.000000</c:v>
                </c:pt>
                <c:pt idx="1">
                  <c:v>34.000000</c:v>
                </c:pt>
                <c:pt idx="2">
                  <c:v>38.000000</c:v>
                </c:pt>
              </c:numCache>
            </c:numRef>
          </c:val>
        </c:ser>
        <c:ser>
          <c:idx val="2"/>
          <c:order val="2"/>
          <c:tx>
            <c:strRef>
              <c:f>Sheet1!$A$4</c:f>
              <c:strCache>
                <c:ptCount val="1"/>
                <c:pt idx="0">
                  <c:v>Not too likely</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7.000000</c:v>
                </c:pt>
                <c:pt idx="1">
                  <c:v>16.000000</c:v>
                </c:pt>
                <c:pt idx="2">
                  <c:v>18.000000</c:v>
                </c:pt>
              </c:numCache>
            </c:numRef>
          </c:val>
        </c:ser>
        <c:ser>
          <c:idx val="3"/>
          <c:order val="3"/>
          <c:tx>
            <c:strRef>
              <c:f>Sheet1!$A$5</c:f>
              <c:strCache>
                <c:ptCount val="1"/>
                <c:pt idx="0">
                  <c:v>Not at all likely</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2.000000</c:v>
                </c:pt>
                <c:pt idx="1">
                  <c:v>7.000000</c:v>
                </c:pt>
                <c:pt idx="2">
                  <c:v>9.000000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49633"/>
          <c:y val="0.869416"/>
          <c:w val="0.732024"/>
          <c:h val="0.130584"/>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24975"/>
          <c:w val="0.909149"/>
          <c:h val="0.621676"/>
        </c:manualLayout>
      </c:layout>
      <c:barChart>
        <c:barDir val="col"/>
        <c:grouping val="clustered"/>
        <c:varyColors val="0"/>
        <c:ser>
          <c:idx val="0"/>
          <c:order val="0"/>
          <c:tx>
            <c:strRef>
              <c:f>Sheet1!$A$2</c:f>
              <c:strCache>
                <c:ptCount val="1"/>
                <c:pt idx="0">
                  <c:v>Will definitely happen</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14.000000</c:v>
                </c:pt>
                <c:pt idx="1">
                  <c:v>12.000000</c:v>
                </c:pt>
                <c:pt idx="2">
                  <c:v>12.000000</c:v>
                </c:pt>
              </c:numCache>
            </c:numRef>
          </c:val>
        </c:ser>
        <c:ser>
          <c:idx val="1"/>
          <c:order val="1"/>
          <c:tx>
            <c:strRef>
              <c:f>Sheet1!$A$3</c:f>
              <c:strCache>
                <c:ptCount val="1"/>
                <c:pt idx="0">
                  <c:v>Will probably happen</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38.000000</c:v>
                </c:pt>
                <c:pt idx="1">
                  <c:v>35.000000</c:v>
                </c:pt>
                <c:pt idx="2">
                  <c:v>44.000000</c:v>
                </c:pt>
              </c:numCache>
            </c:numRef>
          </c:val>
        </c:ser>
        <c:ser>
          <c:idx val="2"/>
          <c:order val="2"/>
          <c:tx>
            <c:strRef>
              <c:f>Sheet1!$A$4</c:f>
              <c:strCache>
                <c:ptCount val="1"/>
                <c:pt idx="0">
                  <c:v>Will probably not happen</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42.000000</c:v>
                </c:pt>
                <c:pt idx="1">
                  <c:v>40.000000</c:v>
                </c:pt>
                <c:pt idx="2">
                  <c:v>32.000000</c:v>
                </c:pt>
              </c:numCache>
            </c:numRef>
          </c:val>
        </c:ser>
        <c:ser>
          <c:idx val="3"/>
          <c:order val="3"/>
          <c:tx>
            <c:strRef>
              <c:f>Sheet1!$A$5</c:f>
              <c:strCache>
                <c:ptCount val="1"/>
                <c:pt idx="0">
                  <c:v>Will definitely not happen</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6.000000</c:v>
                </c:pt>
                <c:pt idx="1">
                  <c:v>11.000000</c:v>
                </c:pt>
                <c:pt idx="2">
                  <c:v>10.000000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622315"/>
          <c:y val="0.77751"/>
          <c:w val="0.906826"/>
          <c:h val="0.22249"/>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58421"/>
          <c:w val="0.909149"/>
          <c:h val="0.598369"/>
        </c:manualLayout>
      </c:layout>
      <c:barChart>
        <c:barDir val="col"/>
        <c:grouping val="clustered"/>
        <c:varyColors val="0"/>
        <c:ser>
          <c:idx val="0"/>
          <c:order val="0"/>
          <c:tx>
            <c:strRef>
              <c:f>Sheet1!$A$2</c:f>
              <c:strCache>
                <c:ptCount val="1"/>
                <c:pt idx="0">
                  <c:v>Will definitely happen</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18.000000</c:v>
                </c:pt>
                <c:pt idx="1">
                  <c:v>12.000000</c:v>
                </c:pt>
                <c:pt idx="2">
                  <c:v>16.000000</c:v>
                </c:pt>
              </c:numCache>
            </c:numRef>
          </c:val>
        </c:ser>
        <c:ser>
          <c:idx val="1"/>
          <c:order val="1"/>
          <c:tx>
            <c:strRef>
              <c:f>Sheet1!$A$3</c:f>
              <c:strCache>
                <c:ptCount val="1"/>
                <c:pt idx="0">
                  <c:v>Will probably happen</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43.000000</c:v>
                </c:pt>
                <c:pt idx="1">
                  <c:v>43.000000</c:v>
                </c:pt>
                <c:pt idx="2">
                  <c:v>45.000000</c:v>
                </c:pt>
              </c:numCache>
            </c:numRef>
          </c:val>
        </c:ser>
        <c:ser>
          <c:idx val="2"/>
          <c:order val="2"/>
          <c:tx>
            <c:strRef>
              <c:f>Sheet1!$A$4</c:f>
              <c:strCache>
                <c:ptCount val="1"/>
                <c:pt idx="0">
                  <c:v>Will probably not happen</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33.000000</c:v>
                </c:pt>
                <c:pt idx="1">
                  <c:v>33.000000</c:v>
                </c:pt>
                <c:pt idx="2">
                  <c:v>30.000000</c:v>
                </c:pt>
              </c:numCache>
            </c:numRef>
          </c:val>
        </c:ser>
        <c:ser>
          <c:idx val="3"/>
          <c:order val="3"/>
          <c:tx>
            <c:strRef>
              <c:f>Sheet1!$A$5</c:f>
              <c:strCache>
                <c:ptCount val="1"/>
                <c:pt idx="0">
                  <c:v>Will definitely not happen</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5.000000</c:v>
                </c:pt>
                <c:pt idx="1">
                  <c:v>10.000000</c:v>
                </c:pt>
                <c:pt idx="2">
                  <c:v>8.000000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622315"/>
          <c:y val="0.764132"/>
          <c:w val="0.906826"/>
          <c:h val="0.235868"/>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628628"/>
          <c:w val="0.909149"/>
          <c:h val="0.675171"/>
        </c:manualLayout>
      </c:layout>
      <c:barChart>
        <c:barDir val="col"/>
        <c:grouping val="clustered"/>
        <c:varyColors val="0"/>
        <c:ser>
          <c:idx val="0"/>
          <c:order val="0"/>
          <c:tx>
            <c:strRef>
              <c:f>Sheet1!$A$2</c:f>
              <c:strCache>
                <c:ptCount val="1"/>
                <c:pt idx="0">
                  <c:v>Very likely</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18.000000</c:v>
                </c:pt>
                <c:pt idx="1">
                  <c:v>14.000000</c:v>
                </c:pt>
                <c:pt idx="2">
                  <c:v>9.000000</c:v>
                </c:pt>
              </c:numCache>
            </c:numRef>
          </c:val>
        </c:ser>
        <c:ser>
          <c:idx val="1"/>
          <c:order val="1"/>
          <c:tx>
            <c:strRef>
              <c:f>Sheet1!$A$3</c:f>
              <c:strCache>
                <c:ptCount val="1"/>
                <c:pt idx="0">
                  <c:v>Fairly likely</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47.000000</c:v>
                </c:pt>
                <c:pt idx="1">
                  <c:v>40.000000</c:v>
                </c:pt>
                <c:pt idx="2">
                  <c:v>38.000000</c:v>
                </c:pt>
              </c:numCache>
            </c:numRef>
          </c:val>
        </c:ser>
        <c:ser>
          <c:idx val="2"/>
          <c:order val="2"/>
          <c:tx>
            <c:strRef>
              <c:f>Sheet1!$A$4</c:f>
              <c:strCache>
                <c:ptCount val="1"/>
                <c:pt idx="0">
                  <c:v>Not too likely</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29.000000</c:v>
                </c:pt>
                <c:pt idx="1">
                  <c:v>35.000000</c:v>
                </c:pt>
                <c:pt idx="2">
                  <c:v>37.000000</c:v>
                </c:pt>
              </c:numCache>
            </c:numRef>
          </c:val>
        </c:ser>
        <c:ser>
          <c:idx val="3"/>
          <c:order val="3"/>
          <c:tx>
            <c:strRef>
              <c:f>Sheet1!$A$5</c:f>
              <c:strCache>
                <c:ptCount val="1"/>
                <c:pt idx="0">
                  <c:v>Not at all likely</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6.000000</c:v>
                </c:pt>
                <c:pt idx="1">
                  <c:v>8.000000</c:v>
                </c:pt>
                <c:pt idx="2">
                  <c:v>14.000000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49633"/>
          <c:y val="0.861774"/>
          <c:w val="0.732024"/>
          <c:h val="0.138226"/>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494963"/>
          <c:w val="0.909149"/>
          <c:h val="0.642589"/>
        </c:manualLayout>
      </c:layout>
      <c:barChart>
        <c:barDir val="col"/>
        <c:grouping val="clustered"/>
        <c:varyColors val="0"/>
        <c:ser>
          <c:idx val="0"/>
          <c:order val="0"/>
          <c:tx>
            <c:strRef>
              <c:f>Sheet1!$A$2</c:f>
              <c:strCache>
                <c:ptCount val="1"/>
                <c:pt idx="0">
                  <c:v>Strongly approve</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6.000000</c:v>
                </c:pt>
                <c:pt idx="1">
                  <c:v>3.000000</c:v>
                </c:pt>
                <c:pt idx="2">
                  <c:v>18.000000</c:v>
                </c:pt>
              </c:numCache>
            </c:numRef>
          </c:val>
        </c:ser>
        <c:ser>
          <c:idx val="1"/>
          <c:order val="1"/>
          <c:tx>
            <c:strRef>
              <c:f>Sheet1!$A$3</c:f>
              <c:strCache>
                <c:ptCount val="1"/>
                <c:pt idx="0">
                  <c:v>Somewhat approve</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10.000000</c:v>
                </c:pt>
                <c:pt idx="1">
                  <c:v>17.000000</c:v>
                </c:pt>
                <c:pt idx="2">
                  <c:v>38.000000</c:v>
                </c:pt>
              </c:numCache>
            </c:numRef>
          </c:val>
        </c:ser>
        <c:ser>
          <c:idx val="2"/>
          <c:order val="2"/>
          <c:tx>
            <c:strRef>
              <c:f>Sheet1!$A$4</c:f>
              <c:strCache>
                <c:ptCount val="1"/>
                <c:pt idx="0">
                  <c:v>Somewhat disapprove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22.000000</c:v>
                </c:pt>
                <c:pt idx="1">
                  <c:v>36.000000</c:v>
                </c:pt>
                <c:pt idx="2">
                  <c:v>30.000000</c:v>
                </c:pt>
              </c:numCache>
            </c:numRef>
          </c:val>
        </c:ser>
        <c:ser>
          <c:idx val="3"/>
          <c:order val="3"/>
          <c:tx>
            <c:strRef>
              <c:f>Sheet1!$A$5</c:f>
              <c:strCache>
                <c:ptCount val="1"/>
                <c:pt idx="0">
                  <c:v>Strongly disapprove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62.000000</c:v>
                </c:pt>
                <c:pt idx="1">
                  <c:v>42.000000</c:v>
                </c:pt>
                <c:pt idx="2">
                  <c:v>14.000000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37539"/>
          <c:y val="0.789515"/>
          <c:w val="0.75621"/>
          <c:h val="0.210485"/>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37228"/>
          <c:w val="0.909149"/>
          <c:h val="0.774305"/>
        </c:manualLayout>
      </c:layout>
      <c:barChart>
        <c:barDir val="col"/>
        <c:grouping val="clustered"/>
        <c:varyColors val="0"/>
        <c:ser>
          <c:idx val="0"/>
          <c:order val="0"/>
          <c:tx>
            <c:strRef>
              <c:f>Sheet1!$A$2</c:f>
              <c:strCache>
                <c:ptCount val="1"/>
                <c:pt idx="0">
                  <c:v>Too much</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8.000000</c:v>
                </c:pt>
                <c:pt idx="1">
                  <c:v>7.000000</c:v>
                </c:pt>
                <c:pt idx="2">
                  <c:v>17.000000</c:v>
                </c:pt>
              </c:numCache>
            </c:numRef>
          </c:val>
        </c:ser>
        <c:ser>
          <c:idx val="1"/>
          <c:order val="1"/>
          <c:tx>
            <c:strRef>
              <c:f>Sheet1!$A$3</c:f>
              <c:strCache>
                <c:ptCount val="1"/>
                <c:pt idx="0">
                  <c:v>Too little</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83.000000</c:v>
                </c:pt>
                <c:pt idx="1">
                  <c:v>68.000000</c:v>
                </c:pt>
                <c:pt idx="2">
                  <c:v>56.000000</c:v>
                </c:pt>
              </c:numCache>
            </c:numRef>
          </c:val>
        </c:ser>
        <c:ser>
          <c:idx val="2"/>
          <c:order val="2"/>
          <c:tx>
            <c:strRef>
              <c:f>Sheet1!$A$4</c:f>
              <c:strCache>
                <c:ptCount val="1"/>
                <c:pt idx="0">
                  <c:v>About the right amount</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8.000000</c:v>
                </c:pt>
                <c:pt idx="1">
                  <c:v>23.000000</c:v>
                </c:pt>
                <c:pt idx="2">
                  <c:v>26.000000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712194"/>
          <c:y val="0.933777"/>
          <c:w val="0.88885"/>
          <c:h val="0.0662228"/>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370952"/>
          <c:y val="0.0568266"/>
          <c:w val="0.442"/>
          <c:h val="0.651969"/>
        </c:manualLayout>
      </c:layout>
      <c:barChart>
        <c:barDir val="col"/>
        <c:grouping val="clustered"/>
        <c:varyColors val="0"/>
        <c:ser>
          <c:idx val="0"/>
          <c:order val="0"/>
          <c:tx>
            <c:strRef>
              <c:f>Sheet1!$A$2</c:f>
              <c:strCache>
                <c:ptCount val="1"/>
                <c:pt idx="0">
                  <c:v>Government regulations are necessary to encourage businesses and consumers to rely more on renewable energy sources</c:v>
                </c:pt>
              </c:strCache>
            </c:strRef>
          </c:tx>
          <c:spPr>
            <a:solidFill>
              <a:schemeClr val="accent1"/>
            </a:solidFill>
            <a:ln w="12700" cap="flat">
              <a:noFill/>
              <a:miter lim="400000"/>
            </a:ln>
            <a:effectLst/>
          </c:spPr>
          <c:invertIfNegative val="0"/>
          <c:dLbls>
            <c:numFmt formatCode="0" sourceLinked="0"/>
            <c:txPr>
              <a:bodyPr/>
              <a:lstStyle/>
              <a:p>
                <a:pPr>
                  <a:defRPr b="0" i="0" strike="noStrike" sz="14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79.000000</c:v>
                </c:pt>
                <c:pt idx="1">
                  <c:v>55.000000</c:v>
                </c:pt>
                <c:pt idx="2">
                  <c:v>57.000000</c:v>
                </c:pt>
              </c:numCache>
            </c:numRef>
          </c:val>
        </c:ser>
        <c:ser>
          <c:idx val="1"/>
          <c:order val="1"/>
          <c:tx>
            <c:strRef>
              <c:f>Sheet1!$A$3</c:f>
              <c:strCache>
                <c:ptCount val="1"/>
                <c:pt idx="0">
                  <c:v>The private marketplace will ensure that businesses and consumers rely more on renewable energy sources, even without government regulations</c:v>
                </c:pt>
              </c:strCache>
            </c:strRef>
          </c:tx>
          <c:spPr>
            <a:solidFill>
              <a:schemeClr val="accent2"/>
            </a:solidFill>
            <a:ln w="12700" cap="flat">
              <a:noFill/>
              <a:miter lim="400000"/>
            </a:ln>
            <a:effectLst/>
          </c:spPr>
          <c:invertIfNegative val="0"/>
          <c:dLbls>
            <c:numFmt formatCode="0" sourceLinked="0"/>
            <c:txPr>
              <a:bodyPr/>
              <a:lstStyle/>
              <a:p>
                <a:pPr>
                  <a:defRPr b="0" i="0" strike="noStrike" sz="14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20.000000</c:v>
                </c:pt>
                <c:pt idx="1">
                  <c:v>43.000000</c:v>
                </c:pt>
                <c:pt idx="2">
                  <c:v>42.000000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4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4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0201203"/>
          <c:y val="0.873847"/>
          <c:w val="0.97988"/>
          <c:h val="0.126153"/>
        </c:manualLayout>
      </c:layout>
      <c:overlay val="1"/>
      <c:spPr>
        <a:noFill/>
        <a:ln w="12700" cap="flat">
          <a:noFill/>
          <a:miter lim="400000"/>
        </a:ln>
        <a:effectLst/>
      </c:spPr>
      <c:txPr>
        <a:bodyPr rot="0"/>
        <a:lstStyle/>
        <a:p>
          <a:pPr>
            <a:defRPr b="0" i="0" strike="noStrike" sz="14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28064"/>
          <c:w val="0.909149"/>
          <c:h val="0.619522"/>
        </c:manualLayout>
      </c:layout>
      <c:barChart>
        <c:barDir val="col"/>
        <c:grouping val="clustered"/>
        <c:varyColors val="0"/>
        <c:ser>
          <c:idx val="0"/>
          <c:order val="0"/>
          <c:tx>
            <c:strRef>
              <c:f>Sheet1!$A$2</c:f>
              <c:strCache>
                <c:ptCount val="1"/>
                <c:pt idx="0">
                  <c:v>Top priority</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50.000000</c:v>
                </c:pt>
                <c:pt idx="1">
                  <c:v>34.000000</c:v>
                </c:pt>
                <c:pt idx="2">
                  <c:v>23.000000</c:v>
                </c:pt>
              </c:numCache>
            </c:numRef>
          </c:val>
        </c:ser>
        <c:ser>
          <c:idx val="1"/>
          <c:order val="1"/>
          <c:tx>
            <c:strRef>
              <c:f>Sheet1!$A$3</c:f>
              <c:strCache>
                <c:ptCount val="1"/>
                <c:pt idx="0">
                  <c:v>Important but lower priority</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39.000000</c:v>
                </c:pt>
                <c:pt idx="1">
                  <c:v>38.000000</c:v>
                </c:pt>
                <c:pt idx="2">
                  <c:v>50.000000</c:v>
                </c:pt>
              </c:numCache>
            </c:numRef>
          </c:val>
        </c:ser>
        <c:ser>
          <c:idx val="2"/>
          <c:order val="2"/>
          <c:tx>
            <c:strRef>
              <c:f>Sheet1!$A$4</c:f>
              <c:strCache>
                <c:ptCount val="1"/>
                <c:pt idx="0">
                  <c:v>Not too important</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9.000000</c:v>
                </c:pt>
                <c:pt idx="1">
                  <c:v>19.000000</c:v>
                </c:pt>
                <c:pt idx="2">
                  <c:v>18.000000</c:v>
                </c:pt>
              </c:numCache>
            </c:numRef>
          </c:val>
        </c:ser>
        <c:ser>
          <c:idx val="3"/>
          <c:order val="3"/>
          <c:tx>
            <c:strRef>
              <c:f>Sheet1!$A$5</c:f>
              <c:strCache>
                <c:ptCount val="1"/>
                <c:pt idx="0">
                  <c:v>Should not be done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2.000000</c:v>
                </c:pt>
                <c:pt idx="1">
                  <c:v>7.000000</c:v>
                </c:pt>
                <c:pt idx="2">
                  <c:v>8.000000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48729"/>
          <c:y val="0.776274"/>
          <c:w val="0.733832"/>
          <c:h val="0.223726"/>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6515"/>
          <c:w val="0.909149"/>
          <c:h val="0.533507"/>
        </c:manualLayout>
      </c:layout>
      <c:barChart>
        <c:barDir val="col"/>
        <c:grouping val="clustered"/>
        <c:varyColors val="0"/>
        <c:ser>
          <c:idx val="0"/>
          <c:order val="0"/>
          <c:tx>
            <c:strRef>
              <c:f>Sheet1!$A$2</c:f>
              <c:strCache>
                <c:ptCount val="1"/>
                <c:pt idx="0">
                  <c:v>Most important issue</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21.000000</c:v>
                </c:pt>
                <c:pt idx="1">
                  <c:v>17.000000</c:v>
                </c:pt>
                <c:pt idx="2">
                  <c:v>12.000000</c:v>
                </c:pt>
              </c:numCache>
            </c:numRef>
          </c:val>
        </c:ser>
        <c:ser>
          <c:idx val="1"/>
          <c:order val="1"/>
          <c:tx>
            <c:strRef>
              <c:f>Sheet1!$A$3</c:f>
              <c:strCache>
                <c:ptCount val="1"/>
                <c:pt idx="0">
                  <c:v>Will influence my vote</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52.000000</c:v>
                </c:pt>
                <c:pt idx="1">
                  <c:v>33.000000</c:v>
                </c:pt>
                <c:pt idx="2">
                  <c:v>34.000000</c:v>
                </c:pt>
              </c:numCache>
            </c:numRef>
          </c:val>
        </c:ser>
        <c:ser>
          <c:idx val="2"/>
          <c:order val="2"/>
          <c:tx>
            <c:strRef>
              <c:f>Sheet1!$A$4</c:f>
              <c:strCache>
                <c:ptCount val="1"/>
                <c:pt idx="0">
                  <c:v>An important issue, but won’t sway my vote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22.000000</c:v>
                </c:pt>
                <c:pt idx="1">
                  <c:v>29.000000</c:v>
                </c:pt>
                <c:pt idx="2">
                  <c:v>35.000000</c:v>
                </c:pt>
              </c:numCache>
            </c:numRef>
          </c:val>
        </c:ser>
        <c:ser>
          <c:idx val="3"/>
          <c:order val="3"/>
          <c:tx>
            <c:strRef>
              <c:f>Sheet1!$A$5</c:f>
              <c:strCache>
                <c:ptCount val="1"/>
                <c:pt idx="0">
                  <c:v>Not important at all</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4.000000</c:v>
                </c:pt>
                <c:pt idx="1">
                  <c:v>19.000000</c:v>
                </c:pt>
                <c:pt idx="2">
                  <c:v>19.000000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23267"/>
          <c:y val="0.7269"/>
          <c:w val="0.784755"/>
          <c:h val="0.2731"/>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63453"/>
          <c:w val="0.909149"/>
          <c:h val="0.608786"/>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41.000000</c:v>
                </c:pt>
                <c:pt idx="1">
                  <c:v>18.000000</c:v>
                </c:pt>
                <c:pt idx="2">
                  <c:v>13.000000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35.000000</c:v>
                </c:pt>
                <c:pt idx="1">
                  <c:v>31.000000</c:v>
                </c:pt>
                <c:pt idx="2">
                  <c:v>29.000000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9.000000</c:v>
                </c:pt>
                <c:pt idx="1">
                  <c:v>22.000000</c:v>
                </c:pt>
                <c:pt idx="2">
                  <c:v>19.000000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2.000000</c:v>
                </c:pt>
                <c:pt idx="1">
                  <c:v>6.000000</c:v>
                </c:pt>
                <c:pt idx="2">
                  <c:v>22.000000</c:v>
                </c:pt>
              </c:numCache>
            </c:numRef>
          </c:val>
        </c:ser>
        <c:ser>
          <c:idx val="4"/>
          <c:order val="4"/>
          <c:tx>
            <c:strRef>
              <c:f>Sheet1!$A$6</c:f>
              <c:strCache>
                <c:ptCount val="1"/>
                <c:pt idx="0">
                  <c:v>Not sure</c:v>
                </c:pt>
              </c:strCache>
            </c:strRef>
          </c:tx>
          <c:spPr>
            <a:solidFill>
              <a:schemeClr val="accent5"/>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Sheet1!$B$6:$D$6</c:f>
              <c:numCache>
                <c:ptCount val="3"/>
                <c:pt idx="0">
                  <c:v>13.000000</c:v>
                </c:pt>
                <c:pt idx="1">
                  <c:v>23.000000</c:v>
                </c:pt>
                <c:pt idx="2">
                  <c:v>16.000000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00102"/>
          <c:y val="0.797141"/>
          <c:w val="0.831086"/>
          <c:h val="0.202859"/>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703188"/>
          <c:w val="0.909149"/>
          <c:h val="0.567808"/>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39.000000</c:v>
                </c:pt>
                <c:pt idx="1">
                  <c:v>21.000000</c:v>
                </c:pt>
                <c:pt idx="2">
                  <c:v>13.000000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35.000000</c:v>
                </c:pt>
                <c:pt idx="1">
                  <c:v>27.000000</c:v>
                </c:pt>
                <c:pt idx="2">
                  <c:v>29.000000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8.000000</c:v>
                </c:pt>
                <c:pt idx="1">
                  <c:v>17.000000</c:v>
                </c:pt>
                <c:pt idx="2">
                  <c:v>16.000000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5.000000</c:v>
                </c:pt>
                <c:pt idx="1">
                  <c:v>7.000000</c:v>
                </c:pt>
                <c:pt idx="2">
                  <c:v>29.000000</c:v>
                </c:pt>
              </c:numCache>
            </c:numRef>
          </c:val>
        </c:ser>
        <c:ser>
          <c:idx val="4"/>
          <c:order val="4"/>
          <c:tx>
            <c:strRef>
              <c:f>Sheet1!$A$6</c:f>
              <c:strCache>
                <c:ptCount val="1"/>
                <c:pt idx="0">
                  <c:v>Not sure</c:v>
                </c:pt>
              </c:strCache>
            </c:strRef>
          </c:tx>
          <c:spPr>
            <a:solidFill>
              <a:schemeClr val="accent5"/>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Sheet1!$B$6:$D$6</c:f>
              <c:numCache>
                <c:ptCount val="3"/>
                <c:pt idx="0">
                  <c:v>12.000000</c:v>
                </c:pt>
                <c:pt idx="1">
                  <c:v>26.000000</c:v>
                </c:pt>
                <c:pt idx="2">
                  <c:v>11.000000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00102"/>
          <c:y val="0.776544"/>
          <c:w val="0.831086"/>
          <c:h val="0.223456"/>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63453"/>
          <c:w val="0.909149"/>
          <c:h val="0.608786"/>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38.000000</c:v>
                </c:pt>
                <c:pt idx="1">
                  <c:v>12.000000</c:v>
                </c:pt>
                <c:pt idx="2">
                  <c:v>10.000000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33.000000</c:v>
                </c:pt>
                <c:pt idx="1">
                  <c:v>39.000000</c:v>
                </c:pt>
                <c:pt idx="2">
                  <c:v>25.000000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15.000000</c:v>
                </c:pt>
                <c:pt idx="1">
                  <c:v>18.000000</c:v>
                </c:pt>
                <c:pt idx="2">
                  <c:v>26.000000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6.000000</c:v>
                </c:pt>
                <c:pt idx="1">
                  <c:v>8.000000</c:v>
                </c:pt>
                <c:pt idx="2">
                  <c:v>28.000000</c:v>
                </c:pt>
              </c:numCache>
            </c:numRef>
          </c:val>
        </c:ser>
        <c:ser>
          <c:idx val="4"/>
          <c:order val="4"/>
          <c:tx>
            <c:strRef>
              <c:f>Sheet1!$A$6</c:f>
              <c:strCache>
                <c:ptCount val="1"/>
                <c:pt idx="0">
                  <c:v>Not sure</c:v>
                </c:pt>
              </c:strCache>
            </c:strRef>
          </c:tx>
          <c:spPr>
            <a:solidFill>
              <a:schemeClr val="accent5"/>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Sheet1!$B$6:$D$6</c:f>
              <c:numCache>
                <c:ptCount val="3"/>
                <c:pt idx="0">
                  <c:v>8.000000</c:v>
                </c:pt>
                <c:pt idx="1">
                  <c:v>22.000000</c:v>
                </c:pt>
                <c:pt idx="2">
                  <c:v>11.000000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00102"/>
          <c:y val="0.797141"/>
          <c:w val="0.831086"/>
          <c:h val="0.202859"/>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2478"/>
          <c:w val="0.909149"/>
          <c:h val="0.621811"/>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39.000000</c:v>
                </c:pt>
                <c:pt idx="1">
                  <c:v>20.000000</c:v>
                </c:pt>
                <c:pt idx="2">
                  <c:v>13.000000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40.000000</c:v>
                </c:pt>
                <c:pt idx="1">
                  <c:v>40.000000</c:v>
                </c:pt>
                <c:pt idx="2">
                  <c:v>33.000000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15.000000</c:v>
                </c:pt>
                <c:pt idx="1">
                  <c:v>25.000000</c:v>
                </c:pt>
                <c:pt idx="2">
                  <c:v>35.000000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4.000000</c:v>
                </c:pt>
                <c:pt idx="1">
                  <c:v>12.000000</c:v>
                </c:pt>
                <c:pt idx="2">
                  <c:v>18.000000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87104"/>
          <c:y val="0.777588"/>
          <c:w val="0.657081"/>
          <c:h val="0.222412"/>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2478"/>
          <c:w val="0.909149"/>
          <c:h val="0.621811"/>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46.000000</c:v>
                </c:pt>
                <c:pt idx="1">
                  <c:v>22.000000</c:v>
                </c:pt>
                <c:pt idx="2">
                  <c:v>24.000000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39.000000</c:v>
                </c:pt>
                <c:pt idx="1">
                  <c:v>37.000000</c:v>
                </c:pt>
                <c:pt idx="2">
                  <c:v>41.000000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11.000000</c:v>
                </c:pt>
                <c:pt idx="1">
                  <c:v>29.000000</c:v>
                </c:pt>
                <c:pt idx="2">
                  <c:v>21.000000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3.000000</c:v>
                </c:pt>
                <c:pt idx="1">
                  <c:v>10.000000</c:v>
                </c:pt>
                <c:pt idx="2">
                  <c:v>13.000000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87104"/>
          <c:y val="0.777588"/>
          <c:w val="0.657081"/>
          <c:h val="0.222412"/>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2478"/>
          <c:w val="0.909149"/>
          <c:h val="0.621811"/>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51.000000</c:v>
                </c:pt>
                <c:pt idx="1">
                  <c:v>27.000000</c:v>
                </c:pt>
                <c:pt idx="2">
                  <c:v>28.000000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35.000000</c:v>
                </c:pt>
                <c:pt idx="1">
                  <c:v>42.000000</c:v>
                </c:pt>
                <c:pt idx="2">
                  <c:v>47.000000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10.000000</c:v>
                </c:pt>
                <c:pt idx="1">
                  <c:v>21.000000</c:v>
                </c:pt>
                <c:pt idx="2">
                  <c:v>13.000000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3.000000</c:v>
                </c:pt>
                <c:pt idx="1">
                  <c:v>7.000000</c:v>
                </c:pt>
                <c:pt idx="2">
                  <c:v>10.000000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87104"/>
          <c:y val="0.777588"/>
          <c:w val="0.657081"/>
          <c:h val="0.222412"/>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2478"/>
          <c:w val="0.909149"/>
          <c:h val="0.621811"/>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48.000000</c:v>
                </c:pt>
                <c:pt idx="1">
                  <c:v>26.000000</c:v>
                </c:pt>
                <c:pt idx="2">
                  <c:v>24.000000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38.000000</c:v>
                </c:pt>
                <c:pt idx="1">
                  <c:v>36.000000</c:v>
                </c:pt>
                <c:pt idx="2">
                  <c:v>41.000000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10.000000</c:v>
                </c:pt>
                <c:pt idx="1">
                  <c:v>26.000000</c:v>
                </c:pt>
                <c:pt idx="2">
                  <c:v>21.000000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3.000000</c:v>
                </c:pt>
                <c:pt idx="1">
                  <c:v>8.000000</c:v>
                </c:pt>
                <c:pt idx="2">
                  <c:v>11.000000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87104"/>
          <c:y val="0.777588"/>
          <c:w val="0.657081"/>
          <c:h val="0.222412"/>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58421"/>
          <c:w val="0.909149"/>
          <c:h val="0.598369"/>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54.000000</c:v>
                </c:pt>
                <c:pt idx="1">
                  <c:v>35.000000</c:v>
                </c:pt>
                <c:pt idx="2">
                  <c:v>30.000000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35.000000</c:v>
                </c:pt>
                <c:pt idx="1">
                  <c:v>41.000000</c:v>
                </c:pt>
                <c:pt idx="2">
                  <c:v>45.000000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8.000000</c:v>
                </c:pt>
                <c:pt idx="1">
                  <c:v>16.000000</c:v>
                </c:pt>
                <c:pt idx="2">
                  <c:v>16.000000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2.000000</c:v>
                </c:pt>
                <c:pt idx="1">
                  <c:v>6.000000</c:v>
                </c:pt>
                <c:pt idx="2">
                  <c:v>8.000000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87104"/>
          <c:y val="0.764132"/>
          <c:w val="0.657081"/>
          <c:h val="0.235868"/>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494963"/>
          <c:w val="0.909149"/>
          <c:h val="0.642589"/>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47.000000</c:v>
                </c:pt>
                <c:pt idx="1">
                  <c:v>28.000000</c:v>
                </c:pt>
                <c:pt idx="2">
                  <c:v>20.000000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36.000000</c:v>
                </c:pt>
                <c:pt idx="1">
                  <c:v>38.000000</c:v>
                </c:pt>
                <c:pt idx="2">
                  <c:v>44.000000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13.000000</c:v>
                </c:pt>
                <c:pt idx="1">
                  <c:v>24.000000</c:v>
                </c:pt>
                <c:pt idx="2">
                  <c:v>22.000000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4.000000</c:v>
                </c:pt>
                <c:pt idx="1">
                  <c:v>7.000000</c:v>
                </c:pt>
                <c:pt idx="2">
                  <c:v>12.000000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87104"/>
          <c:y val="0.789515"/>
          <c:w val="0.657081"/>
          <c:h val="0.210485"/>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1"/>
  <c:roundedCorners val="0"/>
  <c:chart>
    <c:autoTitleDeleted val="1"/>
    <c:plotArea>
      <c:layout>
        <c:manualLayout>
          <c:layoutTarget val="inner"/>
          <c:xMode val="edge"/>
          <c:yMode val="edge"/>
          <c:x val="0.0858507"/>
          <c:y val="0.052478"/>
          <c:w val="0.909149"/>
          <c:h val="0.621811"/>
        </c:manualLayout>
      </c:layout>
      <c:barChart>
        <c:barDir val="col"/>
        <c:grouping val="clustered"/>
        <c:varyColors val="0"/>
        <c:ser>
          <c:idx val="0"/>
          <c:order val="0"/>
          <c:tx>
            <c:strRef>
              <c:f>Sheet1!$A$2</c:f>
              <c:strCache>
                <c:ptCount val="1"/>
                <c:pt idx="0">
                  <c:v>Strongly support</c:v>
                </c:pt>
              </c:strCache>
            </c:strRef>
          </c:tx>
          <c:spPr>
            <a:solidFill>
              <a:schemeClr val="accent1"/>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Sheet1!$B$2:$D$2</c:f>
              <c:numCache>
                <c:ptCount val="3"/>
                <c:pt idx="0">
                  <c:v>49.000000</c:v>
                </c:pt>
                <c:pt idx="1">
                  <c:v>24.000000</c:v>
                </c:pt>
                <c:pt idx="2">
                  <c:v>20.000000</c:v>
                </c:pt>
              </c:numCache>
            </c:numRef>
          </c:val>
        </c:ser>
        <c:ser>
          <c:idx val="1"/>
          <c:order val="1"/>
          <c:tx>
            <c:strRef>
              <c:f>Sheet1!$A$3</c:f>
              <c:strCache>
                <c:ptCount val="1"/>
                <c:pt idx="0">
                  <c:v>Somewhat support</c:v>
                </c:pt>
              </c:strCache>
            </c:strRef>
          </c:tx>
          <c:spPr>
            <a:solidFill>
              <a:schemeClr val="accent2"/>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Sheet1!$B$3:$D$3</c:f>
              <c:numCache>
                <c:ptCount val="3"/>
                <c:pt idx="0">
                  <c:v>35.000000</c:v>
                </c:pt>
                <c:pt idx="1">
                  <c:v>42.000000</c:v>
                </c:pt>
                <c:pt idx="2">
                  <c:v>37.000000</c:v>
                </c:pt>
              </c:numCache>
            </c:numRef>
          </c:val>
        </c:ser>
        <c:ser>
          <c:idx val="2"/>
          <c:order val="2"/>
          <c:tx>
            <c:strRef>
              <c:f>Sheet1!$A$4</c:f>
              <c:strCache>
                <c:ptCount val="1"/>
                <c:pt idx="0">
                  <c:v>Somewhat oppose</c:v>
                </c:pt>
              </c:strCache>
            </c:strRef>
          </c:tx>
          <c:spPr>
            <a:solidFill>
              <a:schemeClr val="accent3"/>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Sheet1!$B$4:$D$4</c:f>
              <c:numCache>
                <c:ptCount val="3"/>
                <c:pt idx="0">
                  <c:v>13.000000</c:v>
                </c:pt>
                <c:pt idx="1">
                  <c:v>23.000000</c:v>
                </c:pt>
                <c:pt idx="2">
                  <c:v>25.000000</c:v>
                </c:pt>
              </c:numCache>
            </c:numRef>
          </c:val>
        </c:ser>
        <c:ser>
          <c:idx val="3"/>
          <c:order val="3"/>
          <c:tx>
            <c:strRef>
              <c:f>Sheet1!$A$5</c:f>
              <c:strCache>
                <c:ptCount val="1"/>
                <c:pt idx="0">
                  <c:v>Strongly oppose</c:v>
                </c:pt>
              </c:strCache>
            </c:strRef>
          </c:tx>
          <c:spPr>
            <a:solidFill>
              <a:schemeClr val="accent4"/>
            </a:solidFill>
            <a:ln w="12700" cap="flat">
              <a:noFill/>
              <a:miter lim="400000"/>
            </a:ln>
            <a:effectLst/>
          </c:spPr>
          <c:invertIfNegative val="0"/>
          <c:dLbls>
            <c:numFmt formatCode="0" sourceLinked="0"/>
            <c:txPr>
              <a:bodyPr/>
              <a:lstStyle/>
              <a:p>
                <a:pPr>
                  <a:defRPr b="0" i="0" strike="noStrike" sz="1600" u="none">
                    <a:solidFill>
                      <a:srgbClr val="000000"/>
                    </a:solidFill>
                    <a:latin typeface="Calibri"/>
                  </a:defRPr>
                </a:pPr>
              </a:p>
            </c:txPr>
            <c:dLblPos val="outEnd"/>
            <c:showLegendKey val="0"/>
            <c:showVal val="1"/>
            <c:showCatName val="0"/>
            <c:showSerName val="0"/>
            <c:showPercent val="0"/>
            <c:showBubbleSize val="0"/>
            <c:showLeaderLines val="0"/>
          </c:dLbls>
          <c:cat>
            <c:strRef>
              <c:f>Sheet1!$B$1:$D$1</c:f>
              <c:strCache>
                <c:ptCount val="3"/>
                <c:pt idx="0">
                  <c:v>Democrats</c:v>
                </c:pt>
                <c:pt idx="1">
                  <c:v>Independents</c:v>
                </c:pt>
                <c:pt idx="2">
                  <c:v>Republicans</c:v>
                </c:pt>
              </c:strCache>
            </c:strRef>
          </c:cat>
          <c:val>
            <c:numRef>
              <c:f>Sheet1!$B$5:$D$5</c:f>
              <c:numCache>
                <c:ptCount val="3"/>
                <c:pt idx="0">
                  <c:v>3.000000</c:v>
                </c:pt>
                <c:pt idx="1">
                  <c:v>8.000000</c:v>
                </c:pt>
                <c:pt idx="2">
                  <c:v>18.000000</c:v>
                </c:pt>
              </c:numCache>
            </c:numRef>
          </c:val>
        </c:ser>
        <c:gapWidth val="219"/>
        <c:overlap val="-27"/>
        <c:axId val="2094734552"/>
        <c:axId val="2094734553"/>
      </c:barChart>
      <c:catAx>
        <c:axId val="2094734552"/>
        <c:scaling>
          <c:orientation val="minMax"/>
        </c:scaling>
        <c:delete val="0"/>
        <c:axPos val="b"/>
        <c:numFmt formatCode="General" sourceLinked="0"/>
        <c:majorTickMark val="none"/>
        <c:minorTickMark val="none"/>
        <c:tickLblPos val="low"/>
        <c:spPr>
          <a:ln w="12700" cap="flat">
            <a:solidFill>
              <a:srgbClr val="D9D9D9"/>
            </a:solidFill>
            <a:prstDash val="solid"/>
            <a:round/>
          </a:ln>
        </c:spPr>
        <c:txPr>
          <a:bodyPr rot="0"/>
          <a:lstStyle/>
          <a:p>
            <a:pPr>
              <a:defRPr b="0" i="0" strike="noStrike" sz="1600" u="none">
                <a:solidFill>
                  <a:srgbClr val="000000"/>
                </a:solidFill>
                <a:latin typeface="Calibri"/>
              </a:defRPr>
            </a:pPr>
          </a:p>
        </c:txPr>
        <c:crossAx val="2094734553"/>
        <c:crosses val="autoZero"/>
        <c:auto val="1"/>
        <c:lblAlgn val="ctr"/>
        <c:noMultiLvlLbl val="1"/>
      </c:catAx>
      <c:valAx>
        <c:axId val="2094734553"/>
        <c:scaling>
          <c:orientation val="minMax"/>
          <c:max val="100"/>
          <c:min val="0"/>
        </c:scaling>
        <c:delete val="0"/>
        <c:axPos val="l"/>
        <c:majorGridlines>
          <c:spPr>
            <a:ln w="12700" cap="flat">
              <a:solidFill>
                <a:srgbClr val="D9D9D9"/>
              </a:solidFill>
              <a:prstDash val="solid"/>
              <a:round/>
            </a:ln>
          </c:spPr>
        </c:majorGridlines>
        <c:numFmt formatCode="0" sourceLinked="0"/>
        <c:majorTickMark val="none"/>
        <c:minorTickMark val="none"/>
        <c:tickLblPos val="nextTo"/>
        <c:spPr>
          <a:ln w="12700" cap="flat">
            <a:noFill/>
            <a:prstDash val="solid"/>
            <a:round/>
          </a:ln>
        </c:spPr>
        <c:txPr>
          <a:bodyPr rot="0"/>
          <a:lstStyle/>
          <a:p>
            <a:pPr>
              <a:defRPr b="0" i="0" strike="noStrike" sz="1600" u="none">
                <a:solidFill>
                  <a:srgbClr val="000000"/>
                </a:solidFill>
                <a:latin typeface="Calibri"/>
              </a:defRPr>
            </a:pPr>
          </a:p>
        </c:txPr>
        <c:crossAx val="2094734552"/>
        <c:crosses val="autoZero"/>
        <c:crossBetween val="between"/>
        <c:majorUnit val="20"/>
        <c:minorUnit val="10"/>
      </c:valAx>
      <c:spPr>
        <a:noFill/>
        <a:ln w="12700" cap="flat">
          <a:noFill/>
          <a:miter lim="400000"/>
        </a:ln>
        <a:effectLst/>
      </c:spPr>
    </c:plotArea>
    <c:legend>
      <c:legendPos val="b"/>
      <c:layout>
        <c:manualLayout>
          <c:xMode val="edge"/>
          <c:yMode val="edge"/>
          <c:x val="0.187104"/>
          <c:y val="0.777588"/>
          <c:w val="0.657081"/>
          <c:h val="0.222412"/>
        </c:manualLayout>
      </c:layout>
      <c:overlay val="1"/>
      <c:spPr>
        <a:noFill/>
        <a:ln w="12700" cap="flat">
          <a:noFill/>
          <a:miter lim="400000"/>
        </a:ln>
        <a:effectLst/>
      </c:spPr>
      <c:txPr>
        <a:bodyPr rot="0"/>
        <a:lstStyle/>
        <a:p>
          <a:pPr>
            <a:defRPr b="0" i="0" strike="noStrike" sz="1600" u="none">
              <a:solidFill>
                <a:srgbClr val="000000"/>
              </a:solidFill>
              <a:latin typeface="Calibri"/>
            </a:defRPr>
          </a:pPr>
        </a:p>
      </c:txPr>
    </c:legend>
    <c:plotVisOnly val="1"/>
    <c:dispBlanksAs val="gap"/>
  </c:chart>
  <c:spPr>
    <a:solidFill>
      <a:srgbClr val="FFFFFF"/>
    </a:solidFill>
    <a:ln>
      <a:noFill/>
    </a:ln>
    <a:effectLst/>
  </c:spPr>
  <c:externalData r:id="rId1">
    <c:autoUpdate val="0"/>
  </c:externalData>
</c:chartSpace>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91" name="Shape 91"/>
          <p:cNvSpPr/>
          <p:nvPr>
            <p:ph type="sldImg"/>
          </p:nvPr>
        </p:nvSpPr>
        <p:spPr>
          <a:xfrm>
            <a:off x="1143000" y="685800"/>
            <a:ext cx="4572000" cy="3429000"/>
          </a:xfrm>
          <a:prstGeom prst="rect">
            <a:avLst/>
          </a:prstGeom>
        </p:spPr>
        <p:txBody>
          <a:bodyPr/>
          <a:lstStyle/>
          <a:p>
            <a:pPr/>
          </a:p>
        </p:txBody>
      </p:sp>
      <p:sp>
        <p:nvSpPr>
          <p:cNvPr id="92" name="Shape 92"/>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13"/>
          </p:nvPr>
        </p:nvSpPr>
        <p:spPr>
          <a:xfrm>
            <a:off x="6172200" y="1681163"/>
            <a:ext cx="5183188"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13"/>
          </p:nvPr>
        </p:nvSpPr>
        <p:spPr>
          <a:xfrm>
            <a:off x="839787" y="2057400"/>
            <a:ext cx="3932239"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3" name="Picture Placeholder 2"/>
          <p:cNvSpPr/>
          <p:nvPr>
            <p:ph type="pic" sz="half" idx="13"/>
          </p:nvPr>
        </p:nvSpPr>
        <p:spPr>
          <a:xfrm>
            <a:off x="5183187" y="987425"/>
            <a:ext cx="6172201" cy="4873625"/>
          </a:xfrm>
          <a:prstGeom prst="rect">
            <a:avLst/>
          </a:prstGeom>
        </p:spPr>
        <p:txBody>
          <a:bodyPr lIns="91439" rIns="91439">
            <a:noAutofit/>
          </a:bodyPr>
          <a:lstStyle/>
          <a:p>
            <a:pPr/>
          </a:p>
        </p:txBody>
      </p:sp>
      <p:sp>
        <p:nvSpPr>
          <p:cNvPr id="84"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89818" y="6404292"/>
            <a:ext cx="263983" cy="26924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ln>
            <a:noFill/>
          </a:ln>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ln>
            <a:noFill/>
          </a:ln>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ln>
            <a:noFill/>
          </a:ln>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ln>
            <a:noFill/>
          </a:ln>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ln>
            <a:noFill/>
          </a:ln>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ln>
            <a:noFill/>
          </a:ln>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ln>
            <a:noFill/>
          </a:ln>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ln>
            <a:noFill/>
          </a:ln>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ln>
            <a:noFill/>
          </a:ln>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ln>
            <a:noFill/>
          </a:ln>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tif"/></Relationships>

</file>

<file path=ppt/slides/_rels/slide2.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1.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2.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3.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4.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5.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6.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7.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8.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9.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10.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11.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12.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13.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14.xml"/></Relationships>

</file>

<file path=ppt/slides/_rels/slide1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15.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16.xml"/></Relationships>

</file>

<file path=ppt/slides/_rels/slide2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17.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18.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19.xml"/></Relationships>

</file>

<file path=ppt/slides/_rels/slide2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20.xml"/></Relationships>

</file>

<file path=ppt/slides/_rels/slide2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21.xml"/></Relationships>

</file>

<file path=ppt/slides/_rels/slide2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22.xml"/></Relationships>

</file>

<file path=ppt/slides/_rels/slide2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23.xml"/></Relationships>

</file>

<file path=ppt/slides/_rels/slide2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24.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25.xml"/></Relationships>

</file>

<file path=ppt/slides/_rels/slide2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26.xml"/></Relationships>

</file>

<file path=ppt/slides/_rels/slide3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27.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28.xml"/></Relationships>

</file>

<file path=ppt/slides/_rels/slide3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29.xml"/></Relationships>

</file>

<file path=ppt/slides/_rels/slide3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30.xml"/></Relationships>

</file>

<file path=ppt/slides/_rels/slide3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31.xml"/></Relationships>

</file>

<file path=ppt/slides/_rels/slide3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32.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33.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34.xml"/></Relationships>

</file>

<file path=ppt/slides/_rels/slide3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35.xml"/></Relationships>

</file>

<file path=ppt/slides/_rels/slide4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36.xml"/></Relationships>

</file>

<file path=ppt/slides/_rels/slide4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37.xml"/></Relationships>

</file>

<file path=ppt/slides/_rels/slide4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38.xml"/></Relationships>

</file>

<file path=ppt/slides/_rels/slide4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39.xml"/></Relationships>

</file>

<file path=ppt/slides/_rels/slide4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40.xml"/></Relationships>

</file>

<file path=ppt/slides/_rels/slide4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41.xml"/></Relationships>

</file>

<file path=ppt/slides/_rels/slide4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42.xml"/></Relationships>

</file>

<file path=ppt/slides/_rels/slide4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43.xml"/></Relationships>

</file>

<file path=ppt/slides/_rels/slide4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44.xml"/></Relationships>

</file>

<file path=ppt/slides/_rels/slide4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45.xml"/></Relationships>

</file>

<file path=ppt/slides/_rels/slide5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46.xml"/></Relationships>

</file>

<file path=ppt/slides/_rels/slide5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47.xml"/></Relationships>

</file>

<file path=ppt/slides/_rels/slide5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48.xml"/></Relationships>

</file>

<file path=ppt/slides/_rels/slide5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49.xml"/></Relationships>

</file>

<file path=ppt/slides/_rels/slide5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50.xml"/></Relationships>

</file>

<file path=ppt/slides/_rels/slide5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51.xml"/></Relationships>

</file>

<file path=ppt/slides/_rels/slide5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52.xml"/></Relationships>

</file>

<file path=ppt/slides/_rels/slide5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53.xml"/></Relationships>

</file>

<file path=ppt/slides/_rels/slide5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54.xml"/></Relationships>

</file>

<file path=ppt/slides/_rels/slide5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55.xml"/></Relationships>

</file>

<file path=ppt/slides/_rels/slide6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56.xml"/></Relationships>

</file>

<file path=ppt/slides/_rels/slide6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57.xml"/></Relationships>

</file>

<file path=ppt/slides/_rels/slide6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58.xml"/></Relationships>

</file>

<file path=ppt/slides/_rels/slide6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59.xml"/></Relationships>

</file>

<file path=ppt/slides/_rels/slide6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60.xml"/></Relationships>

</file>

<file path=ppt/slides/_rels/slide6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61.xml"/></Relationships>

</file>

<file path=ppt/slides/_rels/slide6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62.xml"/></Relationships>

</file>

<file path=ppt/slides/_rels/slide6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63.xml"/></Relationships>

</file>

<file path=ppt/slides/_rels/slide6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64.xml"/></Relationships>

</file>

<file path=ppt/slides/_rels/slide6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65.xml"/></Relationships>

</file>

<file path=ppt/slides/_rels/slide7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66.xml"/></Relationships>

</file>

<file path=ppt/slides/_rels/slide71.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94" name="Picture 3" descr="Picture 3"/>
          <p:cNvPicPr>
            <a:picLocks noChangeAspect="1"/>
          </p:cNvPicPr>
          <p:nvPr/>
        </p:nvPicPr>
        <p:blipFill>
          <a:blip r:embed="rId2">
            <a:extLst/>
          </a:blip>
          <a:stretch>
            <a:fillRect/>
          </a:stretch>
        </p:blipFill>
        <p:spPr>
          <a:xfrm>
            <a:off x="6248400" y="170952"/>
            <a:ext cx="5943600" cy="1188721"/>
          </a:xfrm>
          <a:prstGeom prst="rect">
            <a:avLst/>
          </a:prstGeom>
          <a:ln w="12700">
            <a:miter lim="400000"/>
          </a:ln>
        </p:spPr>
      </p:pic>
      <p:grpSp>
        <p:nvGrpSpPr>
          <p:cNvPr id="97" name="Rectangle 4"/>
          <p:cNvGrpSpPr/>
          <p:nvPr/>
        </p:nvGrpSpPr>
        <p:grpSpPr>
          <a:xfrm>
            <a:off x="0" y="1815548"/>
            <a:ext cx="12192000" cy="3313044"/>
            <a:chOff x="0" y="0"/>
            <a:chExt cx="12192000" cy="3313043"/>
          </a:xfrm>
        </p:grpSpPr>
        <p:sp>
          <p:nvSpPr>
            <p:cNvPr id="95" name="Rectangle"/>
            <p:cNvSpPr/>
            <p:nvPr/>
          </p:nvSpPr>
          <p:spPr>
            <a:xfrm>
              <a:off x="0" y="-1"/>
              <a:ext cx="12192000" cy="3313045"/>
            </a:xfrm>
            <a:prstGeom prst="rect">
              <a:avLst/>
            </a:prstGeom>
            <a:solidFill>
              <a:srgbClr val="EA8623">
                <a:alpha val="85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96" name="Climate Change"/>
            <p:cNvSpPr txBox="1"/>
            <p:nvPr/>
          </p:nvSpPr>
          <p:spPr>
            <a:xfrm>
              <a:off x="0" y="1274251"/>
              <a:ext cx="12192000" cy="7645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b="1" sz="4400">
                  <a:solidFill>
                    <a:srgbClr val="FFFFFF"/>
                  </a:solidFill>
                  <a:latin typeface="Palatino Linotype"/>
                  <a:ea typeface="Palatino Linotype"/>
                  <a:cs typeface="Palatino Linotype"/>
                  <a:sym typeface="Palatino Linotype"/>
                </a:defRPr>
              </a:lvl1pPr>
            </a:lstStyle>
            <a:p>
              <a:pPr/>
              <a:r>
                <a:t>Climate Change</a:t>
              </a:r>
            </a:p>
          </p:txBody>
        </p:sp>
      </p:grpSp>
      <p:sp>
        <p:nvSpPr>
          <p:cNvPr id="98" name="TextBox 5"/>
          <p:cNvSpPr txBox="1"/>
          <p:nvPr/>
        </p:nvSpPr>
        <p:spPr>
          <a:xfrm>
            <a:off x="5421678" y="4312710"/>
            <a:ext cx="1348642" cy="4597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sz="2400">
                <a:solidFill>
                  <a:srgbClr val="FFFFFF"/>
                </a:solidFill>
                <a:latin typeface="Palatino Linotype"/>
                <a:ea typeface="Palatino Linotype"/>
                <a:cs typeface="Palatino Linotype"/>
                <a:sym typeface="Palatino Linotype"/>
              </a:defRPr>
            </a:lvl1pPr>
          </a:lstStyle>
          <a:p>
            <a:pPr/>
            <a:r>
              <a:t>May 2019</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0" name="Footer Placeholder 3"/>
          <p:cNvSpPr txBox="1"/>
          <p:nvPr/>
        </p:nvSpPr>
        <p:spPr>
          <a:xfrm>
            <a:off x="152400" y="6404291"/>
            <a:ext cx="5943600"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grpSp>
        <p:nvGrpSpPr>
          <p:cNvPr id="103" name="Rectangle 4"/>
          <p:cNvGrpSpPr/>
          <p:nvPr/>
        </p:nvGrpSpPr>
        <p:grpSpPr>
          <a:xfrm>
            <a:off x="0" y="2"/>
            <a:ext cx="12192000" cy="755374"/>
            <a:chOff x="0" y="1"/>
            <a:chExt cx="12192000" cy="755373"/>
          </a:xfrm>
        </p:grpSpPr>
        <p:sp>
          <p:nvSpPr>
            <p:cNvPr id="101"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102" name="Survey Overview"/>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Survey Overview</a:t>
              </a:r>
            </a:p>
          </p:txBody>
        </p:sp>
      </p:grpSp>
      <p:sp>
        <p:nvSpPr>
          <p:cNvPr id="104" name="TextBox 5"/>
          <p:cNvSpPr txBox="1"/>
          <p:nvPr/>
        </p:nvSpPr>
        <p:spPr>
          <a:xfrm>
            <a:off x="629477" y="1709201"/>
            <a:ext cx="10933046" cy="3596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indent="12700" algn="just">
              <a:defRPr>
                <a:latin typeface="Palatino Linotype"/>
                <a:ea typeface="Palatino Linotype"/>
                <a:cs typeface="Palatino Linotype"/>
                <a:sym typeface="Palatino Linotype"/>
              </a:defRPr>
            </a:pPr>
            <a:r>
              <a:t>The GenForward Survey, founded by Dr. Cathy Cohen at the University of Chicago, is the first of its kind—a nationally representative survey of over 3,250 young adults ages 18-36 conducted bimonthly that pays special attention to the ways race and ethnicity influence how young adults, or Millennials, experience and think about the world. </a:t>
            </a:r>
          </a:p>
          <a:p>
            <a:pPr indent="12700" algn="just">
              <a:defRPr>
                <a:latin typeface="Palatino Linotype"/>
                <a:ea typeface="Palatino Linotype"/>
                <a:cs typeface="Palatino Linotype"/>
                <a:sym typeface="Palatino Linotype"/>
              </a:defRPr>
            </a:pPr>
          </a:p>
          <a:p>
            <a:pPr indent="12700" algn="just">
              <a:defRPr>
                <a:latin typeface="Palatino Linotype"/>
                <a:ea typeface="Palatino Linotype"/>
                <a:cs typeface="Palatino Linotype"/>
                <a:sym typeface="Palatino Linotype"/>
              </a:defRPr>
            </a:pPr>
            <a:r>
              <a:t>Given the importance of race and ethnicity for shaping the diverse perspectives and lived experiences of young people, we believe researchers make a mistake when they present data on young adults in a manner that assumes a monolithic Millennial generation and young adult vote. </a:t>
            </a:r>
          </a:p>
          <a:p>
            <a:pPr indent="12700" algn="just">
              <a:defRPr>
                <a:latin typeface="Palatino Linotype"/>
                <a:ea typeface="Palatino Linotype"/>
                <a:cs typeface="Palatino Linotype"/>
                <a:sym typeface="Palatino Linotype"/>
              </a:defRPr>
            </a:pPr>
          </a:p>
          <a:p>
            <a:pPr indent="12700" algn="just">
              <a:defRPr>
                <a:latin typeface="Palatino Linotype"/>
                <a:ea typeface="Palatino Linotype"/>
                <a:cs typeface="Palatino Linotype"/>
                <a:sym typeface="Palatino Linotype"/>
              </a:defRPr>
            </a:pPr>
            <a:r>
              <a:t>In this memo, we present an empirical overview of Millennials’ views on climate change in the United States. The data presented were collected between April 26</a:t>
            </a:r>
            <a:r>
              <a:rPr baseline="30000"/>
              <a:t>th</a:t>
            </a:r>
            <a:r>
              <a:t> and May 8</a:t>
            </a:r>
            <a:r>
              <a:rPr baseline="30000"/>
              <a:t>th</a:t>
            </a:r>
            <a:r>
              <a:t>, 2019 and is comprised of 794 African American, 537 Asian American, 815 Latinx, and 997 white Millennial respondents. </a:t>
            </a:r>
          </a:p>
        </p:txBody>
      </p:sp>
      <p:sp>
        <p:nvSpPr>
          <p:cNvPr id="105" name="Slide Number Placeholder 6"/>
          <p:cNvSpPr txBox="1"/>
          <p:nvPr>
            <p:ph type="sldNum" sz="quarter" idx="2"/>
          </p:nvPr>
        </p:nvSpPr>
        <p:spPr>
          <a:xfrm>
            <a:off x="11169739" y="6404292"/>
            <a:ext cx="18406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7" name="Footer Placeholder 3"/>
          <p:cNvSpPr txBox="1"/>
          <p:nvPr/>
        </p:nvSpPr>
        <p:spPr>
          <a:xfrm>
            <a:off x="152400" y="6404291"/>
            <a:ext cx="5943600"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108" name="Slide Number Placeholder 4"/>
          <p:cNvSpPr txBox="1"/>
          <p:nvPr>
            <p:ph type="sldNum" sz="quarter" idx="2"/>
          </p:nvPr>
        </p:nvSpPr>
        <p:spPr>
          <a:xfrm>
            <a:off x="11169739" y="6404292"/>
            <a:ext cx="18406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111" name="Rectangle 5"/>
          <p:cNvGrpSpPr/>
          <p:nvPr/>
        </p:nvGrpSpPr>
        <p:grpSpPr>
          <a:xfrm>
            <a:off x="0" y="2650433"/>
            <a:ext cx="12192000" cy="1577009"/>
            <a:chOff x="0" y="0"/>
            <a:chExt cx="12192000" cy="1577008"/>
          </a:xfrm>
        </p:grpSpPr>
        <p:sp>
          <p:nvSpPr>
            <p:cNvPr id="109" name="Rectangle"/>
            <p:cNvSpPr/>
            <p:nvPr/>
          </p:nvSpPr>
          <p:spPr>
            <a:xfrm>
              <a:off x="0" y="-1"/>
              <a:ext cx="12192000" cy="1577010"/>
            </a:xfrm>
            <a:prstGeom prst="rect">
              <a:avLst/>
            </a:prstGeom>
            <a:solidFill>
              <a:srgbClr val="EA8623">
                <a:alpha val="85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110" name="By Race and Ethnicity"/>
            <p:cNvSpPr txBox="1"/>
            <p:nvPr/>
          </p:nvSpPr>
          <p:spPr>
            <a:xfrm>
              <a:off x="0" y="406234"/>
              <a:ext cx="12192000" cy="7645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b="1" sz="4400">
                  <a:latin typeface="Palatino Linotype"/>
                  <a:ea typeface="Palatino Linotype"/>
                  <a:cs typeface="Palatino Linotype"/>
                  <a:sym typeface="Palatino Linotype"/>
                </a:defRPr>
              </a:lvl1pPr>
            </a:lstStyle>
            <a:p>
              <a:pPr/>
              <a:r>
                <a:t>By Race and Ethnicity</a:t>
              </a:r>
            </a:p>
          </p:txBody>
        </p:sp>
      </p:gr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3"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114" name="Slide Number Placeholder 4"/>
          <p:cNvSpPr txBox="1"/>
          <p:nvPr>
            <p:ph type="sldNum" sz="quarter" idx="2"/>
          </p:nvPr>
        </p:nvSpPr>
        <p:spPr>
          <a:xfrm>
            <a:off x="11169739" y="6404292"/>
            <a:ext cx="18406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117" name="Rectangle 5"/>
          <p:cNvGrpSpPr/>
          <p:nvPr/>
        </p:nvGrpSpPr>
        <p:grpSpPr>
          <a:xfrm>
            <a:off x="0" y="2"/>
            <a:ext cx="12192000" cy="755374"/>
            <a:chOff x="0" y="1"/>
            <a:chExt cx="12192000" cy="755373"/>
          </a:xfrm>
        </p:grpSpPr>
        <p:sp>
          <p:nvSpPr>
            <p:cNvPr id="115"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116" name="Care about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Care about climate change</a:t>
              </a:r>
            </a:p>
          </p:txBody>
        </p:sp>
      </p:grpSp>
      <p:sp>
        <p:nvSpPr>
          <p:cNvPr id="118" name="TextBox 9"/>
          <p:cNvSpPr txBox="1"/>
          <p:nvPr/>
        </p:nvSpPr>
        <p:spPr>
          <a:xfrm>
            <a:off x="5682341" y="1068584"/>
            <a:ext cx="6128358" cy="624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How much do you, personally, care about the issue of global climate change?</a:t>
            </a:r>
            <a:r>
              <a:rPr b="0"/>
              <a:t> </a:t>
            </a:r>
          </a:p>
        </p:txBody>
      </p:sp>
      <p:sp>
        <p:nvSpPr>
          <p:cNvPr id="119" name="TextBox 10"/>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personally care a great deal or some about climate change:</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79%</a:t>
            </a:r>
          </a:p>
          <a:p>
            <a:pPr marL="285750" indent="-285750" algn="just">
              <a:buSzPct val="100000"/>
              <a:buFont typeface="Arial"/>
              <a:buChar char="•"/>
              <a:defRPr sz="1700">
                <a:latin typeface="Palatino Linotype"/>
                <a:ea typeface="Palatino Linotype"/>
                <a:cs typeface="Palatino Linotype"/>
                <a:sym typeface="Palatino Linotype"/>
              </a:defRPr>
            </a:pPr>
            <a:r>
              <a:t>Asian Americans = 87%</a:t>
            </a:r>
          </a:p>
          <a:p>
            <a:pPr marL="285750" indent="-285750" algn="just">
              <a:buSzPct val="100000"/>
              <a:buFont typeface="Arial"/>
              <a:buChar char="•"/>
              <a:defRPr sz="1700">
                <a:latin typeface="Palatino Linotype"/>
                <a:ea typeface="Palatino Linotype"/>
                <a:cs typeface="Palatino Linotype"/>
                <a:sym typeface="Palatino Linotype"/>
              </a:defRPr>
            </a:pPr>
            <a:r>
              <a:t>Latinxs = 87%</a:t>
            </a:r>
          </a:p>
          <a:p>
            <a:pPr marL="285750" indent="-285750" algn="just">
              <a:buSzPct val="100000"/>
              <a:buFont typeface="Arial"/>
              <a:buChar char="•"/>
              <a:defRPr sz="1700">
                <a:latin typeface="Palatino Linotype"/>
                <a:ea typeface="Palatino Linotype"/>
                <a:cs typeface="Palatino Linotype"/>
                <a:sym typeface="Palatino Linotype"/>
              </a:defRPr>
            </a:pPr>
            <a:r>
              <a:t>Whites = 80%</a:t>
            </a:r>
          </a:p>
        </p:txBody>
      </p:sp>
      <p:graphicFrame>
        <p:nvGraphicFramePr>
          <p:cNvPr id="120" name="Chart 11"/>
          <p:cNvGraphicFramePr/>
          <p:nvPr/>
        </p:nvGraphicFramePr>
        <p:xfrm>
          <a:off x="5766723" y="1653692"/>
          <a:ext cx="5878875" cy="4501999"/>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2"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123" name="Slide Number Placeholder 4"/>
          <p:cNvSpPr txBox="1"/>
          <p:nvPr>
            <p:ph type="sldNum" sz="quarter" idx="2"/>
          </p:nvPr>
        </p:nvSpPr>
        <p:spPr>
          <a:xfrm>
            <a:off x="11169739" y="6404292"/>
            <a:ext cx="18406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126" name="Rectangle 5"/>
          <p:cNvGrpSpPr/>
          <p:nvPr/>
        </p:nvGrpSpPr>
        <p:grpSpPr>
          <a:xfrm>
            <a:off x="0" y="2"/>
            <a:ext cx="12192000" cy="755374"/>
            <a:chOff x="0" y="1"/>
            <a:chExt cx="12192000" cy="755373"/>
          </a:xfrm>
        </p:grpSpPr>
        <p:sp>
          <p:nvSpPr>
            <p:cNvPr id="124"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125" name="Climate change as a global problem"/>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Climate change as a global problem</a:t>
              </a:r>
            </a:p>
          </p:txBody>
        </p:sp>
      </p:grpSp>
      <p:sp>
        <p:nvSpPr>
          <p:cNvPr id="127" name="TextBox 9"/>
          <p:cNvSpPr txBox="1"/>
          <p:nvPr/>
        </p:nvSpPr>
        <p:spPr>
          <a:xfrm>
            <a:off x="5682341" y="1068584"/>
            <a:ext cx="6128358" cy="624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How much of a problem do you think climate change is </a:t>
            </a:r>
            <a:r>
              <a:rPr u="sng"/>
              <a:t>globally</a:t>
            </a:r>
            <a:r>
              <a:t> today?</a:t>
            </a:r>
            <a:r>
              <a:rPr b="0"/>
              <a:t> </a:t>
            </a:r>
          </a:p>
        </p:txBody>
      </p:sp>
      <p:sp>
        <p:nvSpPr>
          <p:cNvPr id="128" name="TextBox 10"/>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climate change is a very or moderately big problem globally:</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80%</a:t>
            </a:r>
          </a:p>
          <a:p>
            <a:pPr marL="285750" indent="-285750" algn="just">
              <a:buSzPct val="100000"/>
              <a:buFont typeface="Arial"/>
              <a:buChar char="•"/>
              <a:defRPr sz="1700">
                <a:latin typeface="Palatino Linotype"/>
                <a:ea typeface="Palatino Linotype"/>
                <a:cs typeface="Palatino Linotype"/>
                <a:sym typeface="Palatino Linotype"/>
              </a:defRPr>
            </a:pPr>
            <a:r>
              <a:t>Asian Americans = 87%</a:t>
            </a:r>
          </a:p>
          <a:p>
            <a:pPr marL="285750" indent="-285750" algn="just">
              <a:buSzPct val="100000"/>
              <a:buFont typeface="Arial"/>
              <a:buChar char="•"/>
              <a:defRPr sz="1700">
                <a:latin typeface="Palatino Linotype"/>
                <a:ea typeface="Palatino Linotype"/>
                <a:cs typeface="Palatino Linotype"/>
                <a:sym typeface="Palatino Linotype"/>
              </a:defRPr>
            </a:pPr>
            <a:r>
              <a:t>Latinxs = 83%</a:t>
            </a:r>
          </a:p>
          <a:p>
            <a:pPr marL="285750" indent="-285750" algn="just">
              <a:buSzPct val="100000"/>
              <a:buFont typeface="Arial"/>
              <a:buChar char="•"/>
              <a:defRPr sz="1700">
                <a:latin typeface="Palatino Linotype"/>
                <a:ea typeface="Palatino Linotype"/>
                <a:cs typeface="Palatino Linotype"/>
                <a:sym typeface="Palatino Linotype"/>
              </a:defRPr>
            </a:pPr>
            <a:r>
              <a:t>Whites = 77%</a:t>
            </a:r>
          </a:p>
        </p:txBody>
      </p:sp>
      <p:graphicFrame>
        <p:nvGraphicFramePr>
          <p:cNvPr id="129" name="Chart 6"/>
          <p:cNvGraphicFramePr/>
          <p:nvPr/>
        </p:nvGraphicFramePr>
        <p:xfrm>
          <a:off x="5766723" y="1664116"/>
          <a:ext cx="5878875" cy="4875115"/>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1"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132" name="Slide Number Placeholder 4"/>
          <p:cNvSpPr txBox="1"/>
          <p:nvPr>
            <p:ph type="sldNum" sz="quarter" idx="2"/>
          </p:nvPr>
        </p:nvSpPr>
        <p:spPr>
          <a:xfrm>
            <a:off x="11169739" y="6404292"/>
            <a:ext cx="18406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135" name="Rectangle 5"/>
          <p:cNvGrpSpPr/>
          <p:nvPr/>
        </p:nvGrpSpPr>
        <p:grpSpPr>
          <a:xfrm>
            <a:off x="0" y="2"/>
            <a:ext cx="12192000" cy="755374"/>
            <a:chOff x="0" y="1"/>
            <a:chExt cx="12192000" cy="755373"/>
          </a:xfrm>
        </p:grpSpPr>
        <p:sp>
          <p:nvSpPr>
            <p:cNvPr id="133"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134" name="Climate change as a U.S. problem"/>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Climate change as a U.S. problem</a:t>
              </a:r>
            </a:p>
          </p:txBody>
        </p:sp>
      </p:grpSp>
      <p:sp>
        <p:nvSpPr>
          <p:cNvPr id="136" name="TextBox 9"/>
          <p:cNvSpPr txBox="1"/>
          <p:nvPr/>
        </p:nvSpPr>
        <p:spPr>
          <a:xfrm>
            <a:off x="5682341" y="1068584"/>
            <a:ext cx="6128358" cy="624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How much of a problem do you think climate change is in the </a:t>
            </a:r>
            <a:r>
              <a:rPr u="sng"/>
              <a:t>United States</a:t>
            </a:r>
            <a:r>
              <a:t> today?</a:t>
            </a:r>
            <a:r>
              <a:rPr b="0"/>
              <a:t> </a:t>
            </a:r>
          </a:p>
        </p:txBody>
      </p:sp>
      <p:sp>
        <p:nvSpPr>
          <p:cNvPr id="137" name="TextBox 10"/>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climate change is a very or moderately big problem in the United States:</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77%</a:t>
            </a:r>
          </a:p>
          <a:p>
            <a:pPr marL="285750" indent="-285750" algn="just">
              <a:buSzPct val="100000"/>
              <a:buFont typeface="Arial"/>
              <a:buChar char="•"/>
              <a:defRPr sz="1700">
                <a:latin typeface="Palatino Linotype"/>
                <a:ea typeface="Palatino Linotype"/>
                <a:cs typeface="Palatino Linotype"/>
                <a:sym typeface="Palatino Linotype"/>
              </a:defRPr>
            </a:pPr>
            <a:r>
              <a:t>Asian Americans = 83%</a:t>
            </a:r>
          </a:p>
          <a:p>
            <a:pPr marL="285750" indent="-285750" algn="just">
              <a:buSzPct val="100000"/>
              <a:buFont typeface="Arial"/>
              <a:buChar char="•"/>
              <a:defRPr sz="1700">
                <a:latin typeface="Palatino Linotype"/>
                <a:ea typeface="Palatino Linotype"/>
                <a:cs typeface="Palatino Linotype"/>
                <a:sym typeface="Palatino Linotype"/>
              </a:defRPr>
            </a:pPr>
            <a:r>
              <a:t>Latinxs = 83%</a:t>
            </a:r>
          </a:p>
          <a:p>
            <a:pPr marL="285750" indent="-285750" algn="just">
              <a:buSzPct val="100000"/>
              <a:buFont typeface="Arial"/>
              <a:buChar char="•"/>
              <a:defRPr sz="1700">
                <a:latin typeface="Palatino Linotype"/>
                <a:ea typeface="Palatino Linotype"/>
                <a:cs typeface="Palatino Linotype"/>
                <a:sym typeface="Palatino Linotype"/>
              </a:defRPr>
            </a:pPr>
            <a:r>
              <a:t>Whites = 74%</a:t>
            </a:r>
          </a:p>
        </p:txBody>
      </p:sp>
      <p:graphicFrame>
        <p:nvGraphicFramePr>
          <p:cNvPr id="138" name="Chart 6"/>
          <p:cNvGraphicFramePr/>
          <p:nvPr/>
        </p:nvGraphicFramePr>
        <p:xfrm>
          <a:off x="5766723" y="1664116"/>
          <a:ext cx="5878875" cy="4875115"/>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0"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141" name="Slide Number Placeholder 4"/>
          <p:cNvSpPr txBox="1"/>
          <p:nvPr>
            <p:ph type="sldNum" sz="quarter" idx="2"/>
          </p:nvPr>
        </p:nvSpPr>
        <p:spPr>
          <a:xfrm>
            <a:off x="11169739" y="6404292"/>
            <a:ext cx="18406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144" name="Rectangle 5"/>
          <p:cNvGrpSpPr/>
          <p:nvPr/>
        </p:nvGrpSpPr>
        <p:grpSpPr>
          <a:xfrm>
            <a:off x="0" y="2"/>
            <a:ext cx="12192000" cy="755374"/>
            <a:chOff x="0" y="1"/>
            <a:chExt cx="12192000" cy="755373"/>
          </a:xfrm>
        </p:grpSpPr>
        <p:sp>
          <p:nvSpPr>
            <p:cNvPr id="142"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143" name="Climate change as a problem in one’s local community"/>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Climate change as a problem in one’s local community</a:t>
              </a:r>
            </a:p>
          </p:txBody>
        </p:sp>
      </p:grpSp>
      <p:sp>
        <p:nvSpPr>
          <p:cNvPr id="145" name="TextBox 9"/>
          <p:cNvSpPr txBox="1"/>
          <p:nvPr/>
        </p:nvSpPr>
        <p:spPr>
          <a:xfrm>
            <a:off x="5682341" y="1068584"/>
            <a:ext cx="6128358" cy="624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How much of a problem do you think climate change is in your </a:t>
            </a:r>
            <a:r>
              <a:rPr u="sng"/>
              <a:t>local community</a:t>
            </a:r>
            <a:r>
              <a:t> today?</a:t>
            </a:r>
            <a:r>
              <a:rPr b="0"/>
              <a:t> </a:t>
            </a:r>
          </a:p>
        </p:txBody>
      </p:sp>
      <p:sp>
        <p:nvSpPr>
          <p:cNvPr id="146" name="TextBox 10"/>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climate change is a very or moderately big problem in one’s local community:</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63%</a:t>
            </a:r>
          </a:p>
          <a:p>
            <a:pPr marL="285750" indent="-285750" algn="just">
              <a:buSzPct val="100000"/>
              <a:buFont typeface="Arial"/>
              <a:buChar char="•"/>
              <a:defRPr sz="1700">
                <a:latin typeface="Palatino Linotype"/>
                <a:ea typeface="Palatino Linotype"/>
                <a:cs typeface="Palatino Linotype"/>
                <a:sym typeface="Palatino Linotype"/>
              </a:defRPr>
            </a:pPr>
            <a:r>
              <a:t>Asian Americans = 65%</a:t>
            </a:r>
          </a:p>
          <a:p>
            <a:pPr marL="285750" indent="-285750" algn="just">
              <a:buSzPct val="100000"/>
              <a:buFont typeface="Arial"/>
              <a:buChar char="•"/>
              <a:defRPr sz="1700">
                <a:latin typeface="Palatino Linotype"/>
                <a:ea typeface="Palatino Linotype"/>
                <a:cs typeface="Palatino Linotype"/>
                <a:sym typeface="Palatino Linotype"/>
              </a:defRPr>
            </a:pPr>
            <a:r>
              <a:t>Latinxs = 71%</a:t>
            </a:r>
          </a:p>
          <a:p>
            <a:pPr marL="285750" indent="-285750" algn="just">
              <a:buSzPct val="100000"/>
              <a:buFont typeface="Arial"/>
              <a:buChar char="•"/>
              <a:defRPr sz="1700">
                <a:latin typeface="Palatino Linotype"/>
                <a:ea typeface="Palatino Linotype"/>
                <a:cs typeface="Palatino Linotype"/>
                <a:sym typeface="Palatino Linotype"/>
              </a:defRPr>
            </a:pPr>
            <a:r>
              <a:t>Whites = 60%</a:t>
            </a:r>
          </a:p>
        </p:txBody>
      </p:sp>
      <p:graphicFrame>
        <p:nvGraphicFramePr>
          <p:cNvPr id="147" name="Chart 6"/>
          <p:cNvGraphicFramePr/>
          <p:nvPr/>
        </p:nvGraphicFramePr>
        <p:xfrm>
          <a:off x="5766723" y="1664116"/>
          <a:ext cx="5878875" cy="4875115"/>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9"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150" name="Slide Number Placeholder 4"/>
          <p:cNvSpPr txBox="1"/>
          <p:nvPr>
            <p:ph type="sldNum" sz="quarter" idx="2"/>
          </p:nvPr>
        </p:nvSpPr>
        <p:spPr>
          <a:xfrm>
            <a:off x="11169739" y="6404292"/>
            <a:ext cx="18406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153" name="Rectangle 5"/>
          <p:cNvGrpSpPr/>
          <p:nvPr/>
        </p:nvGrpSpPr>
        <p:grpSpPr>
          <a:xfrm>
            <a:off x="0" y="2"/>
            <a:ext cx="12192000" cy="755374"/>
            <a:chOff x="0" y="1"/>
            <a:chExt cx="12192000" cy="755373"/>
          </a:xfrm>
        </p:grpSpPr>
        <p:sp>
          <p:nvSpPr>
            <p:cNvPr id="151"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152" name="The personal impact of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The personal impact of climate change</a:t>
              </a:r>
            </a:p>
          </p:txBody>
        </p:sp>
      </p:grpSp>
      <p:sp>
        <p:nvSpPr>
          <p:cNvPr id="154" name="TextBox 9"/>
          <p:cNvSpPr txBox="1"/>
          <p:nvPr/>
        </p:nvSpPr>
        <p:spPr>
          <a:xfrm>
            <a:off x="5682341" y="1068585"/>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How concerned are you, if at all, that global climate change will harm you personally at some point in your lifetime? Are you very concerned, somewhat concerned, not too concerned or not at all concerned?</a:t>
            </a:r>
            <a:r>
              <a:rPr b="0"/>
              <a:t> </a:t>
            </a:r>
          </a:p>
        </p:txBody>
      </p:sp>
      <p:sp>
        <p:nvSpPr>
          <p:cNvPr id="155" name="TextBox 10"/>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are very or somewhat concerned that climate change will impact them personally:</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77%</a:t>
            </a:r>
          </a:p>
          <a:p>
            <a:pPr marL="285750" indent="-285750" algn="just">
              <a:buSzPct val="100000"/>
              <a:buFont typeface="Arial"/>
              <a:buChar char="•"/>
              <a:defRPr sz="1700">
                <a:latin typeface="Palatino Linotype"/>
                <a:ea typeface="Palatino Linotype"/>
                <a:cs typeface="Palatino Linotype"/>
                <a:sym typeface="Palatino Linotype"/>
              </a:defRPr>
            </a:pPr>
            <a:r>
              <a:t>Asian Americans = 82%</a:t>
            </a:r>
          </a:p>
          <a:p>
            <a:pPr marL="285750" indent="-285750" algn="just">
              <a:buSzPct val="100000"/>
              <a:buFont typeface="Arial"/>
              <a:buChar char="•"/>
              <a:defRPr sz="1700">
                <a:latin typeface="Palatino Linotype"/>
                <a:ea typeface="Palatino Linotype"/>
                <a:cs typeface="Palatino Linotype"/>
                <a:sym typeface="Palatino Linotype"/>
              </a:defRPr>
            </a:pPr>
            <a:r>
              <a:t>Latinxs = 84%</a:t>
            </a:r>
          </a:p>
          <a:p>
            <a:pPr marL="285750" indent="-285750" algn="just">
              <a:buSzPct val="100000"/>
              <a:buFont typeface="Arial"/>
              <a:buChar char="•"/>
              <a:defRPr sz="1700">
                <a:latin typeface="Palatino Linotype"/>
                <a:ea typeface="Palatino Linotype"/>
                <a:cs typeface="Palatino Linotype"/>
                <a:sym typeface="Palatino Linotype"/>
              </a:defRPr>
            </a:pPr>
            <a:r>
              <a:t>Whites = 71%</a:t>
            </a:r>
          </a:p>
        </p:txBody>
      </p:sp>
      <p:graphicFrame>
        <p:nvGraphicFramePr>
          <p:cNvPr id="156" name="Chart 6"/>
          <p:cNvGraphicFramePr/>
          <p:nvPr/>
        </p:nvGraphicFramePr>
        <p:xfrm>
          <a:off x="5766724" y="2218114"/>
          <a:ext cx="5982271" cy="4321117"/>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8"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159" name="Slide Number Placeholder 4"/>
          <p:cNvSpPr txBox="1"/>
          <p:nvPr>
            <p:ph type="sldNum" sz="quarter" idx="2"/>
          </p:nvPr>
        </p:nvSpPr>
        <p:spPr>
          <a:xfrm>
            <a:off x="11169739" y="6404292"/>
            <a:ext cx="18406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162" name="Rectangle 5"/>
          <p:cNvGrpSpPr/>
          <p:nvPr/>
        </p:nvGrpSpPr>
        <p:grpSpPr>
          <a:xfrm>
            <a:off x="0" y="2"/>
            <a:ext cx="12192000" cy="755374"/>
            <a:chOff x="0" y="1"/>
            <a:chExt cx="12192000" cy="755373"/>
          </a:xfrm>
        </p:grpSpPr>
        <p:sp>
          <p:nvSpPr>
            <p:cNvPr id="160"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161" name="The impact of addressing climate change at the local level"/>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The impact of addressing climate change at the local level</a:t>
              </a:r>
            </a:p>
          </p:txBody>
        </p:sp>
      </p:grpSp>
      <p:sp>
        <p:nvSpPr>
          <p:cNvPr id="163" name="TextBox 9"/>
          <p:cNvSpPr txBox="1"/>
          <p:nvPr/>
        </p:nvSpPr>
        <p:spPr>
          <a:xfrm>
            <a:off x="5682341" y="1068584"/>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Do you think policies aimed at reducing the effects of global climate change generally help your </a:t>
            </a:r>
            <a:r>
              <a:rPr u="sng"/>
              <a:t>local </a:t>
            </a:r>
            <a:r>
              <a:t>economy, hurt your </a:t>
            </a:r>
            <a:r>
              <a:rPr u="sng"/>
              <a:t>local</a:t>
            </a:r>
            <a:r>
              <a:t> economy, or make no difference for your </a:t>
            </a:r>
            <a:r>
              <a:rPr u="sng"/>
              <a:t>local </a:t>
            </a:r>
            <a:r>
              <a:t>economy?</a:t>
            </a:r>
          </a:p>
        </p:txBody>
      </p:sp>
      <p:sp>
        <p:nvSpPr>
          <p:cNvPr id="164" name="TextBox 10"/>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policies aimed at reducing the effects of climate change will hurt their local economy:</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21%</a:t>
            </a:r>
          </a:p>
          <a:p>
            <a:pPr marL="285750" indent="-285750" algn="just">
              <a:buSzPct val="100000"/>
              <a:buFont typeface="Arial"/>
              <a:buChar char="•"/>
              <a:defRPr sz="1700">
                <a:latin typeface="Palatino Linotype"/>
                <a:ea typeface="Palatino Linotype"/>
                <a:cs typeface="Palatino Linotype"/>
                <a:sym typeface="Palatino Linotype"/>
              </a:defRPr>
            </a:pPr>
            <a:r>
              <a:t>Asian Americans = 22%</a:t>
            </a:r>
          </a:p>
          <a:p>
            <a:pPr marL="285750" indent="-285750" algn="just">
              <a:buSzPct val="100000"/>
              <a:buFont typeface="Arial"/>
              <a:buChar char="•"/>
              <a:defRPr sz="1700">
                <a:latin typeface="Palatino Linotype"/>
                <a:ea typeface="Palatino Linotype"/>
                <a:cs typeface="Palatino Linotype"/>
                <a:sym typeface="Palatino Linotype"/>
              </a:defRPr>
            </a:pPr>
            <a:r>
              <a:t>Latinxs = 26%</a:t>
            </a:r>
          </a:p>
          <a:p>
            <a:pPr marL="285750" indent="-285750" algn="just">
              <a:buSzPct val="100000"/>
              <a:buFont typeface="Arial"/>
              <a:buChar char="•"/>
              <a:defRPr sz="1700">
                <a:latin typeface="Palatino Linotype"/>
                <a:ea typeface="Palatino Linotype"/>
                <a:cs typeface="Palatino Linotype"/>
                <a:sym typeface="Palatino Linotype"/>
              </a:defRPr>
            </a:pPr>
            <a:r>
              <a:t>Whites = 26%</a:t>
            </a:r>
          </a:p>
        </p:txBody>
      </p:sp>
      <p:graphicFrame>
        <p:nvGraphicFramePr>
          <p:cNvPr id="165" name="Chart 6"/>
          <p:cNvGraphicFramePr/>
          <p:nvPr/>
        </p:nvGraphicFramePr>
        <p:xfrm>
          <a:off x="5766723" y="1941114"/>
          <a:ext cx="5878875" cy="4356816"/>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168"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171" name="Rectangle 5"/>
          <p:cNvGrpSpPr/>
          <p:nvPr/>
        </p:nvGrpSpPr>
        <p:grpSpPr>
          <a:xfrm>
            <a:off x="0" y="2"/>
            <a:ext cx="12192000" cy="755374"/>
            <a:chOff x="0" y="1"/>
            <a:chExt cx="12192000" cy="755373"/>
          </a:xfrm>
        </p:grpSpPr>
        <p:sp>
          <p:nvSpPr>
            <p:cNvPr id="169"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170" name="The impact of addressing climate change at the national level"/>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The impact of addressing climate change at the national level</a:t>
              </a:r>
            </a:p>
          </p:txBody>
        </p:sp>
      </p:grpSp>
      <p:sp>
        <p:nvSpPr>
          <p:cNvPr id="172" name="TextBox 9"/>
          <p:cNvSpPr txBox="1"/>
          <p:nvPr/>
        </p:nvSpPr>
        <p:spPr>
          <a:xfrm>
            <a:off x="5682341" y="1068585"/>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Do you think policies aimed at reducing the effects of global climate change generally help the </a:t>
            </a:r>
            <a:r>
              <a:rPr u="sng"/>
              <a:t>national </a:t>
            </a:r>
            <a:r>
              <a:t>economy, hurt the </a:t>
            </a:r>
            <a:r>
              <a:rPr u="sng"/>
              <a:t>national</a:t>
            </a:r>
            <a:r>
              <a:t> economy, or make no difference for the </a:t>
            </a:r>
            <a:r>
              <a:rPr u="sng"/>
              <a:t>national </a:t>
            </a:r>
            <a:r>
              <a:t>economy?</a:t>
            </a:r>
          </a:p>
        </p:txBody>
      </p:sp>
      <p:sp>
        <p:nvSpPr>
          <p:cNvPr id="173" name="TextBox 10"/>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policies aimed at reducing the effects of climate change will hurt the national economy:</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23%</a:t>
            </a:r>
          </a:p>
          <a:p>
            <a:pPr marL="285750" indent="-285750" algn="just">
              <a:buSzPct val="100000"/>
              <a:buFont typeface="Arial"/>
              <a:buChar char="•"/>
              <a:defRPr sz="1700">
                <a:latin typeface="Palatino Linotype"/>
                <a:ea typeface="Palatino Linotype"/>
                <a:cs typeface="Palatino Linotype"/>
                <a:sym typeface="Palatino Linotype"/>
              </a:defRPr>
            </a:pPr>
            <a:r>
              <a:t>Asian Americans = 23%</a:t>
            </a:r>
          </a:p>
          <a:p>
            <a:pPr marL="285750" indent="-285750" algn="just">
              <a:buSzPct val="100000"/>
              <a:buFont typeface="Arial"/>
              <a:buChar char="•"/>
              <a:defRPr sz="1700">
                <a:latin typeface="Palatino Linotype"/>
                <a:ea typeface="Palatino Linotype"/>
                <a:cs typeface="Palatino Linotype"/>
                <a:sym typeface="Palatino Linotype"/>
              </a:defRPr>
            </a:pPr>
            <a:r>
              <a:t>Latinxs = 27%</a:t>
            </a:r>
          </a:p>
          <a:p>
            <a:pPr marL="285750" indent="-285750" algn="just">
              <a:buSzPct val="100000"/>
              <a:buFont typeface="Arial"/>
              <a:buChar char="•"/>
              <a:defRPr sz="1700">
                <a:latin typeface="Palatino Linotype"/>
                <a:ea typeface="Palatino Linotype"/>
                <a:cs typeface="Palatino Linotype"/>
                <a:sym typeface="Palatino Linotype"/>
              </a:defRPr>
            </a:pPr>
            <a:r>
              <a:t>Whites = 27%</a:t>
            </a:r>
          </a:p>
        </p:txBody>
      </p:sp>
      <p:graphicFrame>
        <p:nvGraphicFramePr>
          <p:cNvPr id="174" name="Chart 6"/>
          <p:cNvGraphicFramePr/>
          <p:nvPr/>
        </p:nvGraphicFramePr>
        <p:xfrm>
          <a:off x="5766723" y="2171828"/>
          <a:ext cx="5878875" cy="3785743"/>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6"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177"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180" name="Rectangle 5"/>
          <p:cNvGrpSpPr/>
          <p:nvPr/>
        </p:nvGrpSpPr>
        <p:grpSpPr>
          <a:xfrm>
            <a:off x="0" y="2"/>
            <a:ext cx="12192000" cy="755374"/>
            <a:chOff x="0" y="1"/>
            <a:chExt cx="12192000" cy="755373"/>
          </a:xfrm>
        </p:grpSpPr>
        <p:sp>
          <p:nvSpPr>
            <p:cNvPr id="178"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179" name="Climate change and job creation"/>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Climate change and job creation</a:t>
              </a:r>
            </a:p>
          </p:txBody>
        </p:sp>
      </p:grpSp>
      <p:sp>
        <p:nvSpPr>
          <p:cNvPr id="181" name="TextBox 9"/>
          <p:cNvSpPr txBox="1"/>
          <p:nvPr/>
        </p:nvSpPr>
        <p:spPr>
          <a:xfrm>
            <a:off x="5682341" y="1068585"/>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think policies aimed at reducing the effects of global climate change generally help the creation of jobs, hurt the creation of jobs, or make no difference for the creation of jobs?</a:t>
            </a:r>
          </a:p>
        </p:txBody>
      </p:sp>
      <p:sp>
        <p:nvSpPr>
          <p:cNvPr id="182" name="TextBox 10"/>
          <p:cNvSpPr txBox="1"/>
          <p:nvPr/>
        </p:nvSpPr>
        <p:spPr>
          <a:xfrm>
            <a:off x="354479" y="1868685"/>
            <a:ext cx="5056971" cy="2377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policies aimed at reducing the effects of climate change will hurt the creation of jobs:</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21%</a:t>
            </a:r>
          </a:p>
          <a:p>
            <a:pPr marL="285750" indent="-285750" algn="just">
              <a:buSzPct val="100000"/>
              <a:buFont typeface="Arial"/>
              <a:buChar char="•"/>
              <a:defRPr sz="1700">
                <a:latin typeface="Palatino Linotype"/>
                <a:ea typeface="Palatino Linotype"/>
                <a:cs typeface="Palatino Linotype"/>
                <a:sym typeface="Palatino Linotype"/>
              </a:defRPr>
            </a:pPr>
            <a:r>
              <a:t>Asian Americans = 19%</a:t>
            </a:r>
          </a:p>
          <a:p>
            <a:pPr marL="285750" indent="-285750" algn="just">
              <a:buSzPct val="100000"/>
              <a:buFont typeface="Arial"/>
              <a:buChar char="•"/>
              <a:defRPr sz="1700">
                <a:latin typeface="Palatino Linotype"/>
                <a:ea typeface="Palatino Linotype"/>
                <a:cs typeface="Palatino Linotype"/>
                <a:sym typeface="Palatino Linotype"/>
              </a:defRPr>
            </a:pPr>
            <a:r>
              <a:t>Latinxs = 23%</a:t>
            </a:r>
          </a:p>
          <a:p>
            <a:pPr marL="285750" indent="-285750" algn="just">
              <a:buSzPct val="100000"/>
              <a:buFont typeface="Arial"/>
              <a:buChar char="•"/>
              <a:defRPr sz="1700">
                <a:latin typeface="Palatino Linotype"/>
                <a:ea typeface="Palatino Linotype"/>
                <a:cs typeface="Palatino Linotype"/>
                <a:sym typeface="Palatino Linotype"/>
              </a:defRPr>
            </a:pPr>
            <a:r>
              <a:t>Whites = 22%</a:t>
            </a:r>
          </a:p>
          <a:p>
            <a:pPr algn="just">
              <a:defRPr sz="1700">
                <a:latin typeface="Palatino Linotype"/>
                <a:ea typeface="Palatino Linotype"/>
                <a:cs typeface="Palatino Linotype"/>
                <a:sym typeface="Palatino Linotype"/>
              </a:defRPr>
            </a:pPr>
          </a:p>
        </p:txBody>
      </p:sp>
      <p:graphicFrame>
        <p:nvGraphicFramePr>
          <p:cNvPr id="183" name="Chart 6"/>
          <p:cNvGraphicFramePr/>
          <p:nvPr/>
        </p:nvGraphicFramePr>
        <p:xfrm>
          <a:off x="5766723" y="2218114"/>
          <a:ext cx="5878875" cy="4079817"/>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5"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186"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189" name="Rectangle 5"/>
          <p:cNvGrpSpPr/>
          <p:nvPr/>
        </p:nvGrpSpPr>
        <p:grpSpPr>
          <a:xfrm>
            <a:off x="0" y="2"/>
            <a:ext cx="12192000" cy="755374"/>
            <a:chOff x="0" y="1"/>
            <a:chExt cx="12192000" cy="755373"/>
          </a:xfrm>
        </p:grpSpPr>
        <p:sp>
          <p:nvSpPr>
            <p:cNvPr id="187"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188" name="The impact of climate change on people of color"/>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The impact of climate change on people of color</a:t>
              </a:r>
            </a:p>
          </p:txBody>
        </p:sp>
      </p:grpSp>
      <p:sp>
        <p:nvSpPr>
          <p:cNvPr id="190" name="TextBox 9"/>
          <p:cNvSpPr txBox="1"/>
          <p:nvPr/>
        </p:nvSpPr>
        <p:spPr>
          <a:xfrm>
            <a:off x="5682341" y="1068585"/>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think the negative effects from climate change are more likely to impact people of color, less likely to impact people of color, or impact people of color about the same as everyone else?</a:t>
            </a:r>
          </a:p>
        </p:txBody>
      </p:sp>
      <p:sp>
        <p:nvSpPr>
          <p:cNvPr id="191" name="TextBox 10"/>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people of color will be more negatively impacted by climate change than others:</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35%</a:t>
            </a:r>
          </a:p>
          <a:p>
            <a:pPr marL="285750" indent="-285750" algn="just">
              <a:buSzPct val="100000"/>
              <a:buFont typeface="Arial"/>
              <a:buChar char="•"/>
              <a:defRPr sz="1700">
                <a:latin typeface="Palatino Linotype"/>
                <a:ea typeface="Palatino Linotype"/>
                <a:cs typeface="Palatino Linotype"/>
                <a:sym typeface="Palatino Linotype"/>
              </a:defRPr>
            </a:pPr>
            <a:r>
              <a:t>Asian Americans = 31%</a:t>
            </a:r>
          </a:p>
          <a:p>
            <a:pPr marL="285750" indent="-285750" algn="just">
              <a:buSzPct val="100000"/>
              <a:buFont typeface="Arial"/>
              <a:buChar char="•"/>
              <a:defRPr sz="1700">
                <a:latin typeface="Palatino Linotype"/>
                <a:ea typeface="Palatino Linotype"/>
                <a:cs typeface="Palatino Linotype"/>
                <a:sym typeface="Palatino Linotype"/>
              </a:defRPr>
            </a:pPr>
            <a:r>
              <a:t>Latinxs = 29%</a:t>
            </a:r>
          </a:p>
          <a:p>
            <a:pPr marL="285750" indent="-285750" algn="just">
              <a:buSzPct val="100000"/>
              <a:buFont typeface="Arial"/>
              <a:buChar char="•"/>
              <a:defRPr sz="1700">
                <a:latin typeface="Palatino Linotype"/>
                <a:ea typeface="Palatino Linotype"/>
                <a:cs typeface="Palatino Linotype"/>
                <a:sym typeface="Palatino Linotype"/>
              </a:defRPr>
            </a:pPr>
            <a:r>
              <a:t>Whites = 24%</a:t>
            </a:r>
          </a:p>
        </p:txBody>
      </p:sp>
      <p:graphicFrame>
        <p:nvGraphicFramePr>
          <p:cNvPr id="192" name="Chart 6"/>
          <p:cNvGraphicFramePr/>
          <p:nvPr/>
        </p:nvGraphicFramePr>
        <p:xfrm>
          <a:off x="5766723" y="2218114"/>
          <a:ext cx="5878875" cy="3739457"/>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4"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195"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198" name="Rectangle 5"/>
          <p:cNvGrpSpPr/>
          <p:nvPr/>
        </p:nvGrpSpPr>
        <p:grpSpPr>
          <a:xfrm>
            <a:off x="0" y="2"/>
            <a:ext cx="12192000" cy="755374"/>
            <a:chOff x="0" y="1"/>
            <a:chExt cx="12192000" cy="755373"/>
          </a:xfrm>
        </p:grpSpPr>
        <p:sp>
          <p:nvSpPr>
            <p:cNvPr id="196"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197" name="The impact of climate change on poor peopl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The impact of climate change on poor people</a:t>
              </a:r>
            </a:p>
          </p:txBody>
        </p:sp>
      </p:grpSp>
      <p:sp>
        <p:nvSpPr>
          <p:cNvPr id="199" name="TextBox 9"/>
          <p:cNvSpPr txBox="1"/>
          <p:nvPr/>
        </p:nvSpPr>
        <p:spPr>
          <a:xfrm>
            <a:off x="5682341" y="1068585"/>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think the negative effects from climate change are more likely to impact poor people, less likely to impact poor people, or impact poor people about the same as everyone else?</a:t>
            </a:r>
          </a:p>
        </p:txBody>
      </p:sp>
      <p:sp>
        <p:nvSpPr>
          <p:cNvPr id="200" name="TextBox 10"/>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poor people will be more negatively impacted by climate change than others:</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52%</a:t>
            </a:r>
          </a:p>
          <a:p>
            <a:pPr marL="285750" indent="-285750" algn="just">
              <a:buSzPct val="100000"/>
              <a:buFont typeface="Arial"/>
              <a:buChar char="•"/>
              <a:defRPr sz="1700">
                <a:latin typeface="Palatino Linotype"/>
                <a:ea typeface="Palatino Linotype"/>
                <a:cs typeface="Palatino Linotype"/>
                <a:sym typeface="Palatino Linotype"/>
              </a:defRPr>
            </a:pPr>
            <a:r>
              <a:t>Asian Americans = 52%</a:t>
            </a:r>
          </a:p>
          <a:p>
            <a:pPr marL="285750" indent="-285750" algn="just">
              <a:buSzPct val="100000"/>
              <a:buFont typeface="Arial"/>
              <a:buChar char="•"/>
              <a:defRPr sz="1700">
                <a:latin typeface="Palatino Linotype"/>
                <a:ea typeface="Palatino Linotype"/>
                <a:cs typeface="Palatino Linotype"/>
                <a:sym typeface="Palatino Linotype"/>
              </a:defRPr>
            </a:pPr>
            <a:r>
              <a:t>Latinxs = 44%</a:t>
            </a:r>
          </a:p>
          <a:p>
            <a:pPr marL="285750" indent="-285750" algn="just">
              <a:buSzPct val="100000"/>
              <a:buFont typeface="Arial"/>
              <a:buChar char="•"/>
              <a:defRPr sz="1700">
                <a:latin typeface="Palatino Linotype"/>
                <a:ea typeface="Palatino Linotype"/>
                <a:cs typeface="Palatino Linotype"/>
                <a:sym typeface="Palatino Linotype"/>
              </a:defRPr>
            </a:pPr>
            <a:r>
              <a:t>Whites = 41%</a:t>
            </a:r>
          </a:p>
        </p:txBody>
      </p:sp>
      <p:graphicFrame>
        <p:nvGraphicFramePr>
          <p:cNvPr id="201" name="Chart 6"/>
          <p:cNvGraphicFramePr/>
          <p:nvPr/>
        </p:nvGraphicFramePr>
        <p:xfrm>
          <a:off x="5766723" y="2218114"/>
          <a:ext cx="5878875" cy="3739457"/>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3"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204"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207" name="Rectangle 5"/>
          <p:cNvGrpSpPr/>
          <p:nvPr/>
        </p:nvGrpSpPr>
        <p:grpSpPr>
          <a:xfrm>
            <a:off x="0" y="2"/>
            <a:ext cx="12192000" cy="755374"/>
            <a:chOff x="0" y="1"/>
            <a:chExt cx="12192000" cy="755373"/>
          </a:xfrm>
        </p:grpSpPr>
        <p:sp>
          <p:nvSpPr>
            <p:cNvPr id="205"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206" name="Likelihood of severe storms due to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Likelihood of severe storms due to climate change</a:t>
              </a:r>
            </a:p>
          </p:txBody>
        </p:sp>
      </p:grpSp>
      <p:sp>
        <p:nvSpPr>
          <p:cNvPr id="208"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From what you have heard or read, how likely, if at all, is the following to occur because of global climate change?</a:t>
            </a:r>
            <a:r>
              <a:rPr b="0"/>
              <a:t> </a:t>
            </a:r>
            <a:r>
              <a:t>Storms become more severe.</a:t>
            </a:r>
          </a:p>
        </p:txBody>
      </p:sp>
      <p:sp>
        <p:nvSpPr>
          <p:cNvPr id="209" name="TextBox 10"/>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say it is very or fairly likely that storms will become more severe due to climate change:</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83%</a:t>
            </a:r>
          </a:p>
          <a:p>
            <a:pPr marL="285750" indent="-285750" algn="just">
              <a:buSzPct val="100000"/>
              <a:buFont typeface="Arial"/>
              <a:buChar char="•"/>
              <a:defRPr sz="1700">
                <a:latin typeface="Palatino Linotype"/>
                <a:ea typeface="Palatino Linotype"/>
                <a:cs typeface="Palatino Linotype"/>
                <a:sym typeface="Palatino Linotype"/>
              </a:defRPr>
            </a:pPr>
            <a:r>
              <a:t>Asian Americans = 85%</a:t>
            </a:r>
          </a:p>
          <a:p>
            <a:pPr marL="285750" indent="-285750" algn="just">
              <a:buSzPct val="100000"/>
              <a:buFont typeface="Arial"/>
              <a:buChar char="•"/>
              <a:defRPr sz="1700">
                <a:latin typeface="Palatino Linotype"/>
                <a:ea typeface="Palatino Linotype"/>
                <a:cs typeface="Palatino Linotype"/>
                <a:sym typeface="Palatino Linotype"/>
              </a:defRPr>
            </a:pPr>
            <a:r>
              <a:t>Latinxs = 86%</a:t>
            </a:r>
          </a:p>
          <a:p>
            <a:pPr marL="285750" indent="-285750" algn="just">
              <a:buSzPct val="100000"/>
              <a:buFont typeface="Arial"/>
              <a:buChar char="•"/>
              <a:defRPr sz="1700">
                <a:latin typeface="Palatino Linotype"/>
                <a:ea typeface="Palatino Linotype"/>
                <a:cs typeface="Palatino Linotype"/>
                <a:sym typeface="Palatino Linotype"/>
              </a:defRPr>
            </a:pPr>
            <a:r>
              <a:t>Whites = 79%</a:t>
            </a:r>
          </a:p>
        </p:txBody>
      </p:sp>
      <p:graphicFrame>
        <p:nvGraphicFramePr>
          <p:cNvPr id="210" name="Chart 6"/>
          <p:cNvGraphicFramePr/>
          <p:nvPr/>
        </p:nvGraphicFramePr>
        <p:xfrm>
          <a:off x="5766723" y="1941114"/>
          <a:ext cx="5878875" cy="4115516"/>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2"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213"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216" name="Rectangle 5"/>
          <p:cNvGrpSpPr/>
          <p:nvPr/>
        </p:nvGrpSpPr>
        <p:grpSpPr>
          <a:xfrm>
            <a:off x="0" y="2"/>
            <a:ext cx="12192000" cy="755374"/>
            <a:chOff x="0" y="1"/>
            <a:chExt cx="12192000" cy="755373"/>
          </a:xfrm>
        </p:grpSpPr>
        <p:sp>
          <p:nvSpPr>
            <p:cNvPr id="214"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215" name="Likelihood of rising sea levels due to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Likelihood of rising sea levels due to climate change</a:t>
              </a:r>
            </a:p>
          </p:txBody>
        </p:sp>
      </p:grpSp>
      <p:sp>
        <p:nvSpPr>
          <p:cNvPr id="217" name="TextBox 9"/>
          <p:cNvSpPr txBox="1"/>
          <p:nvPr/>
        </p:nvSpPr>
        <p:spPr>
          <a:xfrm>
            <a:off x="5682341" y="1068584"/>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From what you have heard or read, how likely, if at all, is the following to occur because of global climate change?</a:t>
            </a:r>
            <a:r>
              <a:rPr b="0"/>
              <a:t> </a:t>
            </a:r>
            <a:r>
              <a:t>Rising sea levels that swallow up beaches and shore lines.</a:t>
            </a:r>
          </a:p>
        </p:txBody>
      </p:sp>
      <p:sp>
        <p:nvSpPr>
          <p:cNvPr id="218" name="TextBox 10"/>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say it is very or fairly likely that sea levels will rise due to climate change:</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82%</a:t>
            </a:r>
          </a:p>
          <a:p>
            <a:pPr marL="285750" indent="-285750" algn="just">
              <a:buSzPct val="100000"/>
              <a:buFont typeface="Arial"/>
              <a:buChar char="•"/>
              <a:defRPr sz="1700">
                <a:latin typeface="Palatino Linotype"/>
                <a:ea typeface="Palatino Linotype"/>
                <a:cs typeface="Palatino Linotype"/>
                <a:sym typeface="Palatino Linotype"/>
              </a:defRPr>
            </a:pPr>
            <a:r>
              <a:t>Asian Americans = 85%</a:t>
            </a:r>
          </a:p>
          <a:p>
            <a:pPr marL="285750" indent="-285750" algn="just">
              <a:buSzPct val="100000"/>
              <a:buFont typeface="Arial"/>
              <a:buChar char="•"/>
              <a:defRPr sz="1700">
                <a:latin typeface="Palatino Linotype"/>
                <a:ea typeface="Palatino Linotype"/>
                <a:cs typeface="Palatino Linotype"/>
                <a:sym typeface="Palatino Linotype"/>
              </a:defRPr>
            </a:pPr>
            <a:r>
              <a:t>Latinxs = 84%</a:t>
            </a:r>
          </a:p>
          <a:p>
            <a:pPr marL="285750" indent="-285750" algn="just">
              <a:buSzPct val="100000"/>
              <a:buFont typeface="Arial"/>
              <a:buChar char="•"/>
              <a:defRPr sz="1700">
                <a:latin typeface="Palatino Linotype"/>
                <a:ea typeface="Palatino Linotype"/>
                <a:cs typeface="Palatino Linotype"/>
                <a:sym typeface="Palatino Linotype"/>
              </a:defRPr>
            </a:pPr>
            <a:r>
              <a:t>Whites = 81%</a:t>
            </a:r>
          </a:p>
        </p:txBody>
      </p:sp>
      <p:graphicFrame>
        <p:nvGraphicFramePr>
          <p:cNvPr id="219" name="Chart 6"/>
          <p:cNvGraphicFramePr/>
          <p:nvPr/>
        </p:nvGraphicFramePr>
        <p:xfrm>
          <a:off x="5766723" y="1941114"/>
          <a:ext cx="5878875" cy="4115516"/>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1"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222"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225" name="Rectangle 5"/>
          <p:cNvGrpSpPr/>
          <p:nvPr/>
        </p:nvGrpSpPr>
        <p:grpSpPr>
          <a:xfrm>
            <a:off x="0" y="2"/>
            <a:ext cx="12192000" cy="755374"/>
            <a:chOff x="0" y="1"/>
            <a:chExt cx="12192000" cy="755373"/>
          </a:xfrm>
        </p:grpSpPr>
        <p:sp>
          <p:nvSpPr>
            <p:cNvPr id="223"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224" name="Likelihood of water shortages due to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Likelihood of water shortages due to climate change</a:t>
              </a:r>
            </a:p>
          </p:txBody>
        </p:sp>
      </p:grpSp>
      <p:sp>
        <p:nvSpPr>
          <p:cNvPr id="226"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From what you have heard or read, how likely, if at all, is the following to occur because of global climate change?</a:t>
            </a:r>
            <a:r>
              <a:rPr b="0"/>
              <a:t> </a:t>
            </a:r>
            <a:r>
              <a:t>More droughts or water shortages.</a:t>
            </a:r>
          </a:p>
        </p:txBody>
      </p:sp>
      <p:sp>
        <p:nvSpPr>
          <p:cNvPr id="227" name="TextBox 10"/>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say it is very or fairly likely that there will be more droughts or water shortages due to climate change:</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75%</a:t>
            </a:r>
          </a:p>
          <a:p>
            <a:pPr marL="285750" indent="-285750" algn="just">
              <a:buSzPct val="100000"/>
              <a:buFont typeface="Arial"/>
              <a:buChar char="•"/>
              <a:defRPr sz="1700">
                <a:latin typeface="Palatino Linotype"/>
                <a:ea typeface="Palatino Linotype"/>
                <a:cs typeface="Palatino Linotype"/>
                <a:sym typeface="Palatino Linotype"/>
              </a:defRPr>
            </a:pPr>
            <a:r>
              <a:t>Asian Americans = 83%</a:t>
            </a:r>
          </a:p>
          <a:p>
            <a:pPr marL="285750" indent="-285750" algn="just">
              <a:buSzPct val="100000"/>
              <a:buFont typeface="Arial"/>
              <a:buChar char="•"/>
              <a:defRPr sz="1700">
                <a:latin typeface="Palatino Linotype"/>
                <a:ea typeface="Palatino Linotype"/>
                <a:cs typeface="Palatino Linotype"/>
                <a:sym typeface="Palatino Linotype"/>
              </a:defRPr>
            </a:pPr>
            <a:r>
              <a:t>Latinxs = 80%</a:t>
            </a:r>
          </a:p>
          <a:p>
            <a:pPr marL="285750" indent="-285750" algn="just">
              <a:buSzPct val="100000"/>
              <a:buFont typeface="Arial"/>
              <a:buChar char="•"/>
              <a:defRPr sz="1700">
                <a:latin typeface="Palatino Linotype"/>
                <a:ea typeface="Palatino Linotype"/>
                <a:cs typeface="Palatino Linotype"/>
                <a:sym typeface="Palatino Linotype"/>
              </a:defRPr>
            </a:pPr>
            <a:r>
              <a:t>Whites = 76%</a:t>
            </a:r>
          </a:p>
        </p:txBody>
      </p:sp>
      <p:graphicFrame>
        <p:nvGraphicFramePr>
          <p:cNvPr id="228" name="Chart 6"/>
          <p:cNvGraphicFramePr/>
          <p:nvPr/>
        </p:nvGraphicFramePr>
        <p:xfrm>
          <a:off x="5766723" y="1941114"/>
          <a:ext cx="5878875" cy="4115516"/>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0"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231"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234" name="Rectangle 5"/>
          <p:cNvGrpSpPr/>
          <p:nvPr/>
        </p:nvGrpSpPr>
        <p:grpSpPr>
          <a:xfrm>
            <a:off x="0" y="2"/>
            <a:ext cx="12192000" cy="755374"/>
            <a:chOff x="0" y="1"/>
            <a:chExt cx="12192000" cy="755373"/>
          </a:xfrm>
        </p:grpSpPr>
        <p:sp>
          <p:nvSpPr>
            <p:cNvPr id="232"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233" name="Likelihood of forest fires due to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Likelihood of forest fires due to climate change</a:t>
              </a:r>
            </a:p>
          </p:txBody>
        </p:sp>
      </p:grpSp>
      <p:sp>
        <p:nvSpPr>
          <p:cNvPr id="235"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From what you have heard or read, how likely, if at all, is the following to occur because of global climate change?</a:t>
            </a:r>
            <a:r>
              <a:rPr b="0"/>
              <a:t> </a:t>
            </a:r>
            <a:r>
              <a:t>More forest fires.</a:t>
            </a:r>
          </a:p>
        </p:txBody>
      </p:sp>
      <p:sp>
        <p:nvSpPr>
          <p:cNvPr id="236" name="TextBox 10"/>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say it is very or fairly likely that there will be more forest fires due to climate change:</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78%</a:t>
            </a:r>
          </a:p>
          <a:p>
            <a:pPr marL="285750" indent="-285750" algn="just">
              <a:buSzPct val="100000"/>
              <a:buFont typeface="Arial"/>
              <a:buChar char="•"/>
              <a:defRPr sz="1700">
                <a:latin typeface="Palatino Linotype"/>
                <a:ea typeface="Palatino Linotype"/>
                <a:cs typeface="Palatino Linotype"/>
                <a:sym typeface="Palatino Linotype"/>
              </a:defRPr>
            </a:pPr>
            <a:r>
              <a:t>Asian Americans = 85%</a:t>
            </a:r>
          </a:p>
          <a:p>
            <a:pPr marL="285750" indent="-285750" algn="just">
              <a:buSzPct val="100000"/>
              <a:buFont typeface="Arial"/>
              <a:buChar char="•"/>
              <a:defRPr sz="1700">
                <a:latin typeface="Palatino Linotype"/>
                <a:ea typeface="Palatino Linotype"/>
                <a:cs typeface="Palatino Linotype"/>
                <a:sym typeface="Palatino Linotype"/>
              </a:defRPr>
            </a:pPr>
            <a:r>
              <a:t>Latinxs = 82%</a:t>
            </a:r>
          </a:p>
          <a:p>
            <a:pPr marL="285750" indent="-285750" algn="just">
              <a:buSzPct val="100000"/>
              <a:buFont typeface="Arial"/>
              <a:buChar char="•"/>
              <a:defRPr sz="1700">
                <a:latin typeface="Palatino Linotype"/>
                <a:ea typeface="Palatino Linotype"/>
                <a:cs typeface="Palatino Linotype"/>
                <a:sym typeface="Palatino Linotype"/>
              </a:defRPr>
            </a:pPr>
            <a:r>
              <a:t>Whites = 79%</a:t>
            </a:r>
          </a:p>
        </p:txBody>
      </p:sp>
      <p:graphicFrame>
        <p:nvGraphicFramePr>
          <p:cNvPr id="237" name="Chart 6"/>
          <p:cNvGraphicFramePr/>
          <p:nvPr/>
        </p:nvGraphicFramePr>
        <p:xfrm>
          <a:off x="5766723" y="1941114"/>
          <a:ext cx="5878875" cy="4115516"/>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9"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240"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243" name="Rectangle 5"/>
          <p:cNvGrpSpPr/>
          <p:nvPr/>
        </p:nvGrpSpPr>
        <p:grpSpPr>
          <a:xfrm>
            <a:off x="0" y="2"/>
            <a:ext cx="12192000" cy="755374"/>
            <a:chOff x="0" y="1"/>
            <a:chExt cx="12192000" cy="755373"/>
          </a:xfrm>
        </p:grpSpPr>
        <p:sp>
          <p:nvSpPr>
            <p:cNvPr id="241"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242" name="Likelihood of hurricanes due to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Likelihood of hurricanes due to climate change</a:t>
              </a:r>
            </a:p>
          </p:txBody>
        </p:sp>
      </p:grpSp>
      <p:sp>
        <p:nvSpPr>
          <p:cNvPr id="244"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From what you have heard or read, how likely, if at all, is the following to occur because of global climate change?</a:t>
            </a:r>
            <a:r>
              <a:rPr b="0"/>
              <a:t> </a:t>
            </a:r>
            <a:r>
              <a:t>More dangerous hurricanes.</a:t>
            </a:r>
          </a:p>
        </p:txBody>
      </p:sp>
      <p:sp>
        <p:nvSpPr>
          <p:cNvPr id="245" name="TextBox 10"/>
          <p:cNvSpPr txBox="1"/>
          <p:nvPr/>
        </p:nvSpPr>
        <p:spPr>
          <a:xfrm>
            <a:off x="354479" y="1868685"/>
            <a:ext cx="5056971" cy="186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say it is very or fairly likely that there will be more dangerous hurricanes due to climate change:</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81%</a:t>
            </a:r>
          </a:p>
          <a:p>
            <a:pPr marL="285750" indent="-285750" algn="just">
              <a:buSzPct val="100000"/>
              <a:buFont typeface="Arial"/>
              <a:buChar char="•"/>
              <a:defRPr sz="1700">
                <a:latin typeface="Palatino Linotype"/>
                <a:ea typeface="Palatino Linotype"/>
                <a:cs typeface="Palatino Linotype"/>
                <a:sym typeface="Palatino Linotype"/>
              </a:defRPr>
            </a:pPr>
            <a:r>
              <a:t>Asian Americans = 81%</a:t>
            </a:r>
          </a:p>
          <a:p>
            <a:pPr marL="285750" indent="-285750" algn="just">
              <a:buSzPct val="100000"/>
              <a:buFont typeface="Arial"/>
              <a:buChar char="•"/>
              <a:defRPr sz="1700">
                <a:latin typeface="Palatino Linotype"/>
                <a:ea typeface="Palatino Linotype"/>
                <a:cs typeface="Palatino Linotype"/>
                <a:sym typeface="Palatino Linotype"/>
              </a:defRPr>
            </a:pPr>
            <a:r>
              <a:t>Latinxs = 84%</a:t>
            </a:r>
          </a:p>
          <a:p>
            <a:pPr marL="285750" indent="-285750" algn="just">
              <a:buSzPct val="100000"/>
              <a:buFont typeface="Arial"/>
              <a:buChar char="•"/>
              <a:defRPr sz="1700">
                <a:latin typeface="Palatino Linotype"/>
                <a:ea typeface="Palatino Linotype"/>
                <a:cs typeface="Palatino Linotype"/>
                <a:sym typeface="Palatino Linotype"/>
              </a:defRPr>
            </a:pPr>
            <a:r>
              <a:t>Whites = 81%</a:t>
            </a:r>
          </a:p>
        </p:txBody>
      </p:sp>
      <p:graphicFrame>
        <p:nvGraphicFramePr>
          <p:cNvPr id="246" name="Chart 6"/>
          <p:cNvGraphicFramePr/>
          <p:nvPr/>
        </p:nvGraphicFramePr>
        <p:xfrm>
          <a:off x="5766723" y="1941114"/>
          <a:ext cx="5878875" cy="4115516"/>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8"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249"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252" name="Rectangle 5"/>
          <p:cNvGrpSpPr/>
          <p:nvPr/>
        </p:nvGrpSpPr>
        <p:grpSpPr>
          <a:xfrm>
            <a:off x="0" y="2"/>
            <a:ext cx="12192000" cy="755374"/>
            <a:chOff x="0" y="1"/>
            <a:chExt cx="12192000" cy="755373"/>
          </a:xfrm>
        </p:grpSpPr>
        <p:sp>
          <p:nvSpPr>
            <p:cNvPr id="250"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251" name="Likelihood of technology solving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Likelihood of technology solving climate change</a:t>
              </a:r>
            </a:p>
          </p:txBody>
        </p:sp>
      </p:grpSp>
      <p:sp>
        <p:nvSpPr>
          <p:cNvPr id="253" name="TextBox 9"/>
          <p:cNvSpPr txBox="1"/>
          <p:nvPr/>
        </p:nvSpPr>
        <p:spPr>
          <a:xfrm>
            <a:off x="5682341" y="1068584"/>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Do you think the following thing will or will not happen in the </a:t>
            </a:r>
            <a:r>
              <a:rPr u="sng"/>
              <a:t>next 50 years</a:t>
            </a:r>
            <a:r>
              <a:t>, that is before the year 2069?</a:t>
            </a:r>
            <a:r>
              <a:rPr b="0"/>
              <a:t> </a:t>
            </a:r>
            <a:r>
              <a:t>New technology will solve most of the problems from global climate change.</a:t>
            </a:r>
          </a:p>
        </p:txBody>
      </p:sp>
      <p:sp>
        <p:nvSpPr>
          <p:cNvPr id="254" name="TextBox 10"/>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say new technology will definitely or probably solve most of the problems from climate change in the next 50 years: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59%</a:t>
            </a:r>
          </a:p>
          <a:p>
            <a:pPr marL="285750" indent="-285750" algn="just">
              <a:buSzPct val="100000"/>
              <a:buFont typeface="Arial"/>
              <a:buChar char="•"/>
              <a:defRPr sz="1700">
                <a:latin typeface="Palatino Linotype"/>
                <a:ea typeface="Palatino Linotype"/>
                <a:cs typeface="Palatino Linotype"/>
                <a:sym typeface="Palatino Linotype"/>
              </a:defRPr>
            </a:pPr>
            <a:r>
              <a:t>Asian Americans = 58%</a:t>
            </a:r>
          </a:p>
          <a:p>
            <a:pPr marL="285750" indent="-285750" algn="just">
              <a:buSzPct val="100000"/>
              <a:buFont typeface="Arial"/>
              <a:buChar char="•"/>
              <a:defRPr sz="1700">
                <a:latin typeface="Palatino Linotype"/>
                <a:ea typeface="Palatino Linotype"/>
                <a:cs typeface="Palatino Linotype"/>
                <a:sym typeface="Palatino Linotype"/>
              </a:defRPr>
            </a:pPr>
            <a:r>
              <a:t>Latinxs = 55%</a:t>
            </a:r>
          </a:p>
          <a:p>
            <a:pPr marL="285750" indent="-285750" algn="just">
              <a:buSzPct val="100000"/>
              <a:buFont typeface="Arial"/>
              <a:buChar char="•"/>
              <a:defRPr sz="1700">
                <a:latin typeface="Palatino Linotype"/>
                <a:ea typeface="Palatino Linotype"/>
                <a:cs typeface="Palatino Linotype"/>
                <a:sym typeface="Palatino Linotype"/>
              </a:defRPr>
            </a:pPr>
            <a:r>
              <a:t>Whites = 48%</a:t>
            </a:r>
          </a:p>
        </p:txBody>
      </p:sp>
      <p:graphicFrame>
        <p:nvGraphicFramePr>
          <p:cNvPr id="255" name="Chart 6"/>
          <p:cNvGraphicFramePr/>
          <p:nvPr/>
        </p:nvGraphicFramePr>
        <p:xfrm>
          <a:off x="5766723" y="1941114"/>
          <a:ext cx="5878875" cy="4598116"/>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7"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258"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261" name="Rectangle 5"/>
          <p:cNvGrpSpPr/>
          <p:nvPr/>
        </p:nvGrpSpPr>
        <p:grpSpPr>
          <a:xfrm>
            <a:off x="0" y="2"/>
            <a:ext cx="12192000" cy="755374"/>
            <a:chOff x="0" y="1"/>
            <a:chExt cx="12192000" cy="755373"/>
          </a:xfrm>
        </p:grpSpPr>
        <p:sp>
          <p:nvSpPr>
            <p:cNvPr id="259"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260" name="Likelihood of lifestyle changes to address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Likelihood of lifestyle changes to address climate change</a:t>
              </a:r>
            </a:p>
          </p:txBody>
        </p:sp>
      </p:grpSp>
      <p:sp>
        <p:nvSpPr>
          <p:cNvPr id="262" name="TextBox 9"/>
          <p:cNvSpPr txBox="1"/>
          <p:nvPr/>
        </p:nvSpPr>
        <p:spPr>
          <a:xfrm>
            <a:off x="5682341" y="1068585"/>
            <a:ext cx="6128358" cy="1424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Do you think the following thing will or will not happen in the </a:t>
            </a:r>
            <a:r>
              <a:rPr u="sng"/>
              <a:t>next 50 years</a:t>
            </a:r>
            <a:r>
              <a:t>, that is before the year 2069?</a:t>
            </a:r>
            <a:r>
              <a:rPr b="0"/>
              <a:t> </a:t>
            </a:r>
            <a:r>
              <a:t>We will make </a:t>
            </a:r>
            <a:r>
              <a:rPr u="sng"/>
              <a:t>major</a:t>
            </a:r>
            <a:r>
              <a:t> changes to our way of life in America in order to address the problems from global climate change.</a:t>
            </a:r>
          </a:p>
        </p:txBody>
      </p:sp>
      <p:sp>
        <p:nvSpPr>
          <p:cNvPr id="263" name="TextBox 10"/>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say Americans will definitely or probably make major lifestyle changes to address the problems from climate change in the next 50 years: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64%</a:t>
            </a:r>
          </a:p>
          <a:p>
            <a:pPr marL="285750" indent="-285750" algn="just">
              <a:buSzPct val="100000"/>
              <a:buFont typeface="Arial"/>
              <a:buChar char="•"/>
              <a:defRPr sz="1700">
                <a:latin typeface="Palatino Linotype"/>
                <a:ea typeface="Palatino Linotype"/>
                <a:cs typeface="Palatino Linotype"/>
                <a:sym typeface="Palatino Linotype"/>
              </a:defRPr>
            </a:pPr>
            <a:r>
              <a:t>Asian Americans = 65%</a:t>
            </a:r>
          </a:p>
          <a:p>
            <a:pPr marL="285750" indent="-285750" algn="just">
              <a:buSzPct val="100000"/>
              <a:buFont typeface="Arial"/>
              <a:buChar char="•"/>
              <a:defRPr sz="1700">
                <a:latin typeface="Palatino Linotype"/>
                <a:ea typeface="Palatino Linotype"/>
                <a:cs typeface="Palatino Linotype"/>
                <a:sym typeface="Palatino Linotype"/>
              </a:defRPr>
            </a:pPr>
            <a:r>
              <a:t>Latinxs = 65%</a:t>
            </a:r>
          </a:p>
          <a:p>
            <a:pPr marL="285750" indent="-285750" algn="just">
              <a:buSzPct val="100000"/>
              <a:buFont typeface="Arial"/>
              <a:buChar char="•"/>
              <a:defRPr sz="1700">
                <a:latin typeface="Palatino Linotype"/>
                <a:ea typeface="Palatino Linotype"/>
                <a:cs typeface="Palatino Linotype"/>
                <a:sym typeface="Palatino Linotype"/>
              </a:defRPr>
            </a:pPr>
            <a:r>
              <a:t>Whites = 55%</a:t>
            </a:r>
          </a:p>
        </p:txBody>
      </p:sp>
      <p:graphicFrame>
        <p:nvGraphicFramePr>
          <p:cNvPr id="264" name="Chart 6"/>
          <p:cNvGraphicFramePr/>
          <p:nvPr/>
        </p:nvGraphicFramePr>
        <p:xfrm>
          <a:off x="5766723" y="2218114"/>
          <a:ext cx="5878875" cy="4321117"/>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6"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267"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270" name="Rectangle 5"/>
          <p:cNvGrpSpPr/>
          <p:nvPr/>
        </p:nvGrpSpPr>
        <p:grpSpPr>
          <a:xfrm>
            <a:off x="0" y="2"/>
            <a:ext cx="12192000" cy="755374"/>
            <a:chOff x="0" y="1"/>
            <a:chExt cx="12192000" cy="755373"/>
          </a:xfrm>
        </p:grpSpPr>
        <p:sp>
          <p:nvSpPr>
            <p:cNvPr id="268"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269" name="Likelihood of missing our opportunity to address climate change"/>
            <p:cNvSpPr txBox="1"/>
            <p:nvPr/>
          </p:nvSpPr>
          <p:spPr>
            <a:xfrm>
              <a:off x="0" y="116068"/>
              <a:ext cx="12192000" cy="5232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2800">
                  <a:latin typeface="Palatino Linotype"/>
                  <a:ea typeface="Palatino Linotype"/>
                  <a:cs typeface="Palatino Linotype"/>
                  <a:sym typeface="Palatino Linotype"/>
                </a:defRPr>
              </a:lvl1pPr>
            </a:lstStyle>
            <a:p>
              <a:pPr/>
              <a:r>
                <a:t>Likelihood of missing our opportunity to address climate change</a:t>
              </a:r>
            </a:p>
          </p:txBody>
        </p:sp>
      </p:grpSp>
      <p:sp>
        <p:nvSpPr>
          <p:cNvPr id="271" name="TextBox 9"/>
          <p:cNvSpPr txBox="1"/>
          <p:nvPr/>
        </p:nvSpPr>
        <p:spPr>
          <a:xfrm>
            <a:off x="5682341" y="1068585"/>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Do you think the following thing will or will not happen in the </a:t>
            </a:r>
            <a:r>
              <a:rPr u="sng"/>
              <a:t>next 50 years</a:t>
            </a:r>
            <a:r>
              <a:t>, that is before the year 2069?</a:t>
            </a:r>
            <a:r>
              <a:rPr b="0"/>
              <a:t> </a:t>
            </a:r>
            <a:r>
              <a:t>We will have missed our opportunity to address the issue of climate change and there will be nothing we can do.</a:t>
            </a:r>
          </a:p>
        </p:txBody>
      </p:sp>
      <p:sp>
        <p:nvSpPr>
          <p:cNvPr id="272" name="TextBox 10"/>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say we will definitely or probably miss our opportunity to address climate change in the next 50 years: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63%</a:t>
            </a:r>
          </a:p>
          <a:p>
            <a:pPr marL="285750" indent="-285750" algn="just">
              <a:buSzPct val="100000"/>
              <a:buFont typeface="Arial"/>
              <a:buChar char="•"/>
              <a:defRPr sz="1700">
                <a:latin typeface="Palatino Linotype"/>
                <a:ea typeface="Palatino Linotype"/>
                <a:cs typeface="Palatino Linotype"/>
                <a:sym typeface="Palatino Linotype"/>
              </a:defRPr>
            </a:pPr>
            <a:r>
              <a:t>Asian Americans = 57%</a:t>
            </a:r>
          </a:p>
          <a:p>
            <a:pPr marL="285750" indent="-285750" algn="just">
              <a:buSzPct val="100000"/>
              <a:buFont typeface="Arial"/>
              <a:buChar char="•"/>
              <a:defRPr sz="1700">
                <a:latin typeface="Palatino Linotype"/>
                <a:ea typeface="Palatino Linotype"/>
                <a:cs typeface="Palatino Linotype"/>
                <a:sym typeface="Palatino Linotype"/>
              </a:defRPr>
            </a:pPr>
            <a:r>
              <a:t>Latinxs = 65%</a:t>
            </a:r>
          </a:p>
          <a:p>
            <a:pPr marL="285750" indent="-285750" algn="just">
              <a:buSzPct val="100000"/>
              <a:buFont typeface="Arial"/>
              <a:buChar char="•"/>
              <a:defRPr sz="1700">
                <a:latin typeface="Palatino Linotype"/>
                <a:ea typeface="Palatino Linotype"/>
                <a:cs typeface="Palatino Linotype"/>
                <a:sym typeface="Palatino Linotype"/>
              </a:defRPr>
            </a:pPr>
            <a:r>
              <a:t>Whites = 52%</a:t>
            </a:r>
          </a:p>
        </p:txBody>
      </p:sp>
      <p:graphicFrame>
        <p:nvGraphicFramePr>
          <p:cNvPr id="273" name="Chart 6"/>
          <p:cNvGraphicFramePr/>
          <p:nvPr/>
        </p:nvGraphicFramePr>
        <p:xfrm>
          <a:off x="5766723" y="2185564"/>
          <a:ext cx="5878875" cy="3871067"/>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5"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276"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279" name="Rectangle 5"/>
          <p:cNvGrpSpPr/>
          <p:nvPr/>
        </p:nvGrpSpPr>
        <p:grpSpPr>
          <a:xfrm>
            <a:off x="0" y="2"/>
            <a:ext cx="12192000" cy="755374"/>
            <a:chOff x="0" y="1"/>
            <a:chExt cx="12192000" cy="755373"/>
          </a:xfrm>
        </p:grpSpPr>
        <p:sp>
          <p:nvSpPr>
            <p:cNvPr id="277"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278" name="Approval of Trump’s handling of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Approval of Trump’s handling of climate change</a:t>
              </a:r>
            </a:p>
          </p:txBody>
        </p:sp>
      </p:grpSp>
      <p:sp>
        <p:nvSpPr>
          <p:cNvPr id="280" name="TextBox 9"/>
          <p:cNvSpPr txBox="1"/>
          <p:nvPr/>
        </p:nvSpPr>
        <p:spPr>
          <a:xfrm>
            <a:off x="5682341" y="1068584"/>
            <a:ext cx="6128358" cy="624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approve or disapprove of the way Donald Trump is handling the issue of climate change?</a:t>
            </a:r>
          </a:p>
        </p:txBody>
      </p:sp>
      <p:sp>
        <p:nvSpPr>
          <p:cNvPr id="281" name="TextBox 10"/>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they strongly or somewhat approve of the way Donald Trump is handling the issue of climate change: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21%</a:t>
            </a:r>
          </a:p>
          <a:p>
            <a:pPr marL="285750" indent="-285750" algn="just">
              <a:buSzPct val="100000"/>
              <a:buFont typeface="Arial"/>
              <a:buChar char="•"/>
              <a:defRPr sz="1700">
                <a:latin typeface="Palatino Linotype"/>
                <a:ea typeface="Palatino Linotype"/>
                <a:cs typeface="Palatino Linotype"/>
                <a:sym typeface="Palatino Linotype"/>
              </a:defRPr>
            </a:pPr>
            <a:r>
              <a:t>Asian Americans = 27%</a:t>
            </a:r>
          </a:p>
          <a:p>
            <a:pPr marL="285750" indent="-285750" algn="just">
              <a:buSzPct val="100000"/>
              <a:buFont typeface="Arial"/>
              <a:buChar char="•"/>
              <a:defRPr sz="1700">
                <a:latin typeface="Palatino Linotype"/>
                <a:ea typeface="Palatino Linotype"/>
                <a:cs typeface="Palatino Linotype"/>
                <a:sym typeface="Palatino Linotype"/>
              </a:defRPr>
            </a:pPr>
            <a:r>
              <a:t>Latinxs = 25%</a:t>
            </a:r>
          </a:p>
          <a:p>
            <a:pPr marL="285750" indent="-285750" algn="just">
              <a:buSzPct val="100000"/>
              <a:buFont typeface="Arial"/>
              <a:buChar char="•"/>
              <a:defRPr sz="1700">
                <a:latin typeface="Palatino Linotype"/>
                <a:ea typeface="Palatino Linotype"/>
                <a:cs typeface="Palatino Linotype"/>
                <a:sym typeface="Palatino Linotype"/>
              </a:defRPr>
            </a:pPr>
            <a:r>
              <a:t>Whites = 34%</a:t>
            </a:r>
          </a:p>
        </p:txBody>
      </p:sp>
      <p:graphicFrame>
        <p:nvGraphicFramePr>
          <p:cNvPr id="282" name="Chart 6"/>
          <p:cNvGraphicFramePr/>
          <p:nvPr/>
        </p:nvGraphicFramePr>
        <p:xfrm>
          <a:off x="5766723" y="1664116"/>
          <a:ext cx="5878875" cy="4875115"/>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4"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285"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288" name="Rectangle 5"/>
          <p:cNvGrpSpPr/>
          <p:nvPr/>
        </p:nvGrpSpPr>
        <p:grpSpPr>
          <a:xfrm>
            <a:off x="0" y="2"/>
            <a:ext cx="12192000" cy="755374"/>
            <a:chOff x="0" y="1"/>
            <a:chExt cx="12192000" cy="755373"/>
          </a:xfrm>
        </p:grpSpPr>
        <p:sp>
          <p:nvSpPr>
            <p:cNvPr id="286"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287" name="Government’s efforts at reducing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Government’s efforts at reducing climate change</a:t>
              </a:r>
            </a:p>
          </p:txBody>
        </p:sp>
      </p:grpSp>
      <p:sp>
        <p:nvSpPr>
          <p:cNvPr id="289" name="TextBox 9"/>
          <p:cNvSpPr txBox="1"/>
          <p:nvPr/>
        </p:nvSpPr>
        <p:spPr>
          <a:xfrm>
            <a:off x="5682341" y="1068584"/>
            <a:ext cx="6128358" cy="624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How much do you think the federal government is doing to reduce the effects of global climate change?</a:t>
            </a:r>
            <a:r>
              <a:rPr b="0"/>
              <a:t> </a:t>
            </a:r>
          </a:p>
        </p:txBody>
      </p:sp>
      <p:sp>
        <p:nvSpPr>
          <p:cNvPr id="290" name="TextBox 10"/>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the federal government is doing too little to reduce the effects of climate change: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71%</a:t>
            </a:r>
          </a:p>
          <a:p>
            <a:pPr marL="285750" indent="-285750" algn="just">
              <a:buSzPct val="100000"/>
              <a:buFont typeface="Arial"/>
              <a:buChar char="•"/>
              <a:defRPr sz="1700">
                <a:latin typeface="Palatino Linotype"/>
                <a:ea typeface="Palatino Linotype"/>
                <a:cs typeface="Palatino Linotype"/>
                <a:sym typeface="Palatino Linotype"/>
              </a:defRPr>
            </a:pPr>
            <a:r>
              <a:t>Asian Americans = 74%</a:t>
            </a:r>
          </a:p>
          <a:p>
            <a:pPr marL="285750" indent="-285750" algn="just">
              <a:buSzPct val="100000"/>
              <a:buFont typeface="Arial"/>
              <a:buChar char="•"/>
              <a:defRPr sz="1700">
                <a:latin typeface="Palatino Linotype"/>
                <a:ea typeface="Palatino Linotype"/>
                <a:cs typeface="Palatino Linotype"/>
                <a:sym typeface="Palatino Linotype"/>
              </a:defRPr>
            </a:pPr>
            <a:r>
              <a:t>Latinxs = 74%</a:t>
            </a:r>
          </a:p>
          <a:p>
            <a:pPr marL="285750" indent="-285750" algn="just">
              <a:buSzPct val="100000"/>
              <a:buFont typeface="Arial"/>
              <a:buChar char="•"/>
              <a:defRPr sz="1700">
                <a:latin typeface="Palatino Linotype"/>
                <a:ea typeface="Palatino Linotype"/>
                <a:cs typeface="Palatino Linotype"/>
                <a:sym typeface="Palatino Linotype"/>
              </a:defRPr>
            </a:pPr>
            <a:r>
              <a:t>Whites = 70%</a:t>
            </a:r>
          </a:p>
        </p:txBody>
      </p:sp>
      <p:graphicFrame>
        <p:nvGraphicFramePr>
          <p:cNvPr id="291" name="Chart 6"/>
          <p:cNvGraphicFramePr/>
          <p:nvPr/>
        </p:nvGraphicFramePr>
        <p:xfrm>
          <a:off x="5660162" y="1664116"/>
          <a:ext cx="5985436" cy="4491575"/>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3"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294"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297" name="Rectangle 5"/>
          <p:cNvGrpSpPr/>
          <p:nvPr/>
        </p:nvGrpSpPr>
        <p:grpSpPr>
          <a:xfrm>
            <a:off x="0" y="2"/>
            <a:ext cx="12192000" cy="755374"/>
            <a:chOff x="0" y="1"/>
            <a:chExt cx="12192000" cy="755373"/>
          </a:xfrm>
        </p:grpSpPr>
        <p:sp>
          <p:nvSpPr>
            <p:cNvPr id="295"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296" name="Most effective way to increase reliance on renewable energy"/>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Most effective way to increase reliance on renewable energy </a:t>
              </a:r>
            </a:p>
          </p:txBody>
        </p:sp>
      </p:grpSp>
      <p:sp>
        <p:nvSpPr>
          <p:cNvPr id="298" name="TextBox 9"/>
          <p:cNvSpPr txBox="1"/>
          <p:nvPr/>
        </p:nvSpPr>
        <p:spPr>
          <a:xfrm>
            <a:off x="5682341" y="961008"/>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Which of these statements comes closest to your own view about the </a:t>
            </a:r>
            <a:r>
              <a:rPr u="sng"/>
              <a:t>most effective way</a:t>
            </a:r>
            <a:r>
              <a:t> to increase reliance on renewable energy sources, even if neither is exactly right?</a:t>
            </a:r>
          </a:p>
        </p:txBody>
      </p:sp>
      <p:sp>
        <p:nvSpPr>
          <p:cNvPr id="299" name="TextBox 10"/>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government regulations are necessary to encourage businesses and consumers to rely more on renewable energy sources: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64%</a:t>
            </a:r>
          </a:p>
          <a:p>
            <a:pPr marL="285750" indent="-285750" algn="just">
              <a:buSzPct val="100000"/>
              <a:buFont typeface="Arial"/>
              <a:buChar char="•"/>
              <a:defRPr sz="1700">
                <a:latin typeface="Palatino Linotype"/>
                <a:ea typeface="Palatino Linotype"/>
                <a:cs typeface="Palatino Linotype"/>
                <a:sym typeface="Palatino Linotype"/>
              </a:defRPr>
            </a:pPr>
            <a:r>
              <a:t>Asian Americans = 77%</a:t>
            </a:r>
          </a:p>
          <a:p>
            <a:pPr marL="285750" indent="-285750" algn="just">
              <a:buSzPct val="100000"/>
              <a:buFont typeface="Arial"/>
              <a:buChar char="•"/>
              <a:defRPr sz="1700">
                <a:latin typeface="Palatino Linotype"/>
                <a:ea typeface="Palatino Linotype"/>
                <a:cs typeface="Palatino Linotype"/>
                <a:sym typeface="Palatino Linotype"/>
              </a:defRPr>
            </a:pPr>
            <a:r>
              <a:t>Latinxs = 69%</a:t>
            </a:r>
          </a:p>
          <a:p>
            <a:pPr marL="285750" indent="-285750" algn="just">
              <a:buSzPct val="100000"/>
              <a:buFont typeface="Arial"/>
              <a:buChar char="•"/>
              <a:defRPr sz="1700">
                <a:latin typeface="Palatino Linotype"/>
                <a:ea typeface="Palatino Linotype"/>
                <a:cs typeface="Palatino Linotype"/>
                <a:sym typeface="Palatino Linotype"/>
              </a:defRPr>
            </a:pPr>
            <a:r>
              <a:t>Whites = 66%</a:t>
            </a:r>
          </a:p>
        </p:txBody>
      </p:sp>
      <p:graphicFrame>
        <p:nvGraphicFramePr>
          <p:cNvPr id="300" name="Chart 6"/>
          <p:cNvGraphicFramePr/>
          <p:nvPr/>
        </p:nvGraphicFramePr>
        <p:xfrm>
          <a:off x="5740984" y="1935560"/>
          <a:ext cx="12377541" cy="3301200"/>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2"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303"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306" name="Rectangle 5"/>
          <p:cNvGrpSpPr/>
          <p:nvPr/>
        </p:nvGrpSpPr>
        <p:grpSpPr>
          <a:xfrm>
            <a:off x="0" y="2"/>
            <a:ext cx="12192000" cy="755374"/>
            <a:chOff x="0" y="1"/>
            <a:chExt cx="12192000" cy="755373"/>
          </a:xfrm>
        </p:grpSpPr>
        <p:sp>
          <p:nvSpPr>
            <p:cNvPr id="304"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305" name="Prioritizing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Prioritizing climate change</a:t>
              </a:r>
            </a:p>
          </p:txBody>
        </p:sp>
      </p:grpSp>
      <p:sp>
        <p:nvSpPr>
          <p:cNvPr id="307"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Should dealing with global climate change be a top priority, important but lower priority, not too important, or should it not be done?</a:t>
            </a:r>
            <a:r>
              <a:rPr b="0"/>
              <a:t> </a:t>
            </a:r>
          </a:p>
        </p:txBody>
      </p:sp>
      <p:sp>
        <p:nvSpPr>
          <p:cNvPr id="308" name="TextBox 10"/>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dealing with climate change should be a top priority: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33%</a:t>
            </a:r>
          </a:p>
          <a:p>
            <a:pPr marL="285750" indent="-285750" algn="just">
              <a:buSzPct val="100000"/>
              <a:buFont typeface="Arial"/>
              <a:buChar char="•"/>
              <a:defRPr sz="1700">
                <a:latin typeface="Palatino Linotype"/>
                <a:ea typeface="Palatino Linotype"/>
                <a:cs typeface="Palatino Linotype"/>
                <a:sym typeface="Palatino Linotype"/>
              </a:defRPr>
            </a:pPr>
            <a:r>
              <a:t>Asian Americans = 41%</a:t>
            </a:r>
          </a:p>
          <a:p>
            <a:pPr marL="285750" indent="-285750" algn="just">
              <a:buSzPct val="100000"/>
              <a:buFont typeface="Arial"/>
              <a:buChar char="•"/>
              <a:defRPr sz="1700">
                <a:latin typeface="Palatino Linotype"/>
                <a:ea typeface="Palatino Linotype"/>
                <a:cs typeface="Palatino Linotype"/>
                <a:sym typeface="Palatino Linotype"/>
              </a:defRPr>
            </a:pPr>
            <a:r>
              <a:t>Latinxs = 43%</a:t>
            </a:r>
          </a:p>
          <a:p>
            <a:pPr marL="285750" indent="-285750" algn="just">
              <a:buSzPct val="100000"/>
              <a:buFont typeface="Arial"/>
              <a:buChar char="•"/>
              <a:defRPr sz="1700">
                <a:latin typeface="Palatino Linotype"/>
                <a:ea typeface="Palatino Linotype"/>
                <a:cs typeface="Palatino Linotype"/>
                <a:sym typeface="Palatino Linotype"/>
              </a:defRPr>
            </a:pPr>
            <a:r>
              <a:t>Whites = 38%</a:t>
            </a:r>
          </a:p>
        </p:txBody>
      </p:sp>
      <p:graphicFrame>
        <p:nvGraphicFramePr>
          <p:cNvPr id="309" name="Chart 6"/>
          <p:cNvGraphicFramePr/>
          <p:nvPr/>
        </p:nvGraphicFramePr>
        <p:xfrm>
          <a:off x="5766723" y="1941114"/>
          <a:ext cx="5878875" cy="4598116"/>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1"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312"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315" name="Rectangle 5"/>
          <p:cNvGrpSpPr/>
          <p:nvPr/>
        </p:nvGrpSpPr>
        <p:grpSpPr>
          <a:xfrm>
            <a:off x="0" y="2"/>
            <a:ext cx="12192000" cy="755374"/>
            <a:chOff x="0" y="1"/>
            <a:chExt cx="12192000" cy="755373"/>
          </a:xfrm>
        </p:grpSpPr>
        <p:sp>
          <p:nvSpPr>
            <p:cNvPr id="313"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314" name="The importance of climate change in 2020 vote choic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The importance of climate change in 2020 vote choice</a:t>
              </a:r>
            </a:p>
          </p:txBody>
        </p:sp>
      </p:grpSp>
      <p:sp>
        <p:nvSpPr>
          <p:cNvPr id="316" name="TextBox 9"/>
          <p:cNvSpPr txBox="1"/>
          <p:nvPr/>
        </p:nvSpPr>
        <p:spPr>
          <a:xfrm>
            <a:off x="5682341" y="1068584"/>
            <a:ext cx="6128358" cy="1424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How important is the issue of climate change in choosing who you will vote for in the 2020 presidential election? Would you say it is the most important issue, will influence my vote, an important issue, but won’t sway my vote, or not important at all?</a:t>
            </a:r>
            <a:r>
              <a:rPr b="0"/>
              <a:t> </a:t>
            </a:r>
          </a:p>
        </p:txBody>
      </p:sp>
      <p:sp>
        <p:nvSpPr>
          <p:cNvPr id="317" name="TextBox 10"/>
          <p:cNvSpPr txBox="1"/>
          <p:nvPr/>
        </p:nvSpPr>
        <p:spPr>
          <a:xfrm>
            <a:off x="354479" y="1868685"/>
            <a:ext cx="5056971" cy="2377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say that the issue of climate change will influence or is the most important issue in choosing who they will vote for in 2020: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58%</a:t>
            </a:r>
          </a:p>
          <a:p>
            <a:pPr marL="285750" indent="-285750" algn="just">
              <a:buSzPct val="100000"/>
              <a:buFont typeface="Arial"/>
              <a:buChar char="•"/>
              <a:defRPr sz="1700">
                <a:latin typeface="Palatino Linotype"/>
                <a:ea typeface="Palatino Linotype"/>
                <a:cs typeface="Palatino Linotype"/>
                <a:sym typeface="Palatino Linotype"/>
              </a:defRPr>
            </a:pPr>
            <a:r>
              <a:t>Asian Americans = 68%</a:t>
            </a:r>
          </a:p>
          <a:p>
            <a:pPr marL="285750" indent="-285750" algn="just">
              <a:buSzPct val="100000"/>
              <a:buFont typeface="Arial"/>
              <a:buChar char="•"/>
              <a:defRPr sz="1700">
                <a:latin typeface="Palatino Linotype"/>
                <a:ea typeface="Palatino Linotype"/>
                <a:cs typeface="Palatino Linotype"/>
                <a:sym typeface="Palatino Linotype"/>
              </a:defRPr>
            </a:pPr>
            <a:r>
              <a:t>Latinxs = 69%</a:t>
            </a:r>
          </a:p>
          <a:p>
            <a:pPr marL="285750" indent="-285750" algn="just">
              <a:buSzPct val="100000"/>
              <a:buFont typeface="Arial"/>
              <a:buChar char="•"/>
              <a:defRPr sz="1700">
                <a:latin typeface="Palatino Linotype"/>
                <a:ea typeface="Palatino Linotype"/>
                <a:cs typeface="Palatino Linotype"/>
                <a:sym typeface="Palatino Linotype"/>
              </a:defRPr>
            </a:pPr>
            <a:r>
              <a:t>Whites = 56%</a:t>
            </a:r>
          </a:p>
        </p:txBody>
      </p:sp>
      <p:graphicFrame>
        <p:nvGraphicFramePr>
          <p:cNvPr id="318" name="Chart 6"/>
          <p:cNvGraphicFramePr/>
          <p:nvPr/>
        </p:nvGraphicFramePr>
        <p:xfrm>
          <a:off x="5752049" y="2492095"/>
          <a:ext cx="6020262" cy="3752253"/>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0"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321"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324" name="Rectangle 5"/>
          <p:cNvGrpSpPr/>
          <p:nvPr/>
        </p:nvGrpSpPr>
        <p:grpSpPr>
          <a:xfrm>
            <a:off x="0" y="2"/>
            <a:ext cx="12192000" cy="755374"/>
            <a:chOff x="0" y="1"/>
            <a:chExt cx="12192000" cy="755373"/>
          </a:xfrm>
        </p:grpSpPr>
        <p:sp>
          <p:nvSpPr>
            <p:cNvPr id="322"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323" name="Support for the Green New Deal"/>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the Green New Deal</a:t>
              </a:r>
            </a:p>
          </p:txBody>
        </p:sp>
      </p:grpSp>
      <p:sp>
        <p:nvSpPr>
          <p:cNvPr id="325" name="TextBox 9"/>
          <p:cNvSpPr txBox="1"/>
          <p:nvPr/>
        </p:nvSpPr>
        <p:spPr>
          <a:xfrm>
            <a:off x="5682341" y="1068584"/>
            <a:ext cx="6128358" cy="1424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Some in Congress have offered up a plan called the Green New Deal meant to address climate change and income inequality by focusing on creating clean energy jobs and ending our use of fossil fuel in the United States. Do you support or oppose the idea?</a:t>
            </a:r>
            <a:r>
              <a:rPr b="0"/>
              <a:t> </a:t>
            </a:r>
          </a:p>
        </p:txBody>
      </p:sp>
      <p:sp>
        <p:nvSpPr>
          <p:cNvPr id="326" name="TextBox 10"/>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the Green New Deal: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59%</a:t>
            </a:r>
          </a:p>
          <a:p>
            <a:pPr marL="285750" indent="-285750" algn="just">
              <a:buSzPct val="100000"/>
              <a:buFont typeface="Arial"/>
              <a:buChar char="•"/>
              <a:defRPr sz="1700">
                <a:latin typeface="Palatino Linotype"/>
                <a:ea typeface="Palatino Linotype"/>
                <a:cs typeface="Palatino Linotype"/>
                <a:sym typeface="Palatino Linotype"/>
              </a:defRPr>
            </a:pPr>
            <a:r>
              <a:t>Asian Americans = 67%</a:t>
            </a:r>
          </a:p>
          <a:p>
            <a:pPr marL="285750" indent="-285750" algn="just">
              <a:buSzPct val="100000"/>
              <a:buFont typeface="Arial"/>
              <a:buChar char="•"/>
              <a:defRPr sz="1700">
                <a:latin typeface="Palatino Linotype"/>
                <a:ea typeface="Palatino Linotype"/>
                <a:cs typeface="Palatino Linotype"/>
                <a:sym typeface="Palatino Linotype"/>
              </a:defRPr>
            </a:pPr>
            <a:r>
              <a:t>Latinxs = 68%</a:t>
            </a:r>
          </a:p>
          <a:p>
            <a:pPr marL="285750" indent="-285750" algn="just">
              <a:buSzPct val="100000"/>
              <a:buFont typeface="Arial"/>
              <a:buChar char="•"/>
              <a:defRPr sz="1700">
                <a:latin typeface="Palatino Linotype"/>
                <a:ea typeface="Palatino Linotype"/>
                <a:cs typeface="Palatino Linotype"/>
                <a:sym typeface="Palatino Linotype"/>
              </a:defRPr>
            </a:pPr>
            <a:r>
              <a:t>Whites = 55%</a:t>
            </a:r>
          </a:p>
        </p:txBody>
      </p:sp>
      <p:graphicFrame>
        <p:nvGraphicFramePr>
          <p:cNvPr id="327" name="Chart 6"/>
          <p:cNvGraphicFramePr/>
          <p:nvPr/>
        </p:nvGraphicFramePr>
        <p:xfrm>
          <a:off x="5766723" y="2495112"/>
          <a:ext cx="5878875" cy="3802818"/>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9"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330"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333" name="Rectangle 5"/>
          <p:cNvGrpSpPr/>
          <p:nvPr/>
        </p:nvGrpSpPr>
        <p:grpSpPr>
          <a:xfrm>
            <a:off x="0" y="2"/>
            <a:ext cx="12192000" cy="755374"/>
            <a:chOff x="0" y="1"/>
            <a:chExt cx="12192000" cy="755373"/>
          </a:xfrm>
        </p:grpSpPr>
        <p:sp>
          <p:nvSpPr>
            <p:cNvPr id="331"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332" name="Support for Rep. Alexandria Ocasio-Cortez’s Green New Deal"/>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Rep. Alexandria Ocasio-Cortez’s Green New Deal</a:t>
              </a:r>
            </a:p>
          </p:txBody>
        </p:sp>
      </p:grpSp>
      <p:sp>
        <p:nvSpPr>
          <p:cNvPr id="334" name="TextBox 9"/>
          <p:cNvSpPr txBox="1"/>
          <p:nvPr/>
        </p:nvSpPr>
        <p:spPr>
          <a:xfrm>
            <a:off x="5682341" y="1068584"/>
            <a:ext cx="6128358" cy="1691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Some in Congress, like Representative Alexandria Ocasio Cortez, have offered up a plan called the Green New Deal meant to address climate change and income inequality by focusing on creating clean energy jobs and ending our use of fossil fuel in the United States. Do you support or oppose the idea?</a:t>
            </a:r>
          </a:p>
        </p:txBody>
      </p:sp>
      <p:sp>
        <p:nvSpPr>
          <p:cNvPr id="335" name="TextBox 10"/>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the Green New Deal: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57%</a:t>
            </a:r>
          </a:p>
          <a:p>
            <a:pPr marL="285750" indent="-285750" algn="just">
              <a:buSzPct val="100000"/>
              <a:buFont typeface="Arial"/>
              <a:buChar char="•"/>
              <a:defRPr sz="1700">
                <a:latin typeface="Palatino Linotype"/>
                <a:ea typeface="Palatino Linotype"/>
                <a:cs typeface="Palatino Linotype"/>
                <a:sym typeface="Palatino Linotype"/>
              </a:defRPr>
            </a:pPr>
            <a:r>
              <a:t>Asian Americans = 64%</a:t>
            </a:r>
          </a:p>
          <a:p>
            <a:pPr marL="285750" indent="-285750" algn="just">
              <a:buSzPct val="100000"/>
              <a:buFont typeface="Arial"/>
              <a:buChar char="•"/>
              <a:defRPr sz="1700">
                <a:latin typeface="Palatino Linotype"/>
                <a:ea typeface="Palatino Linotype"/>
                <a:cs typeface="Palatino Linotype"/>
                <a:sym typeface="Palatino Linotype"/>
              </a:defRPr>
            </a:pPr>
            <a:r>
              <a:t>Latinxs = 71%</a:t>
            </a:r>
          </a:p>
          <a:p>
            <a:pPr marL="285750" indent="-285750" algn="just">
              <a:buSzPct val="100000"/>
              <a:buFont typeface="Arial"/>
              <a:buChar char="•"/>
              <a:defRPr sz="1700">
                <a:latin typeface="Palatino Linotype"/>
                <a:ea typeface="Palatino Linotype"/>
                <a:cs typeface="Palatino Linotype"/>
                <a:sym typeface="Palatino Linotype"/>
              </a:defRPr>
            </a:pPr>
            <a:r>
              <a:t>Whites = 53%</a:t>
            </a:r>
          </a:p>
        </p:txBody>
      </p:sp>
      <p:graphicFrame>
        <p:nvGraphicFramePr>
          <p:cNvPr id="336" name="Chart 6"/>
          <p:cNvGraphicFramePr/>
          <p:nvPr/>
        </p:nvGraphicFramePr>
        <p:xfrm>
          <a:off x="5766723" y="2772110"/>
          <a:ext cx="5878875" cy="3525820"/>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8"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339"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342" name="Rectangle 5"/>
          <p:cNvGrpSpPr/>
          <p:nvPr/>
        </p:nvGrpSpPr>
        <p:grpSpPr>
          <a:xfrm>
            <a:off x="0" y="2"/>
            <a:ext cx="12192000" cy="755374"/>
            <a:chOff x="0" y="1"/>
            <a:chExt cx="12192000" cy="755373"/>
          </a:xfrm>
        </p:grpSpPr>
        <p:sp>
          <p:nvSpPr>
            <p:cNvPr id="340"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341" name="Support for the Green New Deal with increased taxes"/>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the Green New Deal with increased taxes</a:t>
              </a:r>
            </a:p>
          </p:txBody>
        </p:sp>
      </p:grpSp>
      <p:sp>
        <p:nvSpPr>
          <p:cNvPr id="343" name="TextBox 9"/>
          <p:cNvSpPr txBox="1"/>
          <p:nvPr/>
        </p:nvSpPr>
        <p:spPr>
          <a:xfrm>
            <a:off x="5682341" y="1068584"/>
            <a:ext cx="6128358" cy="1691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Some in Congress have offered up a plan called the Green New Deal meant to address climate change and income inequality by focusing on creating clean energy jobs and ending our use of fossil fuel in the United States. Do you support or oppose the idea, </a:t>
            </a:r>
            <a:r>
              <a:rPr u="sng"/>
              <a:t>even if it means raising taxes</a:t>
            </a:r>
            <a:r>
              <a:t>?</a:t>
            </a:r>
          </a:p>
        </p:txBody>
      </p:sp>
      <p:sp>
        <p:nvSpPr>
          <p:cNvPr id="344" name="TextBox 10"/>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the Green New Deal even if it means raising taxes: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56%</a:t>
            </a:r>
          </a:p>
          <a:p>
            <a:pPr marL="285750" indent="-285750" algn="just">
              <a:buSzPct val="100000"/>
              <a:buFont typeface="Arial"/>
              <a:buChar char="•"/>
              <a:defRPr sz="1700">
                <a:latin typeface="Palatino Linotype"/>
                <a:ea typeface="Palatino Linotype"/>
                <a:cs typeface="Palatino Linotype"/>
                <a:sym typeface="Palatino Linotype"/>
              </a:defRPr>
            </a:pPr>
            <a:r>
              <a:t>Asian Americans = 63%</a:t>
            </a:r>
          </a:p>
          <a:p>
            <a:pPr marL="285750" indent="-285750" algn="just">
              <a:buSzPct val="100000"/>
              <a:buFont typeface="Arial"/>
              <a:buChar char="•"/>
              <a:defRPr sz="1700">
                <a:latin typeface="Palatino Linotype"/>
                <a:ea typeface="Palatino Linotype"/>
                <a:cs typeface="Palatino Linotype"/>
                <a:sym typeface="Palatino Linotype"/>
              </a:defRPr>
            </a:pPr>
            <a:r>
              <a:t>Latinxs = 65%</a:t>
            </a:r>
          </a:p>
          <a:p>
            <a:pPr marL="285750" indent="-285750" algn="just">
              <a:buSzPct val="100000"/>
              <a:buFont typeface="Arial"/>
              <a:buChar char="•"/>
              <a:defRPr sz="1700">
                <a:latin typeface="Palatino Linotype"/>
                <a:ea typeface="Palatino Linotype"/>
                <a:cs typeface="Palatino Linotype"/>
                <a:sym typeface="Palatino Linotype"/>
              </a:defRPr>
            </a:pPr>
            <a:r>
              <a:t>Whites = 51%</a:t>
            </a:r>
          </a:p>
        </p:txBody>
      </p:sp>
      <p:graphicFrame>
        <p:nvGraphicFramePr>
          <p:cNvPr id="345" name="Chart 6"/>
          <p:cNvGraphicFramePr/>
          <p:nvPr/>
        </p:nvGraphicFramePr>
        <p:xfrm>
          <a:off x="5766723" y="2495112"/>
          <a:ext cx="5878875" cy="3802818"/>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7"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348"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351" name="Rectangle 5"/>
          <p:cNvGrpSpPr/>
          <p:nvPr/>
        </p:nvGrpSpPr>
        <p:grpSpPr>
          <a:xfrm>
            <a:off x="0" y="2"/>
            <a:ext cx="12192000" cy="755374"/>
            <a:chOff x="0" y="1"/>
            <a:chExt cx="12192000" cy="755373"/>
          </a:xfrm>
        </p:grpSpPr>
        <p:sp>
          <p:nvSpPr>
            <p:cNvPr id="349"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350" name="Support for ending coal as a source of energy"/>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ending coal as a source of energy</a:t>
              </a:r>
            </a:p>
          </p:txBody>
        </p:sp>
      </p:grpSp>
      <p:sp>
        <p:nvSpPr>
          <p:cNvPr id="352"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support or oppose the following climate change policy? Ending coal mining as a source of energy in our country.</a:t>
            </a:r>
          </a:p>
        </p:txBody>
      </p:sp>
      <p:sp>
        <p:nvSpPr>
          <p:cNvPr id="353" name="TextBox 10"/>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ending coal mining as a source of energy in the U.S.:</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64%</a:t>
            </a:r>
          </a:p>
          <a:p>
            <a:pPr marL="285750" indent="-285750" algn="just">
              <a:buSzPct val="100000"/>
              <a:buFont typeface="Arial"/>
              <a:buChar char="•"/>
              <a:defRPr sz="1700">
                <a:latin typeface="Palatino Linotype"/>
                <a:ea typeface="Palatino Linotype"/>
                <a:cs typeface="Palatino Linotype"/>
                <a:sym typeface="Palatino Linotype"/>
              </a:defRPr>
            </a:pPr>
            <a:r>
              <a:t>Asian Americans = 75%</a:t>
            </a:r>
          </a:p>
          <a:p>
            <a:pPr marL="285750" indent="-285750" algn="just">
              <a:buSzPct val="100000"/>
              <a:buFont typeface="Arial"/>
              <a:buChar char="•"/>
              <a:defRPr sz="1700">
                <a:latin typeface="Palatino Linotype"/>
                <a:ea typeface="Palatino Linotype"/>
                <a:cs typeface="Palatino Linotype"/>
                <a:sym typeface="Palatino Linotype"/>
              </a:defRPr>
            </a:pPr>
            <a:r>
              <a:t>Latinxs = 69%</a:t>
            </a:r>
          </a:p>
          <a:p>
            <a:pPr marL="285750" indent="-285750" algn="just">
              <a:buSzPct val="100000"/>
              <a:buFont typeface="Arial"/>
              <a:buChar char="•"/>
              <a:defRPr sz="1700">
                <a:latin typeface="Palatino Linotype"/>
                <a:ea typeface="Palatino Linotype"/>
                <a:cs typeface="Palatino Linotype"/>
                <a:sym typeface="Palatino Linotype"/>
              </a:defRPr>
            </a:pPr>
            <a:r>
              <a:t>Whites = 62%</a:t>
            </a:r>
          </a:p>
        </p:txBody>
      </p:sp>
      <p:graphicFrame>
        <p:nvGraphicFramePr>
          <p:cNvPr id="354" name="Chart 6"/>
          <p:cNvGraphicFramePr/>
          <p:nvPr/>
        </p:nvGraphicFramePr>
        <p:xfrm>
          <a:off x="5766723" y="1941114"/>
          <a:ext cx="5878875" cy="4598116"/>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6"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357"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360" name="Rectangle 5"/>
          <p:cNvGrpSpPr/>
          <p:nvPr/>
        </p:nvGrpSpPr>
        <p:grpSpPr>
          <a:xfrm>
            <a:off x="0" y="2"/>
            <a:ext cx="12192000" cy="755374"/>
            <a:chOff x="0" y="1"/>
            <a:chExt cx="12192000" cy="755373"/>
          </a:xfrm>
        </p:grpSpPr>
        <p:sp>
          <p:nvSpPr>
            <p:cNvPr id="358"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359" name="Support for electric vehicle tax incentives"/>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electric vehicle tax incentives</a:t>
              </a:r>
            </a:p>
          </p:txBody>
        </p:sp>
      </p:grpSp>
      <p:sp>
        <p:nvSpPr>
          <p:cNvPr id="361"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support or oppose the following climate change policy? Tax incentives for people to drive hybrid and electric automobiles.</a:t>
            </a:r>
          </a:p>
        </p:txBody>
      </p:sp>
      <p:sp>
        <p:nvSpPr>
          <p:cNvPr id="362" name="TextBox 10"/>
          <p:cNvSpPr txBox="1"/>
          <p:nvPr/>
        </p:nvSpPr>
        <p:spPr>
          <a:xfrm>
            <a:off x="354479" y="1868685"/>
            <a:ext cx="5056971" cy="186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tax incentives for people to drive hybrid and electric automobiles:</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72%</a:t>
            </a:r>
          </a:p>
          <a:p>
            <a:pPr marL="285750" indent="-285750" algn="just">
              <a:buSzPct val="100000"/>
              <a:buFont typeface="Arial"/>
              <a:buChar char="•"/>
              <a:defRPr sz="1700">
                <a:latin typeface="Palatino Linotype"/>
                <a:ea typeface="Palatino Linotype"/>
                <a:cs typeface="Palatino Linotype"/>
                <a:sym typeface="Palatino Linotype"/>
              </a:defRPr>
            </a:pPr>
            <a:r>
              <a:t>Asian Americans = 81%</a:t>
            </a:r>
          </a:p>
          <a:p>
            <a:pPr marL="285750" indent="-285750" algn="just">
              <a:buSzPct val="100000"/>
              <a:buFont typeface="Arial"/>
              <a:buChar char="•"/>
              <a:defRPr sz="1700">
                <a:latin typeface="Palatino Linotype"/>
                <a:ea typeface="Palatino Linotype"/>
                <a:cs typeface="Palatino Linotype"/>
                <a:sym typeface="Palatino Linotype"/>
              </a:defRPr>
            </a:pPr>
            <a:r>
              <a:t>Latinxs = 75%</a:t>
            </a:r>
          </a:p>
          <a:p>
            <a:pPr marL="285750" indent="-285750" algn="just">
              <a:buSzPct val="100000"/>
              <a:buFont typeface="Arial"/>
              <a:buChar char="•"/>
              <a:defRPr sz="1700">
                <a:latin typeface="Palatino Linotype"/>
                <a:ea typeface="Palatino Linotype"/>
                <a:cs typeface="Palatino Linotype"/>
                <a:sym typeface="Palatino Linotype"/>
              </a:defRPr>
            </a:pPr>
            <a:r>
              <a:t>Whites = 71%</a:t>
            </a:r>
          </a:p>
        </p:txBody>
      </p:sp>
      <p:graphicFrame>
        <p:nvGraphicFramePr>
          <p:cNvPr id="363" name="Chart 6"/>
          <p:cNvGraphicFramePr/>
          <p:nvPr/>
        </p:nvGraphicFramePr>
        <p:xfrm>
          <a:off x="5766724" y="1941114"/>
          <a:ext cx="5780564" cy="4598116"/>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5"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366"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369" name="Rectangle 5"/>
          <p:cNvGrpSpPr/>
          <p:nvPr/>
        </p:nvGrpSpPr>
        <p:grpSpPr>
          <a:xfrm>
            <a:off x="0" y="2"/>
            <a:ext cx="12192000" cy="755374"/>
            <a:chOff x="0" y="1"/>
            <a:chExt cx="12192000" cy="755373"/>
          </a:xfrm>
        </p:grpSpPr>
        <p:sp>
          <p:nvSpPr>
            <p:cNvPr id="367"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368" name="Support for tax incentives to reduce carbon emissions"/>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tax incentives to reduce carbon emissions</a:t>
              </a:r>
            </a:p>
          </p:txBody>
        </p:sp>
      </p:grpSp>
      <p:sp>
        <p:nvSpPr>
          <p:cNvPr id="370"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support or oppose the following climate change policy? Tax incentives to encourage businesses to reduce their carbon emissions.</a:t>
            </a:r>
          </a:p>
        </p:txBody>
      </p:sp>
      <p:sp>
        <p:nvSpPr>
          <p:cNvPr id="371" name="TextBox 10"/>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tax incentives to encourage businesses to reduce their carbon emissions:</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74%</a:t>
            </a:r>
          </a:p>
          <a:p>
            <a:pPr marL="285750" indent="-285750" algn="just">
              <a:buSzPct val="100000"/>
              <a:buFont typeface="Arial"/>
              <a:buChar char="•"/>
              <a:defRPr sz="1700">
                <a:latin typeface="Palatino Linotype"/>
                <a:ea typeface="Palatino Linotype"/>
                <a:cs typeface="Palatino Linotype"/>
                <a:sym typeface="Palatino Linotype"/>
              </a:defRPr>
            </a:pPr>
            <a:r>
              <a:t>Asian Americans = 86%</a:t>
            </a:r>
          </a:p>
          <a:p>
            <a:pPr marL="285750" indent="-285750" algn="just">
              <a:buSzPct val="100000"/>
              <a:buFont typeface="Arial"/>
              <a:buChar char="•"/>
              <a:defRPr sz="1700">
                <a:latin typeface="Palatino Linotype"/>
                <a:ea typeface="Palatino Linotype"/>
                <a:cs typeface="Palatino Linotype"/>
                <a:sym typeface="Palatino Linotype"/>
              </a:defRPr>
            </a:pPr>
            <a:r>
              <a:t>Latinxs = 82%</a:t>
            </a:r>
          </a:p>
          <a:p>
            <a:pPr marL="285750" indent="-285750" algn="just">
              <a:buSzPct val="100000"/>
              <a:buFont typeface="Arial"/>
              <a:buChar char="•"/>
              <a:defRPr sz="1700">
                <a:latin typeface="Palatino Linotype"/>
                <a:ea typeface="Palatino Linotype"/>
                <a:cs typeface="Palatino Linotype"/>
                <a:sym typeface="Palatino Linotype"/>
              </a:defRPr>
            </a:pPr>
            <a:r>
              <a:t>Whites = 79%</a:t>
            </a:r>
          </a:p>
        </p:txBody>
      </p:sp>
      <p:graphicFrame>
        <p:nvGraphicFramePr>
          <p:cNvPr id="372" name="Chart 6"/>
          <p:cNvGraphicFramePr/>
          <p:nvPr/>
        </p:nvGraphicFramePr>
        <p:xfrm>
          <a:off x="5766723" y="1941114"/>
          <a:ext cx="5878875" cy="4598116"/>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4"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375"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378" name="Rectangle 5"/>
          <p:cNvGrpSpPr/>
          <p:nvPr/>
        </p:nvGrpSpPr>
        <p:grpSpPr>
          <a:xfrm>
            <a:off x="0" y="2"/>
            <a:ext cx="12192000" cy="755374"/>
            <a:chOff x="0" y="1"/>
            <a:chExt cx="12192000" cy="755373"/>
          </a:xfrm>
        </p:grpSpPr>
        <p:sp>
          <p:nvSpPr>
            <p:cNvPr id="376"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377" name="Support for tougher fuel-efficiency standards"/>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tougher fuel-efficiency standards</a:t>
              </a:r>
            </a:p>
          </p:txBody>
        </p:sp>
      </p:grpSp>
      <p:sp>
        <p:nvSpPr>
          <p:cNvPr id="379"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support or oppose the following climate change policy? Tougher fuel-efficiency standards for automobiles and trucks.</a:t>
            </a:r>
          </a:p>
        </p:txBody>
      </p:sp>
      <p:sp>
        <p:nvSpPr>
          <p:cNvPr id="380" name="TextBox 10"/>
          <p:cNvSpPr txBox="1"/>
          <p:nvPr/>
        </p:nvSpPr>
        <p:spPr>
          <a:xfrm>
            <a:off x="354479" y="1868685"/>
            <a:ext cx="5056971" cy="186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tougher fuel-efficiency standards for cars and trucks:</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71%</a:t>
            </a:r>
          </a:p>
          <a:p>
            <a:pPr marL="285750" indent="-285750" algn="just">
              <a:buSzPct val="100000"/>
              <a:buFont typeface="Arial"/>
              <a:buChar char="•"/>
              <a:defRPr sz="1700">
                <a:latin typeface="Palatino Linotype"/>
                <a:ea typeface="Palatino Linotype"/>
                <a:cs typeface="Palatino Linotype"/>
                <a:sym typeface="Palatino Linotype"/>
              </a:defRPr>
            </a:pPr>
            <a:r>
              <a:t>Asian Americans = 81%</a:t>
            </a:r>
          </a:p>
          <a:p>
            <a:pPr marL="285750" indent="-285750" algn="just">
              <a:buSzPct val="100000"/>
              <a:buFont typeface="Arial"/>
              <a:buChar char="•"/>
              <a:defRPr sz="1700">
                <a:latin typeface="Palatino Linotype"/>
                <a:ea typeface="Palatino Linotype"/>
                <a:cs typeface="Palatino Linotype"/>
                <a:sym typeface="Palatino Linotype"/>
              </a:defRPr>
            </a:pPr>
            <a:r>
              <a:t>Latinxs = 78%</a:t>
            </a:r>
          </a:p>
          <a:p>
            <a:pPr marL="285750" indent="-285750" algn="just">
              <a:buSzPct val="100000"/>
              <a:buFont typeface="Arial"/>
              <a:buChar char="•"/>
              <a:defRPr sz="1700">
                <a:latin typeface="Palatino Linotype"/>
                <a:ea typeface="Palatino Linotype"/>
                <a:cs typeface="Palatino Linotype"/>
                <a:sym typeface="Palatino Linotype"/>
              </a:defRPr>
            </a:pPr>
            <a:r>
              <a:t>Whites = 74%</a:t>
            </a:r>
          </a:p>
        </p:txBody>
      </p:sp>
      <p:graphicFrame>
        <p:nvGraphicFramePr>
          <p:cNvPr id="381" name="Chart 6"/>
          <p:cNvGraphicFramePr/>
          <p:nvPr/>
        </p:nvGraphicFramePr>
        <p:xfrm>
          <a:off x="5766723" y="1942818"/>
          <a:ext cx="5878875" cy="4596413"/>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3"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384"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387" name="Rectangle 5"/>
          <p:cNvGrpSpPr/>
          <p:nvPr/>
        </p:nvGrpSpPr>
        <p:grpSpPr>
          <a:xfrm>
            <a:off x="0" y="2"/>
            <a:ext cx="12192000" cy="755374"/>
            <a:chOff x="0" y="1"/>
            <a:chExt cx="12192000" cy="755373"/>
          </a:xfrm>
        </p:grpSpPr>
        <p:sp>
          <p:nvSpPr>
            <p:cNvPr id="385"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386" name="Support for providing services to displaced fossil fuel workers"/>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providing services to displaced fossil fuel workers</a:t>
              </a:r>
            </a:p>
          </p:txBody>
        </p:sp>
      </p:grpSp>
      <p:sp>
        <p:nvSpPr>
          <p:cNvPr id="388" name="TextBox 9"/>
          <p:cNvSpPr txBox="1"/>
          <p:nvPr/>
        </p:nvSpPr>
        <p:spPr>
          <a:xfrm>
            <a:off x="5682341" y="1068585"/>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support or oppose the following climate change policy? Provide job training and unemployment insurance to anyone who loses a job due to the closure of fossil fuel power plants or extraction.</a:t>
            </a:r>
          </a:p>
        </p:txBody>
      </p:sp>
      <p:sp>
        <p:nvSpPr>
          <p:cNvPr id="389" name="TextBox 10"/>
          <p:cNvSpPr txBox="1"/>
          <p:nvPr/>
        </p:nvSpPr>
        <p:spPr>
          <a:xfrm>
            <a:off x="354479" y="1868685"/>
            <a:ext cx="5056971" cy="2377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providing job training and unemployment insurance to anyone who loses a job due to the closure of fossil fuel plants or extraction:</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80%</a:t>
            </a:r>
          </a:p>
          <a:p>
            <a:pPr marL="285750" indent="-285750" algn="just">
              <a:buSzPct val="100000"/>
              <a:buFont typeface="Arial"/>
              <a:buChar char="•"/>
              <a:defRPr sz="1700">
                <a:latin typeface="Palatino Linotype"/>
                <a:ea typeface="Palatino Linotype"/>
                <a:cs typeface="Palatino Linotype"/>
                <a:sym typeface="Palatino Linotype"/>
              </a:defRPr>
            </a:pPr>
            <a:r>
              <a:t>Asian Americans = 88%</a:t>
            </a:r>
          </a:p>
          <a:p>
            <a:pPr marL="285750" indent="-285750" algn="just">
              <a:buSzPct val="100000"/>
              <a:buFont typeface="Arial"/>
              <a:buChar char="•"/>
              <a:defRPr sz="1700">
                <a:latin typeface="Palatino Linotype"/>
                <a:ea typeface="Palatino Linotype"/>
                <a:cs typeface="Palatino Linotype"/>
                <a:sym typeface="Palatino Linotype"/>
              </a:defRPr>
            </a:pPr>
            <a:r>
              <a:t>Latinxs = 85%</a:t>
            </a:r>
          </a:p>
          <a:p>
            <a:pPr marL="285750" indent="-285750" algn="just">
              <a:buSzPct val="100000"/>
              <a:buFont typeface="Arial"/>
              <a:buChar char="•"/>
              <a:defRPr sz="1700">
                <a:latin typeface="Palatino Linotype"/>
                <a:ea typeface="Palatino Linotype"/>
                <a:cs typeface="Palatino Linotype"/>
                <a:sym typeface="Palatino Linotype"/>
              </a:defRPr>
            </a:pPr>
            <a:r>
              <a:t>Whites = 80%</a:t>
            </a:r>
          </a:p>
        </p:txBody>
      </p:sp>
      <p:graphicFrame>
        <p:nvGraphicFramePr>
          <p:cNvPr id="390" name="Chart 7"/>
          <p:cNvGraphicFramePr/>
          <p:nvPr/>
        </p:nvGraphicFramePr>
        <p:xfrm>
          <a:off x="5766723" y="2218114"/>
          <a:ext cx="5878875" cy="4321117"/>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2"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393"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396" name="Rectangle 5"/>
          <p:cNvGrpSpPr/>
          <p:nvPr/>
        </p:nvGrpSpPr>
        <p:grpSpPr>
          <a:xfrm>
            <a:off x="0" y="2"/>
            <a:ext cx="12192000" cy="755374"/>
            <a:chOff x="0" y="1"/>
            <a:chExt cx="12192000" cy="755373"/>
          </a:xfrm>
        </p:grpSpPr>
        <p:sp>
          <p:nvSpPr>
            <p:cNvPr id="394"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395" name="Support for funding mass transportation"/>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funding mass transportation</a:t>
              </a:r>
            </a:p>
          </p:txBody>
        </p:sp>
      </p:grpSp>
      <p:sp>
        <p:nvSpPr>
          <p:cNvPr id="397"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support or oppose the following climate change policy? Funding local mass transportation across the country.</a:t>
            </a:r>
          </a:p>
        </p:txBody>
      </p:sp>
      <p:sp>
        <p:nvSpPr>
          <p:cNvPr id="398" name="TextBox 10"/>
          <p:cNvSpPr txBox="1"/>
          <p:nvPr/>
        </p:nvSpPr>
        <p:spPr>
          <a:xfrm>
            <a:off x="354479" y="1868685"/>
            <a:ext cx="5056971" cy="186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funding local mass transportation across the country:</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72%</a:t>
            </a:r>
          </a:p>
          <a:p>
            <a:pPr marL="285750" indent="-285750" algn="just">
              <a:buSzPct val="100000"/>
              <a:buFont typeface="Arial"/>
              <a:buChar char="•"/>
              <a:defRPr sz="1700">
                <a:latin typeface="Palatino Linotype"/>
                <a:ea typeface="Palatino Linotype"/>
                <a:cs typeface="Palatino Linotype"/>
                <a:sym typeface="Palatino Linotype"/>
              </a:defRPr>
            </a:pPr>
            <a:r>
              <a:t>Asian Americans = 81%</a:t>
            </a:r>
          </a:p>
          <a:p>
            <a:pPr marL="285750" indent="-285750" algn="just">
              <a:buSzPct val="100000"/>
              <a:buFont typeface="Arial"/>
              <a:buChar char="•"/>
              <a:defRPr sz="1700">
                <a:latin typeface="Palatino Linotype"/>
                <a:ea typeface="Palatino Linotype"/>
                <a:cs typeface="Palatino Linotype"/>
                <a:sym typeface="Palatino Linotype"/>
              </a:defRPr>
            </a:pPr>
            <a:r>
              <a:t>Latinxs = 74%</a:t>
            </a:r>
          </a:p>
          <a:p>
            <a:pPr marL="285750" indent="-285750" algn="just">
              <a:buSzPct val="100000"/>
              <a:buFont typeface="Arial"/>
              <a:buChar char="•"/>
              <a:defRPr sz="1700">
                <a:latin typeface="Palatino Linotype"/>
                <a:ea typeface="Palatino Linotype"/>
                <a:cs typeface="Palatino Linotype"/>
                <a:sym typeface="Palatino Linotype"/>
              </a:defRPr>
            </a:pPr>
            <a:r>
              <a:t>Whites = 72%</a:t>
            </a:r>
          </a:p>
        </p:txBody>
      </p:sp>
      <p:graphicFrame>
        <p:nvGraphicFramePr>
          <p:cNvPr id="399" name="Chart 6"/>
          <p:cNvGraphicFramePr/>
          <p:nvPr/>
        </p:nvGraphicFramePr>
        <p:xfrm>
          <a:off x="5766723" y="1653692"/>
          <a:ext cx="5878875" cy="4885538"/>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1"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402"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405" name="Rectangle 5"/>
          <p:cNvGrpSpPr/>
          <p:nvPr/>
        </p:nvGrpSpPr>
        <p:grpSpPr>
          <a:xfrm>
            <a:off x="0" y="2"/>
            <a:ext cx="12192000" cy="755374"/>
            <a:chOff x="0" y="1"/>
            <a:chExt cx="12192000" cy="755373"/>
          </a:xfrm>
        </p:grpSpPr>
        <p:sp>
          <p:nvSpPr>
            <p:cNvPr id="403"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404" name="Support for moving to renewable energy by 2050"/>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moving to renewable energy by 2050</a:t>
              </a:r>
            </a:p>
          </p:txBody>
        </p:sp>
      </p:grpSp>
      <p:sp>
        <p:nvSpPr>
          <p:cNvPr id="406"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support or oppose the following climate change policy? Requiring that energy Americans use is from a renewable source by 2050.</a:t>
            </a:r>
          </a:p>
        </p:txBody>
      </p:sp>
      <p:sp>
        <p:nvSpPr>
          <p:cNvPr id="407" name="TextBox 10"/>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requiring that energy Americans use is from a renewable source by 2050:</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African Americans = 75%</a:t>
            </a:r>
          </a:p>
          <a:p>
            <a:pPr marL="285750" indent="-285750" algn="just">
              <a:buSzPct val="100000"/>
              <a:buFont typeface="Arial"/>
              <a:buChar char="•"/>
              <a:defRPr sz="1700">
                <a:latin typeface="Palatino Linotype"/>
                <a:ea typeface="Palatino Linotype"/>
                <a:cs typeface="Palatino Linotype"/>
                <a:sym typeface="Palatino Linotype"/>
              </a:defRPr>
            </a:pPr>
            <a:r>
              <a:t>Asian Americans = 80%</a:t>
            </a:r>
          </a:p>
          <a:p>
            <a:pPr marL="285750" indent="-285750" algn="just">
              <a:buSzPct val="100000"/>
              <a:buFont typeface="Arial"/>
              <a:buChar char="•"/>
              <a:defRPr sz="1700">
                <a:latin typeface="Palatino Linotype"/>
                <a:ea typeface="Palatino Linotype"/>
                <a:cs typeface="Palatino Linotype"/>
                <a:sym typeface="Palatino Linotype"/>
              </a:defRPr>
            </a:pPr>
            <a:r>
              <a:t>Latinxs = 76%</a:t>
            </a:r>
          </a:p>
          <a:p>
            <a:pPr marL="285750" indent="-285750" algn="just">
              <a:buSzPct val="100000"/>
              <a:buFont typeface="Arial"/>
              <a:buChar char="•"/>
              <a:defRPr sz="1700">
                <a:latin typeface="Palatino Linotype"/>
                <a:ea typeface="Palatino Linotype"/>
                <a:cs typeface="Palatino Linotype"/>
                <a:sym typeface="Palatino Linotype"/>
              </a:defRPr>
            </a:pPr>
            <a:r>
              <a:t>Whites = 68%</a:t>
            </a:r>
          </a:p>
        </p:txBody>
      </p:sp>
      <p:graphicFrame>
        <p:nvGraphicFramePr>
          <p:cNvPr id="408" name="Chart 6"/>
          <p:cNvGraphicFramePr/>
          <p:nvPr/>
        </p:nvGraphicFramePr>
        <p:xfrm>
          <a:off x="5766723" y="1941114"/>
          <a:ext cx="5878875" cy="4598116"/>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0" name="Footer Placeholder 3"/>
          <p:cNvSpPr txBox="1"/>
          <p:nvPr/>
        </p:nvSpPr>
        <p:spPr>
          <a:xfrm>
            <a:off x="152400" y="6404291"/>
            <a:ext cx="5943600"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411"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414" name="Rectangle 5"/>
          <p:cNvGrpSpPr/>
          <p:nvPr/>
        </p:nvGrpSpPr>
        <p:grpSpPr>
          <a:xfrm>
            <a:off x="0" y="2650433"/>
            <a:ext cx="12192000" cy="1577009"/>
            <a:chOff x="0" y="0"/>
            <a:chExt cx="12192000" cy="1577008"/>
          </a:xfrm>
        </p:grpSpPr>
        <p:sp>
          <p:nvSpPr>
            <p:cNvPr id="412" name="Rectangle"/>
            <p:cNvSpPr/>
            <p:nvPr/>
          </p:nvSpPr>
          <p:spPr>
            <a:xfrm>
              <a:off x="0" y="-1"/>
              <a:ext cx="12192000" cy="1577010"/>
            </a:xfrm>
            <a:prstGeom prst="rect">
              <a:avLst/>
            </a:prstGeom>
            <a:solidFill>
              <a:srgbClr val="EA8623">
                <a:alpha val="85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413" name="By Partisanship"/>
            <p:cNvSpPr txBox="1"/>
            <p:nvPr/>
          </p:nvSpPr>
          <p:spPr>
            <a:xfrm>
              <a:off x="0" y="406234"/>
              <a:ext cx="12192000" cy="7645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b="1" sz="4400">
                  <a:latin typeface="Palatino Linotype"/>
                  <a:ea typeface="Palatino Linotype"/>
                  <a:cs typeface="Palatino Linotype"/>
                  <a:sym typeface="Palatino Linotype"/>
                </a:defRPr>
              </a:lvl1pPr>
            </a:lstStyle>
            <a:p>
              <a:pPr/>
              <a:r>
                <a:t>By Partisanship</a:t>
              </a:r>
            </a:p>
          </p:txBody>
        </p:sp>
      </p:gr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6"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417"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420" name="Rectangle 5"/>
          <p:cNvGrpSpPr/>
          <p:nvPr/>
        </p:nvGrpSpPr>
        <p:grpSpPr>
          <a:xfrm>
            <a:off x="0" y="2"/>
            <a:ext cx="12192000" cy="755374"/>
            <a:chOff x="0" y="1"/>
            <a:chExt cx="12192000" cy="755373"/>
          </a:xfrm>
        </p:grpSpPr>
        <p:sp>
          <p:nvSpPr>
            <p:cNvPr id="418"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419" name="Care about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Care about climate change</a:t>
              </a:r>
            </a:p>
          </p:txBody>
        </p:sp>
      </p:grpSp>
      <p:sp>
        <p:nvSpPr>
          <p:cNvPr id="421" name="TextBox 9"/>
          <p:cNvSpPr txBox="1"/>
          <p:nvPr/>
        </p:nvSpPr>
        <p:spPr>
          <a:xfrm>
            <a:off x="5682341" y="1068584"/>
            <a:ext cx="6128358" cy="624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How much do you, personally, care about the issue of global climate change?</a:t>
            </a:r>
            <a:r>
              <a:rPr b="0"/>
              <a:t> </a:t>
            </a:r>
          </a:p>
        </p:txBody>
      </p:sp>
      <p:sp>
        <p:nvSpPr>
          <p:cNvPr id="422" name="TextBox 7"/>
          <p:cNvSpPr txBox="1"/>
          <p:nvPr/>
        </p:nvSpPr>
        <p:spPr>
          <a:xfrm>
            <a:off x="354479" y="1868684"/>
            <a:ext cx="5056971" cy="161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personally care a great deal or some about climate change:</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92%</a:t>
            </a:r>
          </a:p>
          <a:p>
            <a:pPr marL="285750" indent="-285750" algn="just">
              <a:buSzPct val="100000"/>
              <a:buFont typeface="Arial"/>
              <a:buChar char="•"/>
              <a:defRPr sz="1700">
                <a:latin typeface="Palatino Linotype"/>
                <a:ea typeface="Palatino Linotype"/>
                <a:cs typeface="Palatino Linotype"/>
                <a:sym typeface="Palatino Linotype"/>
              </a:defRPr>
            </a:pPr>
            <a:r>
              <a:t>Independents = 75%</a:t>
            </a:r>
          </a:p>
          <a:p>
            <a:pPr marL="285750" indent="-285750" algn="just">
              <a:buSzPct val="100000"/>
              <a:buFont typeface="Arial"/>
              <a:buChar char="•"/>
              <a:defRPr sz="1700">
                <a:latin typeface="Palatino Linotype"/>
                <a:ea typeface="Palatino Linotype"/>
                <a:cs typeface="Palatino Linotype"/>
                <a:sym typeface="Palatino Linotype"/>
              </a:defRPr>
            </a:pPr>
            <a:r>
              <a:t>Republicans = 73%</a:t>
            </a:r>
          </a:p>
        </p:txBody>
      </p:sp>
      <p:graphicFrame>
        <p:nvGraphicFramePr>
          <p:cNvPr id="423" name="Chart 8"/>
          <p:cNvGraphicFramePr/>
          <p:nvPr/>
        </p:nvGraphicFramePr>
        <p:xfrm>
          <a:off x="5660162" y="1664116"/>
          <a:ext cx="5985436" cy="4491575"/>
        </p:xfrm>
        <a:graphic xmlns:a="http://schemas.openxmlformats.org/drawingml/2006/main">
          <a:graphicData uri="http://schemas.openxmlformats.org/drawingml/2006/chart">
            <c:chart xmlns:c="http://schemas.openxmlformats.org/drawingml/2006/chart" r:id="rId2"/>
          </a:graphicData>
        </a:graphic>
      </p:graphicFrame>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5"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426"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429" name="Rectangle 5"/>
          <p:cNvGrpSpPr/>
          <p:nvPr/>
        </p:nvGrpSpPr>
        <p:grpSpPr>
          <a:xfrm>
            <a:off x="0" y="2"/>
            <a:ext cx="12192000" cy="755374"/>
            <a:chOff x="0" y="1"/>
            <a:chExt cx="12192000" cy="755373"/>
          </a:xfrm>
        </p:grpSpPr>
        <p:sp>
          <p:nvSpPr>
            <p:cNvPr id="427"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428" name="Climate change as a global problem"/>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Climate change as a global problem</a:t>
              </a:r>
            </a:p>
          </p:txBody>
        </p:sp>
      </p:grpSp>
      <p:sp>
        <p:nvSpPr>
          <p:cNvPr id="430" name="TextBox 9"/>
          <p:cNvSpPr txBox="1"/>
          <p:nvPr/>
        </p:nvSpPr>
        <p:spPr>
          <a:xfrm>
            <a:off x="5682341" y="1068584"/>
            <a:ext cx="6128358" cy="624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How much of a problem do you think climate change is </a:t>
            </a:r>
            <a:r>
              <a:rPr u="sng"/>
              <a:t>globally</a:t>
            </a:r>
            <a:r>
              <a:t> today?</a:t>
            </a:r>
            <a:r>
              <a:rPr b="0"/>
              <a:t> </a:t>
            </a:r>
          </a:p>
        </p:txBody>
      </p:sp>
      <p:graphicFrame>
        <p:nvGraphicFramePr>
          <p:cNvPr id="431" name="Chart 6"/>
          <p:cNvGraphicFramePr/>
          <p:nvPr/>
        </p:nvGraphicFramePr>
        <p:xfrm>
          <a:off x="5660162" y="1664116"/>
          <a:ext cx="5985436" cy="4875115"/>
        </p:xfrm>
        <a:graphic xmlns:a="http://schemas.openxmlformats.org/drawingml/2006/main">
          <a:graphicData uri="http://schemas.openxmlformats.org/drawingml/2006/chart">
            <c:chart xmlns:c="http://schemas.openxmlformats.org/drawingml/2006/chart" r:id="rId2"/>
          </a:graphicData>
        </a:graphic>
      </p:graphicFrame>
      <p:sp>
        <p:nvSpPr>
          <p:cNvPr id="432" name="TextBox 7"/>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climate change is a very or moderately big problem globally:</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90%</a:t>
            </a:r>
          </a:p>
          <a:p>
            <a:pPr marL="285750" indent="-285750" algn="just">
              <a:buSzPct val="100000"/>
              <a:buFont typeface="Arial"/>
              <a:buChar char="•"/>
              <a:defRPr sz="1700">
                <a:latin typeface="Palatino Linotype"/>
                <a:ea typeface="Palatino Linotype"/>
                <a:cs typeface="Palatino Linotype"/>
                <a:sym typeface="Palatino Linotype"/>
              </a:defRPr>
            </a:pPr>
            <a:r>
              <a:t>Independents = 69%</a:t>
            </a:r>
          </a:p>
          <a:p>
            <a:pPr marL="285750" indent="-285750" algn="just">
              <a:buSzPct val="100000"/>
              <a:buFont typeface="Arial"/>
              <a:buChar char="•"/>
              <a:defRPr sz="1700">
                <a:latin typeface="Palatino Linotype"/>
                <a:ea typeface="Palatino Linotype"/>
                <a:cs typeface="Palatino Linotype"/>
                <a:sym typeface="Palatino Linotype"/>
              </a:defRPr>
            </a:pPr>
            <a:r>
              <a:t>Republicans = 69%</a:t>
            </a:r>
          </a:p>
        </p:txBody>
      </p:sp>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4"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435"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438" name="Rectangle 5"/>
          <p:cNvGrpSpPr/>
          <p:nvPr/>
        </p:nvGrpSpPr>
        <p:grpSpPr>
          <a:xfrm>
            <a:off x="0" y="2"/>
            <a:ext cx="12192000" cy="755374"/>
            <a:chOff x="0" y="1"/>
            <a:chExt cx="12192000" cy="755373"/>
          </a:xfrm>
        </p:grpSpPr>
        <p:sp>
          <p:nvSpPr>
            <p:cNvPr id="436"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437" name="Climate change as a U.S. problem"/>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Climate change as a U.S. problem</a:t>
              </a:r>
            </a:p>
          </p:txBody>
        </p:sp>
      </p:grpSp>
      <p:sp>
        <p:nvSpPr>
          <p:cNvPr id="439" name="TextBox 9"/>
          <p:cNvSpPr txBox="1"/>
          <p:nvPr/>
        </p:nvSpPr>
        <p:spPr>
          <a:xfrm>
            <a:off x="5682341" y="1068584"/>
            <a:ext cx="6128358" cy="624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How much of a problem do you think climate change is in the </a:t>
            </a:r>
            <a:r>
              <a:rPr u="sng"/>
              <a:t>United States</a:t>
            </a:r>
            <a:r>
              <a:t> today?</a:t>
            </a:r>
            <a:r>
              <a:rPr b="0"/>
              <a:t> </a:t>
            </a:r>
          </a:p>
        </p:txBody>
      </p:sp>
      <p:graphicFrame>
        <p:nvGraphicFramePr>
          <p:cNvPr id="440" name="Chart 6"/>
          <p:cNvGraphicFramePr/>
          <p:nvPr/>
        </p:nvGraphicFramePr>
        <p:xfrm>
          <a:off x="5660162" y="1817883"/>
          <a:ext cx="5985436" cy="4721346"/>
        </p:xfrm>
        <a:graphic xmlns:a="http://schemas.openxmlformats.org/drawingml/2006/main">
          <a:graphicData uri="http://schemas.openxmlformats.org/drawingml/2006/chart">
            <c:chart xmlns:c="http://schemas.openxmlformats.org/drawingml/2006/chart" r:id="rId2"/>
          </a:graphicData>
        </a:graphic>
      </p:graphicFrame>
      <p:sp>
        <p:nvSpPr>
          <p:cNvPr id="441" name="TextBox 7"/>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climate change is a very or moderately big problem in the United States:</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88%</a:t>
            </a:r>
          </a:p>
          <a:p>
            <a:pPr marL="285750" indent="-285750" algn="just">
              <a:buSzPct val="100000"/>
              <a:buFont typeface="Arial"/>
              <a:buChar char="•"/>
              <a:defRPr sz="1700">
                <a:latin typeface="Palatino Linotype"/>
                <a:ea typeface="Palatino Linotype"/>
                <a:cs typeface="Palatino Linotype"/>
                <a:sym typeface="Palatino Linotype"/>
              </a:defRPr>
            </a:pPr>
            <a:r>
              <a:t>Independents = 71%</a:t>
            </a:r>
          </a:p>
          <a:p>
            <a:pPr marL="285750" indent="-285750" algn="just">
              <a:buSzPct val="100000"/>
              <a:buFont typeface="Arial"/>
              <a:buChar char="•"/>
              <a:defRPr sz="1700">
                <a:latin typeface="Palatino Linotype"/>
                <a:ea typeface="Palatino Linotype"/>
                <a:cs typeface="Palatino Linotype"/>
                <a:sym typeface="Palatino Linotype"/>
              </a:defRPr>
            </a:pPr>
            <a:r>
              <a:t>Republicans = 59%</a:t>
            </a:r>
          </a:p>
        </p:txBody>
      </p:sp>
    </p:spTree>
  </p:cSld>
  <p:clrMapOvr>
    <a:masterClrMapping/>
  </p:clrMapOvr>
  <p:transition xmlns:p14="http://schemas.microsoft.com/office/powerpoint/2010/main" spd="med" advClick="1"/>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3"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444"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447" name="Rectangle 5"/>
          <p:cNvGrpSpPr/>
          <p:nvPr/>
        </p:nvGrpSpPr>
        <p:grpSpPr>
          <a:xfrm>
            <a:off x="0" y="2"/>
            <a:ext cx="12192000" cy="755374"/>
            <a:chOff x="0" y="1"/>
            <a:chExt cx="12192000" cy="755373"/>
          </a:xfrm>
        </p:grpSpPr>
        <p:sp>
          <p:nvSpPr>
            <p:cNvPr id="445"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446" name="Climate change as a problem in one’s local community"/>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Climate change as a problem in one’s local community</a:t>
              </a:r>
            </a:p>
          </p:txBody>
        </p:sp>
      </p:grpSp>
      <p:sp>
        <p:nvSpPr>
          <p:cNvPr id="448" name="TextBox 9"/>
          <p:cNvSpPr txBox="1"/>
          <p:nvPr/>
        </p:nvSpPr>
        <p:spPr>
          <a:xfrm>
            <a:off x="5682341" y="1068584"/>
            <a:ext cx="6128358" cy="624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How much of a problem do you think climate change is in your </a:t>
            </a:r>
            <a:r>
              <a:rPr u="sng"/>
              <a:t>local community</a:t>
            </a:r>
            <a:r>
              <a:t> today?</a:t>
            </a:r>
            <a:r>
              <a:rPr b="0"/>
              <a:t> </a:t>
            </a:r>
          </a:p>
        </p:txBody>
      </p:sp>
      <p:graphicFrame>
        <p:nvGraphicFramePr>
          <p:cNvPr id="449" name="Chart 6"/>
          <p:cNvGraphicFramePr/>
          <p:nvPr/>
        </p:nvGraphicFramePr>
        <p:xfrm>
          <a:off x="5660162" y="1664116"/>
          <a:ext cx="5985436" cy="4875115"/>
        </p:xfrm>
        <a:graphic xmlns:a="http://schemas.openxmlformats.org/drawingml/2006/main">
          <a:graphicData uri="http://schemas.openxmlformats.org/drawingml/2006/chart">
            <c:chart xmlns:c="http://schemas.openxmlformats.org/drawingml/2006/chart" r:id="rId2"/>
          </a:graphicData>
        </a:graphic>
      </p:graphicFrame>
      <p:sp>
        <p:nvSpPr>
          <p:cNvPr id="450" name="TextBox 7"/>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climate change is a very or moderately big problem in one’s local community:</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74%</a:t>
            </a:r>
          </a:p>
          <a:p>
            <a:pPr marL="285750" indent="-285750" algn="just">
              <a:buSzPct val="100000"/>
              <a:buFont typeface="Arial"/>
              <a:buChar char="•"/>
              <a:defRPr sz="1700">
                <a:latin typeface="Palatino Linotype"/>
                <a:ea typeface="Palatino Linotype"/>
                <a:cs typeface="Palatino Linotype"/>
                <a:sym typeface="Palatino Linotype"/>
              </a:defRPr>
            </a:pPr>
            <a:r>
              <a:t>Independents = 57%</a:t>
            </a:r>
          </a:p>
          <a:p>
            <a:pPr marL="285750" indent="-285750" algn="just">
              <a:buSzPct val="100000"/>
              <a:buFont typeface="Arial"/>
              <a:buChar char="•"/>
              <a:defRPr sz="1700">
                <a:latin typeface="Palatino Linotype"/>
                <a:ea typeface="Palatino Linotype"/>
                <a:cs typeface="Palatino Linotype"/>
                <a:sym typeface="Palatino Linotype"/>
              </a:defRPr>
            </a:pPr>
            <a:r>
              <a:t>Republicans = 51%</a:t>
            </a:r>
          </a:p>
        </p:txBody>
      </p:sp>
    </p:spTree>
  </p:cSld>
  <p:clrMapOvr>
    <a:masterClrMapping/>
  </p:clrMapOvr>
  <p:transition xmlns:p14="http://schemas.microsoft.com/office/powerpoint/2010/main" spd="med" advClick="1"/>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2"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453"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456" name="Rectangle 5"/>
          <p:cNvGrpSpPr/>
          <p:nvPr/>
        </p:nvGrpSpPr>
        <p:grpSpPr>
          <a:xfrm>
            <a:off x="0" y="2"/>
            <a:ext cx="12192000" cy="755374"/>
            <a:chOff x="0" y="1"/>
            <a:chExt cx="12192000" cy="755373"/>
          </a:xfrm>
        </p:grpSpPr>
        <p:sp>
          <p:nvSpPr>
            <p:cNvPr id="454"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455" name="The personal impact of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The personal impact of climate change</a:t>
              </a:r>
            </a:p>
          </p:txBody>
        </p:sp>
      </p:grpSp>
      <p:sp>
        <p:nvSpPr>
          <p:cNvPr id="457" name="TextBox 9"/>
          <p:cNvSpPr txBox="1"/>
          <p:nvPr/>
        </p:nvSpPr>
        <p:spPr>
          <a:xfrm>
            <a:off x="5682341" y="1068585"/>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How concerned are you, if at all, that global climate change will harm you personally at some point in your lifetime? Are you very concerned, somewhat concerned, not too concerned or not at all concerned?</a:t>
            </a:r>
            <a:r>
              <a:rPr b="0"/>
              <a:t> </a:t>
            </a:r>
          </a:p>
        </p:txBody>
      </p:sp>
      <p:graphicFrame>
        <p:nvGraphicFramePr>
          <p:cNvPr id="458" name="Chart 6"/>
          <p:cNvGraphicFramePr/>
          <p:nvPr/>
        </p:nvGraphicFramePr>
        <p:xfrm>
          <a:off x="5660162" y="2218114"/>
          <a:ext cx="5985436" cy="4367403"/>
        </p:xfrm>
        <a:graphic xmlns:a="http://schemas.openxmlformats.org/drawingml/2006/main">
          <a:graphicData uri="http://schemas.openxmlformats.org/drawingml/2006/chart">
            <c:chart xmlns:c="http://schemas.openxmlformats.org/drawingml/2006/chart" r:id="rId2"/>
          </a:graphicData>
        </a:graphic>
      </p:graphicFrame>
      <p:sp>
        <p:nvSpPr>
          <p:cNvPr id="459" name="TextBox 7"/>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are very or somewhat concerned that climate change will impact them personally:</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87%</a:t>
            </a:r>
          </a:p>
          <a:p>
            <a:pPr marL="285750" indent="-285750" algn="just">
              <a:buSzPct val="100000"/>
              <a:buFont typeface="Arial"/>
              <a:buChar char="•"/>
              <a:defRPr sz="1700">
                <a:latin typeface="Palatino Linotype"/>
                <a:ea typeface="Palatino Linotype"/>
                <a:cs typeface="Palatino Linotype"/>
                <a:sym typeface="Palatino Linotype"/>
              </a:defRPr>
            </a:pPr>
            <a:r>
              <a:t>Independents = 70%</a:t>
            </a:r>
          </a:p>
          <a:p>
            <a:pPr marL="285750" indent="-285750" algn="just">
              <a:buSzPct val="100000"/>
              <a:buFont typeface="Arial"/>
              <a:buChar char="•"/>
              <a:defRPr sz="1700">
                <a:latin typeface="Palatino Linotype"/>
                <a:ea typeface="Palatino Linotype"/>
                <a:cs typeface="Palatino Linotype"/>
                <a:sym typeface="Palatino Linotype"/>
              </a:defRPr>
            </a:pPr>
            <a:r>
              <a:t>Republicans = 62%</a:t>
            </a:r>
          </a:p>
        </p:txBody>
      </p:sp>
    </p:spTree>
  </p:cSld>
  <p:clrMapOvr>
    <a:masterClrMapping/>
  </p:clrMapOvr>
  <p:transition xmlns:p14="http://schemas.microsoft.com/office/powerpoint/2010/main" spd="med" advClick="1"/>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1"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462"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465" name="Rectangle 5"/>
          <p:cNvGrpSpPr/>
          <p:nvPr/>
        </p:nvGrpSpPr>
        <p:grpSpPr>
          <a:xfrm>
            <a:off x="0" y="2"/>
            <a:ext cx="12192000" cy="755374"/>
            <a:chOff x="0" y="1"/>
            <a:chExt cx="12192000" cy="755373"/>
          </a:xfrm>
        </p:grpSpPr>
        <p:sp>
          <p:nvSpPr>
            <p:cNvPr id="463"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464" name="The impact of addressing climate change at the local level"/>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The impact of addressing climate change at the local level</a:t>
              </a:r>
            </a:p>
          </p:txBody>
        </p:sp>
      </p:grpSp>
      <p:sp>
        <p:nvSpPr>
          <p:cNvPr id="466" name="TextBox 9"/>
          <p:cNvSpPr txBox="1"/>
          <p:nvPr/>
        </p:nvSpPr>
        <p:spPr>
          <a:xfrm>
            <a:off x="5682341" y="1068584"/>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Do you think policies aimed at reducing the effects of global climate change generally help your </a:t>
            </a:r>
            <a:r>
              <a:rPr u="sng"/>
              <a:t>local </a:t>
            </a:r>
            <a:r>
              <a:t>economy, hurt your </a:t>
            </a:r>
            <a:r>
              <a:rPr u="sng"/>
              <a:t>local</a:t>
            </a:r>
            <a:r>
              <a:t> economy, or make no difference for your </a:t>
            </a:r>
            <a:r>
              <a:rPr u="sng"/>
              <a:t>local </a:t>
            </a:r>
            <a:r>
              <a:t>economy?</a:t>
            </a:r>
          </a:p>
        </p:txBody>
      </p:sp>
      <p:graphicFrame>
        <p:nvGraphicFramePr>
          <p:cNvPr id="467" name="Chart 6"/>
          <p:cNvGraphicFramePr/>
          <p:nvPr/>
        </p:nvGraphicFramePr>
        <p:xfrm>
          <a:off x="5660162" y="1994855"/>
          <a:ext cx="5985436" cy="4303075"/>
        </p:xfrm>
        <a:graphic xmlns:a="http://schemas.openxmlformats.org/drawingml/2006/main">
          <a:graphicData uri="http://schemas.openxmlformats.org/drawingml/2006/chart">
            <c:chart xmlns:c="http://schemas.openxmlformats.org/drawingml/2006/chart" r:id="rId2"/>
          </a:graphicData>
        </a:graphic>
      </p:graphicFrame>
      <p:sp>
        <p:nvSpPr>
          <p:cNvPr id="468" name="TextBox 7"/>
          <p:cNvSpPr txBox="1"/>
          <p:nvPr/>
        </p:nvSpPr>
        <p:spPr>
          <a:xfrm>
            <a:off x="354479" y="1868685"/>
            <a:ext cx="5056971" cy="186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policies aimed at reducing the effects of climate change will hurt their local economy:</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21%</a:t>
            </a:r>
          </a:p>
          <a:p>
            <a:pPr marL="285750" indent="-285750" algn="just">
              <a:buSzPct val="100000"/>
              <a:buFont typeface="Arial"/>
              <a:buChar char="•"/>
              <a:defRPr sz="1700">
                <a:latin typeface="Palatino Linotype"/>
                <a:ea typeface="Palatino Linotype"/>
                <a:cs typeface="Palatino Linotype"/>
                <a:sym typeface="Palatino Linotype"/>
              </a:defRPr>
            </a:pPr>
            <a:r>
              <a:t>Independents = 22%</a:t>
            </a:r>
          </a:p>
          <a:p>
            <a:pPr marL="285750" indent="-285750" algn="just">
              <a:buSzPct val="100000"/>
              <a:buFont typeface="Arial"/>
              <a:buChar char="•"/>
              <a:defRPr sz="1700">
                <a:latin typeface="Palatino Linotype"/>
                <a:ea typeface="Palatino Linotype"/>
                <a:cs typeface="Palatino Linotype"/>
                <a:sym typeface="Palatino Linotype"/>
              </a:defRPr>
            </a:pPr>
            <a:r>
              <a:t>Republicans = 33%</a:t>
            </a:r>
          </a:p>
        </p:txBody>
      </p:sp>
    </p:spTree>
  </p:cSld>
  <p:clrMapOvr>
    <a:masterClrMapping/>
  </p:clrMapOvr>
  <p:transition xmlns:p14="http://schemas.microsoft.com/office/powerpoint/2010/main" spd="med" advClick="1"/>
</p:sld>
</file>

<file path=ppt/slides/slide4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0"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471"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474" name="Rectangle 5"/>
          <p:cNvGrpSpPr/>
          <p:nvPr/>
        </p:nvGrpSpPr>
        <p:grpSpPr>
          <a:xfrm>
            <a:off x="0" y="2"/>
            <a:ext cx="12192000" cy="755374"/>
            <a:chOff x="0" y="1"/>
            <a:chExt cx="12192000" cy="755373"/>
          </a:xfrm>
        </p:grpSpPr>
        <p:sp>
          <p:nvSpPr>
            <p:cNvPr id="472"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473" name="The impact of addressing climate change at the national level"/>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The impact of addressing climate change at the national level</a:t>
              </a:r>
            </a:p>
          </p:txBody>
        </p:sp>
      </p:grpSp>
      <p:sp>
        <p:nvSpPr>
          <p:cNvPr id="475" name="TextBox 9"/>
          <p:cNvSpPr txBox="1"/>
          <p:nvPr/>
        </p:nvSpPr>
        <p:spPr>
          <a:xfrm>
            <a:off x="5682341" y="1068585"/>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Do you think policies aimed at reducing the effects of global climate change generally help the </a:t>
            </a:r>
            <a:r>
              <a:rPr u="sng"/>
              <a:t>national </a:t>
            </a:r>
            <a:r>
              <a:t>economy, hurt the </a:t>
            </a:r>
            <a:r>
              <a:rPr u="sng"/>
              <a:t>national</a:t>
            </a:r>
            <a:r>
              <a:t> economy, or make no difference for the </a:t>
            </a:r>
            <a:r>
              <a:rPr u="sng"/>
              <a:t>national </a:t>
            </a:r>
            <a:r>
              <a:t>economy?</a:t>
            </a:r>
          </a:p>
        </p:txBody>
      </p:sp>
      <p:graphicFrame>
        <p:nvGraphicFramePr>
          <p:cNvPr id="476" name="Chart 6"/>
          <p:cNvGraphicFramePr/>
          <p:nvPr/>
        </p:nvGraphicFramePr>
        <p:xfrm>
          <a:off x="5660162" y="2218114"/>
          <a:ext cx="5985436" cy="3739457"/>
        </p:xfrm>
        <a:graphic xmlns:a="http://schemas.openxmlformats.org/drawingml/2006/main">
          <a:graphicData uri="http://schemas.openxmlformats.org/drawingml/2006/chart">
            <c:chart xmlns:c="http://schemas.openxmlformats.org/drawingml/2006/chart" r:id="rId2"/>
          </a:graphicData>
        </a:graphic>
      </p:graphicFrame>
      <p:sp>
        <p:nvSpPr>
          <p:cNvPr id="477" name="TextBox 7"/>
          <p:cNvSpPr txBox="1"/>
          <p:nvPr/>
        </p:nvSpPr>
        <p:spPr>
          <a:xfrm>
            <a:off x="354479" y="1868685"/>
            <a:ext cx="5056971" cy="186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policies aimed at reducing the effects of climate change will hurt the national economy:</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20%</a:t>
            </a:r>
          </a:p>
          <a:p>
            <a:pPr marL="285750" indent="-285750" algn="just">
              <a:buSzPct val="100000"/>
              <a:buFont typeface="Arial"/>
              <a:buChar char="•"/>
              <a:defRPr sz="1700">
                <a:latin typeface="Palatino Linotype"/>
                <a:ea typeface="Palatino Linotype"/>
                <a:cs typeface="Palatino Linotype"/>
                <a:sym typeface="Palatino Linotype"/>
              </a:defRPr>
            </a:pPr>
            <a:r>
              <a:t>Independents = 24%</a:t>
            </a:r>
          </a:p>
          <a:p>
            <a:pPr marL="285750" indent="-285750" algn="just">
              <a:buSzPct val="100000"/>
              <a:buFont typeface="Arial"/>
              <a:buChar char="•"/>
              <a:defRPr sz="1700">
                <a:latin typeface="Palatino Linotype"/>
                <a:ea typeface="Palatino Linotype"/>
                <a:cs typeface="Palatino Linotype"/>
                <a:sym typeface="Palatino Linotype"/>
              </a:defRPr>
            </a:pPr>
            <a:r>
              <a:t>Republicans = 37%</a:t>
            </a:r>
          </a:p>
        </p:txBody>
      </p:sp>
    </p:spTree>
  </p:cSld>
  <p:clrMapOvr>
    <a:masterClrMapping/>
  </p:clrMapOvr>
  <p:transition xmlns:p14="http://schemas.microsoft.com/office/powerpoint/2010/main" spd="med" advClick="1"/>
</p:sld>
</file>

<file path=ppt/slides/slide4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9"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480"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483" name="Rectangle 5"/>
          <p:cNvGrpSpPr/>
          <p:nvPr/>
        </p:nvGrpSpPr>
        <p:grpSpPr>
          <a:xfrm>
            <a:off x="0" y="2"/>
            <a:ext cx="12192000" cy="755374"/>
            <a:chOff x="0" y="1"/>
            <a:chExt cx="12192000" cy="755373"/>
          </a:xfrm>
        </p:grpSpPr>
        <p:sp>
          <p:nvSpPr>
            <p:cNvPr id="481"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482" name="Climate change and job creation"/>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Climate change and job creation</a:t>
              </a:r>
            </a:p>
          </p:txBody>
        </p:sp>
      </p:grpSp>
      <p:sp>
        <p:nvSpPr>
          <p:cNvPr id="484" name="TextBox 9"/>
          <p:cNvSpPr txBox="1"/>
          <p:nvPr/>
        </p:nvSpPr>
        <p:spPr>
          <a:xfrm>
            <a:off x="5682341" y="1068585"/>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think policies aimed at reducing the effects of global climate change generally help the creation of jobs, hurt the creation of jobs, or make no difference for the creation of jobs?</a:t>
            </a:r>
          </a:p>
        </p:txBody>
      </p:sp>
      <p:graphicFrame>
        <p:nvGraphicFramePr>
          <p:cNvPr id="485" name="Chart 6"/>
          <p:cNvGraphicFramePr/>
          <p:nvPr/>
        </p:nvGraphicFramePr>
        <p:xfrm>
          <a:off x="5660162" y="2218114"/>
          <a:ext cx="5985436" cy="4079817"/>
        </p:xfrm>
        <a:graphic xmlns:a="http://schemas.openxmlformats.org/drawingml/2006/main">
          <a:graphicData uri="http://schemas.openxmlformats.org/drawingml/2006/chart">
            <c:chart xmlns:c="http://schemas.openxmlformats.org/drawingml/2006/chart" r:id="rId2"/>
          </a:graphicData>
        </a:graphic>
      </p:graphicFrame>
      <p:sp>
        <p:nvSpPr>
          <p:cNvPr id="486" name="TextBox 7"/>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policies aimed at reducing the effects of climate change will hurt the creation of jobs:</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17%</a:t>
            </a:r>
          </a:p>
          <a:p>
            <a:pPr marL="285750" indent="-285750" algn="just">
              <a:buSzPct val="100000"/>
              <a:buFont typeface="Arial"/>
              <a:buChar char="•"/>
              <a:defRPr sz="1700">
                <a:latin typeface="Palatino Linotype"/>
                <a:ea typeface="Palatino Linotype"/>
                <a:cs typeface="Palatino Linotype"/>
                <a:sym typeface="Palatino Linotype"/>
              </a:defRPr>
            </a:pPr>
            <a:r>
              <a:t>Independents = 17%</a:t>
            </a:r>
          </a:p>
          <a:p>
            <a:pPr marL="285750" indent="-285750" algn="just">
              <a:buSzPct val="100000"/>
              <a:buFont typeface="Arial"/>
              <a:buChar char="•"/>
              <a:defRPr sz="1700">
                <a:latin typeface="Palatino Linotype"/>
                <a:ea typeface="Palatino Linotype"/>
                <a:cs typeface="Palatino Linotype"/>
                <a:sym typeface="Palatino Linotype"/>
              </a:defRPr>
            </a:pPr>
            <a:r>
              <a:t>Republicans = 34%</a:t>
            </a:r>
          </a:p>
          <a:p>
            <a:pPr algn="just">
              <a:defRPr sz="1700">
                <a:latin typeface="Palatino Linotype"/>
                <a:ea typeface="Palatino Linotype"/>
                <a:cs typeface="Palatino Linotype"/>
                <a:sym typeface="Palatino Linotype"/>
              </a:defRPr>
            </a:pPr>
          </a:p>
        </p:txBody>
      </p:sp>
    </p:spTree>
  </p:cSld>
  <p:clrMapOvr>
    <a:masterClrMapping/>
  </p:clrMapOvr>
  <p:transition xmlns:p14="http://schemas.microsoft.com/office/powerpoint/2010/main" spd="med" advClick="1"/>
</p:sld>
</file>

<file path=ppt/slides/slide4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8"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489"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492" name="Rectangle 5"/>
          <p:cNvGrpSpPr/>
          <p:nvPr/>
        </p:nvGrpSpPr>
        <p:grpSpPr>
          <a:xfrm>
            <a:off x="0" y="2"/>
            <a:ext cx="12192000" cy="755374"/>
            <a:chOff x="0" y="1"/>
            <a:chExt cx="12192000" cy="755373"/>
          </a:xfrm>
        </p:grpSpPr>
        <p:sp>
          <p:nvSpPr>
            <p:cNvPr id="490"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491" name="The impact of climate change on people of color"/>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The impact of climate change on people of color</a:t>
              </a:r>
            </a:p>
          </p:txBody>
        </p:sp>
      </p:grpSp>
      <p:sp>
        <p:nvSpPr>
          <p:cNvPr id="493" name="TextBox 9"/>
          <p:cNvSpPr txBox="1"/>
          <p:nvPr/>
        </p:nvSpPr>
        <p:spPr>
          <a:xfrm>
            <a:off x="5682341" y="1068585"/>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think the negative effects from climate change are more likely to impact people of color, less likely to impact people of color, or impact people of color about the same as everyone else?</a:t>
            </a:r>
          </a:p>
        </p:txBody>
      </p:sp>
      <p:graphicFrame>
        <p:nvGraphicFramePr>
          <p:cNvPr id="494" name="Chart 6"/>
          <p:cNvGraphicFramePr/>
          <p:nvPr/>
        </p:nvGraphicFramePr>
        <p:xfrm>
          <a:off x="5660162" y="2218114"/>
          <a:ext cx="5985436" cy="3739457"/>
        </p:xfrm>
        <a:graphic xmlns:a="http://schemas.openxmlformats.org/drawingml/2006/main">
          <a:graphicData uri="http://schemas.openxmlformats.org/drawingml/2006/chart">
            <c:chart xmlns:c="http://schemas.openxmlformats.org/drawingml/2006/chart" r:id="rId2"/>
          </a:graphicData>
        </a:graphic>
      </p:graphicFrame>
      <p:sp>
        <p:nvSpPr>
          <p:cNvPr id="495" name="TextBox 7"/>
          <p:cNvSpPr txBox="1"/>
          <p:nvPr/>
        </p:nvSpPr>
        <p:spPr>
          <a:xfrm>
            <a:off x="354479" y="1868685"/>
            <a:ext cx="5056971" cy="186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people of color will be more negatively impacted by climate change than others:</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37%</a:t>
            </a:r>
          </a:p>
          <a:p>
            <a:pPr marL="285750" indent="-285750" algn="just">
              <a:buSzPct val="100000"/>
              <a:buFont typeface="Arial"/>
              <a:buChar char="•"/>
              <a:defRPr sz="1700">
                <a:latin typeface="Palatino Linotype"/>
                <a:ea typeface="Palatino Linotype"/>
                <a:cs typeface="Palatino Linotype"/>
                <a:sym typeface="Palatino Linotype"/>
              </a:defRPr>
            </a:pPr>
            <a:r>
              <a:t>Independents = 20%</a:t>
            </a:r>
          </a:p>
          <a:p>
            <a:pPr marL="285750" indent="-285750" algn="just">
              <a:buSzPct val="100000"/>
              <a:buFont typeface="Arial"/>
              <a:buChar char="•"/>
              <a:defRPr sz="1700">
                <a:latin typeface="Palatino Linotype"/>
                <a:ea typeface="Palatino Linotype"/>
                <a:cs typeface="Palatino Linotype"/>
                <a:sym typeface="Palatino Linotype"/>
              </a:defRPr>
            </a:pPr>
            <a:r>
              <a:t>Republicans = 17%</a:t>
            </a:r>
          </a:p>
        </p:txBody>
      </p:sp>
    </p:spTree>
  </p:cSld>
  <p:clrMapOvr>
    <a:masterClrMapping/>
  </p:clrMapOvr>
  <p:transition xmlns:p14="http://schemas.microsoft.com/office/powerpoint/2010/main" spd="med" advClick="1"/>
</p:sld>
</file>

<file path=ppt/slides/slide4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7"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498"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501" name="Rectangle 5"/>
          <p:cNvGrpSpPr/>
          <p:nvPr/>
        </p:nvGrpSpPr>
        <p:grpSpPr>
          <a:xfrm>
            <a:off x="0" y="2"/>
            <a:ext cx="12192000" cy="755374"/>
            <a:chOff x="0" y="1"/>
            <a:chExt cx="12192000" cy="755373"/>
          </a:xfrm>
        </p:grpSpPr>
        <p:sp>
          <p:nvSpPr>
            <p:cNvPr id="499"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500" name="The impact of climate change on poor peopl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The impact of climate change on poor people</a:t>
              </a:r>
            </a:p>
          </p:txBody>
        </p:sp>
      </p:grpSp>
      <p:sp>
        <p:nvSpPr>
          <p:cNvPr id="502" name="TextBox 9"/>
          <p:cNvSpPr txBox="1"/>
          <p:nvPr/>
        </p:nvSpPr>
        <p:spPr>
          <a:xfrm>
            <a:off x="5682341" y="1068585"/>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think the negative effects from climate change are more likely to impact poor people, less likely to impact poor people, or impact poor people about the same as everyone else?</a:t>
            </a:r>
          </a:p>
        </p:txBody>
      </p:sp>
      <p:graphicFrame>
        <p:nvGraphicFramePr>
          <p:cNvPr id="503" name="Chart 6"/>
          <p:cNvGraphicFramePr/>
          <p:nvPr/>
        </p:nvGraphicFramePr>
        <p:xfrm>
          <a:off x="5660162" y="2219816"/>
          <a:ext cx="5985436" cy="3737754"/>
        </p:xfrm>
        <a:graphic xmlns:a="http://schemas.openxmlformats.org/drawingml/2006/main">
          <a:graphicData uri="http://schemas.openxmlformats.org/drawingml/2006/chart">
            <c:chart xmlns:c="http://schemas.openxmlformats.org/drawingml/2006/chart" r:id="rId2"/>
          </a:graphicData>
        </a:graphic>
      </p:graphicFrame>
      <p:sp>
        <p:nvSpPr>
          <p:cNvPr id="504" name="TextBox 7"/>
          <p:cNvSpPr txBox="1"/>
          <p:nvPr/>
        </p:nvSpPr>
        <p:spPr>
          <a:xfrm>
            <a:off x="354479" y="1868685"/>
            <a:ext cx="5056971" cy="186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poor people will be more negatively impacted by climate change than others:</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57%</a:t>
            </a:r>
          </a:p>
          <a:p>
            <a:pPr marL="285750" indent="-285750" algn="just">
              <a:buSzPct val="100000"/>
              <a:buFont typeface="Arial"/>
              <a:buChar char="•"/>
              <a:defRPr sz="1700">
                <a:latin typeface="Palatino Linotype"/>
                <a:ea typeface="Palatino Linotype"/>
                <a:cs typeface="Palatino Linotype"/>
                <a:sym typeface="Palatino Linotype"/>
              </a:defRPr>
            </a:pPr>
            <a:r>
              <a:t>Independents = 35%</a:t>
            </a:r>
          </a:p>
          <a:p>
            <a:pPr marL="285750" indent="-285750" algn="just">
              <a:buSzPct val="100000"/>
              <a:buFont typeface="Arial"/>
              <a:buChar char="•"/>
              <a:defRPr sz="1700">
                <a:latin typeface="Palatino Linotype"/>
                <a:ea typeface="Palatino Linotype"/>
                <a:cs typeface="Palatino Linotype"/>
                <a:sym typeface="Palatino Linotype"/>
              </a:defRPr>
            </a:pPr>
            <a:r>
              <a:t>Republicans = 29%</a:t>
            </a:r>
          </a:p>
        </p:txBody>
      </p:sp>
    </p:spTree>
  </p:cSld>
  <p:clrMapOvr>
    <a:masterClrMapping/>
  </p:clrMapOvr>
  <p:transition xmlns:p14="http://schemas.microsoft.com/office/powerpoint/2010/main" spd="med" advClick="1"/>
</p:sld>
</file>

<file path=ppt/slides/slide4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6"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507"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510" name="Rectangle 5"/>
          <p:cNvGrpSpPr/>
          <p:nvPr/>
        </p:nvGrpSpPr>
        <p:grpSpPr>
          <a:xfrm>
            <a:off x="0" y="2"/>
            <a:ext cx="12192000" cy="755374"/>
            <a:chOff x="0" y="1"/>
            <a:chExt cx="12192000" cy="755373"/>
          </a:xfrm>
        </p:grpSpPr>
        <p:sp>
          <p:nvSpPr>
            <p:cNvPr id="508"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509" name="Likelihood of severe storms due to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Likelihood of severe storms due to climate change</a:t>
              </a:r>
            </a:p>
          </p:txBody>
        </p:sp>
      </p:grpSp>
      <p:sp>
        <p:nvSpPr>
          <p:cNvPr id="511"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From what you have heard or read, how likely, if at all, is the following to occur because of global climate change?</a:t>
            </a:r>
            <a:r>
              <a:rPr b="0"/>
              <a:t> </a:t>
            </a:r>
            <a:r>
              <a:t>Storms become more severe.</a:t>
            </a:r>
          </a:p>
        </p:txBody>
      </p:sp>
      <p:graphicFrame>
        <p:nvGraphicFramePr>
          <p:cNvPr id="512" name="Chart 6"/>
          <p:cNvGraphicFramePr/>
          <p:nvPr/>
        </p:nvGraphicFramePr>
        <p:xfrm>
          <a:off x="5660162" y="1994855"/>
          <a:ext cx="5985436" cy="4061775"/>
        </p:xfrm>
        <a:graphic xmlns:a="http://schemas.openxmlformats.org/drawingml/2006/main">
          <a:graphicData uri="http://schemas.openxmlformats.org/drawingml/2006/chart">
            <c:chart xmlns:c="http://schemas.openxmlformats.org/drawingml/2006/chart" r:id="rId2"/>
          </a:graphicData>
        </a:graphic>
      </p:graphicFrame>
      <p:sp>
        <p:nvSpPr>
          <p:cNvPr id="513" name="TextBox 7"/>
          <p:cNvSpPr txBox="1"/>
          <p:nvPr/>
        </p:nvSpPr>
        <p:spPr>
          <a:xfrm>
            <a:off x="354479" y="1868685"/>
            <a:ext cx="5056971" cy="186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say it is very or fairly likely that storms will become more severe due to climate change:</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91%</a:t>
            </a:r>
          </a:p>
          <a:p>
            <a:pPr marL="285750" indent="-285750" algn="just">
              <a:buSzPct val="100000"/>
              <a:buFont typeface="Arial"/>
              <a:buChar char="•"/>
              <a:defRPr sz="1700">
                <a:latin typeface="Palatino Linotype"/>
                <a:ea typeface="Palatino Linotype"/>
                <a:cs typeface="Palatino Linotype"/>
                <a:sym typeface="Palatino Linotype"/>
              </a:defRPr>
            </a:pPr>
            <a:r>
              <a:t>Independents = 72%</a:t>
            </a:r>
          </a:p>
          <a:p>
            <a:pPr marL="285750" indent="-285750" algn="just">
              <a:buSzPct val="100000"/>
              <a:buFont typeface="Arial"/>
              <a:buChar char="•"/>
              <a:defRPr sz="1700">
                <a:latin typeface="Palatino Linotype"/>
                <a:ea typeface="Palatino Linotype"/>
                <a:cs typeface="Palatino Linotype"/>
                <a:sym typeface="Palatino Linotype"/>
              </a:defRPr>
            </a:pPr>
            <a:r>
              <a:t>Republicans = 74%</a:t>
            </a:r>
          </a:p>
        </p:txBody>
      </p:sp>
    </p:spTree>
  </p:cSld>
  <p:clrMapOvr>
    <a:masterClrMapping/>
  </p:clrMapOvr>
  <p:transition xmlns:p14="http://schemas.microsoft.com/office/powerpoint/2010/main" spd="med" advClick="1"/>
</p:sld>
</file>

<file path=ppt/slides/slide4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5"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516"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519" name="Rectangle 5"/>
          <p:cNvGrpSpPr/>
          <p:nvPr/>
        </p:nvGrpSpPr>
        <p:grpSpPr>
          <a:xfrm>
            <a:off x="0" y="2"/>
            <a:ext cx="12192000" cy="755374"/>
            <a:chOff x="0" y="1"/>
            <a:chExt cx="12192000" cy="755373"/>
          </a:xfrm>
        </p:grpSpPr>
        <p:sp>
          <p:nvSpPr>
            <p:cNvPr id="517"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518" name="Likelihood of rising sea levels due to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Likelihood of rising sea levels due to climate change</a:t>
              </a:r>
            </a:p>
          </p:txBody>
        </p:sp>
      </p:grpSp>
      <p:sp>
        <p:nvSpPr>
          <p:cNvPr id="520" name="TextBox 9"/>
          <p:cNvSpPr txBox="1"/>
          <p:nvPr/>
        </p:nvSpPr>
        <p:spPr>
          <a:xfrm>
            <a:off x="5682341" y="1068584"/>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From what you have heard or read, how likely, if at all, is the following to occur because of global climate change?</a:t>
            </a:r>
            <a:r>
              <a:rPr b="0"/>
              <a:t> </a:t>
            </a:r>
            <a:r>
              <a:t>Rising sea levels that swallow up beaches and shore lines.</a:t>
            </a:r>
          </a:p>
        </p:txBody>
      </p:sp>
      <p:graphicFrame>
        <p:nvGraphicFramePr>
          <p:cNvPr id="521" name="Chart 6"/>
          <p:cNvGraphicFramePr/>
          <p:nvPr/>
        </p:nvGraphicFramePr>
        <p:xfrm>
          <a:off x="5660162" y="1941114"/>
          <a:ext cx="5985436" cy="4115516"/>
        </p:xfrm>
        <a:graphic xmlns:a="http://schemas.openxmlformats.org/drawingml/2006/main">
          <a:graphicData uri="http://schemas.openxmlformats.org/drawingml/2006/chart">
            <c:chart xmlns:c="http://schemas.openxmlformats.org/drawingml/2006/chart" r:id="rId2"/>
          </a:graphicData>
        </a:graphic>
      </p:graphicFrame>
      <p:sp>
        <p:nvSpPr>
          <p:cNvPr id="522" name="TextBox 7"/>
          <p:cNvSpPr txBox="1"/>
          <p:nvPr/>
        </p:nvSpPr>
        <p:spPr>
          <a:xfrm>
            <a:off x="354479" y="1868684"/>
            <a:ext cx="5056971" cy="161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say it is very or fairly likely that sea levels will rise due to climate change:</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91%</a:t>
            </a:r>
          </a:p>
          <a:p>
            <a:pPr marL="285750" indent="-285750" algn="just">
              <a:buSzPct val="100000"/>
              <a:buFont typeface="Arial"/>
              <a:buChar char="•"/>
              <a:defRPr sz="1700">
                <a:latin typeface="Palatino Linotype"/>
                <a:ea typeface="Palatino Linotype"/>
                <a:cs typeface="Palatino Linotype"/>
                <a:sym typeface="Palatino Linotype"/>
              </a:defRPr>
            </a:pPr>
            <a:r>
              <a:t>Independents = 75%</a:t>
            </a:r>
          </a:p>
          <a:p>
            <a:pPr marL="285750" indent="-285750" algn="just">
              <a:buSzPct val="100000"/>
              <a:buFont typeface="Arial"/>
              <a:buChar char="•"/>
              <a:defRPr sz="1700">
                <a:latin typeface="Palatino Linotype"/>
                <a:ea typeface="Palatino Linotype"/>
                <a:cs typeface="Palatino Linotype"/>
                <a:sym typeface="Palatino Linotype"/>
              </a:defRPr>
            </a:pPr>
            <a:r>
              <a:t>Republicans = 73%</a:t>
            </a:r>
          </a:p>
        </p:txBody>
      </p:sp>
    </p:spTree>
  </p:cSld>
  <p:clrMapOvr>
    <a:masterClrMapping/>
  </p:clrMapOvr>
  <p:transition xmlns:p14="http://schemas.microsoft.com/office/powerpoint/2010/main" spd="med" advClick="1"/>
</p:sld>
</file>

<file path=ppt/slides/slide5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4"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525"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528" name="Rectangle 5"/>
          <p:cNvGrpSpPr/>
          <p:nvPr/>
        </p:nvGrpSpPr>
        <p:grpSpPr>
          <a:xfrm>
            <a:off x="0" y="2"/>
            <a:ext cx="12192000" cy="755374"/>
            <a:chOff x="0" y="1"/>
            <a:chExt cx="12192000" cy="755373"/>
          </a:xfrm>
        </p:grpSpPr>
        <p:sp>
          <p:nvSpPr>
            <p:cNvPr id="526"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527" name="Likelihood of water shortages due to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Likelihood of water shortages due to climate change</a:t>
              </a:r>
            </a:p>
          </p:txBody>
        </p:sp>
      </p:grpSp>
      <p:sp>
        <p:nvSpPr>
          <p:cNvPr id="529"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From what you have heard or read, how likely, if at all, is the following to occur because of global climate change?</a:t>
            </a:r>
            <a:r>
              <a:rPr b="0"/>
              <a:t> </a:t>
            </a:r>
            <a:r>
              <a:t>More droughts or water shortages.</a:t>
            </a:r>
          </a:p>
        </p:txBody>
      </p:sp>
      <p:graphicFrame>
        <p:nvGraphicFramePr>
          <p:cNvPr id="530" name="Chart 6"/>
          <p:cNvGraphicFramePr/>
          <p:nvPr/>
        </p:nvGraphicFramePr>
        <p:xfrm>
          <a:off x="5562832" y="1956263"/>
          <a:ext cx="6082766" cy="4100366"/>
        </p:xfrm>
        <a:graphic xmlns:a="http://schemas.openxmlformats.org/drawingml/2006/main">
          <a:graphicData uri="http://schemas.openxmlformats.org/drawingml/2006/chart">
            <c:chart xmlns:c="http://schemas.openxmlformats.org/drawingml/2006/chart" r:id="rId2"/>
          </a:graphicData>
        </a:graphic>
      </p:graphicFrame>
      <p:sp>
        <p:nvSpPr>
          <p:cNvPr id="531" name="TextBox 7"/>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say it is very or fairly likely that there will be more droughts or water shortages due to climate change:</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87%</a:t>
            </a:r>
          </a:p>
          <a:p>
            <a:pPr marL="285750" indent="-285750" algn="just">
              <a:buSzPct val="100000"/>
              <a:buFont typeface="Arial"/>
              <a:buChar char="•"/>
              <a:defRPr sz="1700">
                <a:latin typeface="Palatino Linotype"/>
                <a:ea typeface="Palatino Linotype"/>
                <a:cs typeface="Palatino Linotype"/>
                <a:sym typeface="Palatino Linotype"/>
              </a:defRPr>
            </a:pPr>
            <a:r>
              <a:t>Independents = 72%</a:t>
            </a:r>
          </a:p>
          <a:p>
            <a:pPr marL="285750" indent="-285750" algn="just">
              <a:buSzPct val="100000"/>
              <a:buFont typeface="Arial"/>
              <a:buChar char="•"/>
              <a:defRPr sz="1700">
                <a:latin typeface="Palatino Linotype"/>
                <a:ea typeface="Palatino Linotype"/>
                <a:cs typeface="Palatino Linotype"/>
                <a:sym typeface="Palatino Linotype"/>
              </a:defRPr>
            </a:pPr>
            <a:r>
              <a:t>Republicans = 67%</a:t>
            </a:r>
          </a:p>
        </p:txBody>
      </p:sp>
    </p:spTree>
  </p:cSld>
  <p:clrMapOvr>
    <a:masterClrMapping/>
  </p:clrMapOvr>
  <p:transition xmlns:p14="http://schemas.microsoft.com/office/powerpoint/2010/main" spd="med" advClick="1"/>
</p:sld>
</file>

<file path=ppt/slides/slide5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3"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534"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537" name="Rectangle 5"/>
          <p:cNvGrpSpPr/>
          <p:nvPr/>
        </p:nvGrpSpPr>
        <p:grpSpPr>
          <a:xfrm>
            <a:off x="0" y="2"/>
            <a:ext cx="12192000" cy="755374"/>
            <a:chOff x="0" y="1"/>
            <a:chExt cx="12192000" cy="755373"/>
          </a:xfrm>
        </p:grpSpPr>
        <p:sp>
          <p:nvSpPr>
            <p:cNvPr id="535"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536" name="Likelihood of forest fires due to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Likelihood of forest fires due to climate change</a:t>
              </a:r>
            </a:p>
          </p:txBody>
        </p:sp>
      </p:grpSp>
      <p:sp>
        <p:nvSpPr>
          <p:cNvPr id="538"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From what you have heard or read, how likely, if at all, is the following to occur because of global climate change?</a:t>
            </a:r>
            <a:r>
              <a:rPr b="0"/>
              <a:t> </a:t>
            </a:r>
            <a:r>
              <a:t>More forest fires.</a:t>
            </a:r>
          </a:p>
        </p:txBody>
      </p:sp>
      <p:graphicFrame>
        <p:nvGraphicFramePr>
          <p:cNvPr id="539" name="Chart 6"/>
          <p:cNvGraphicFramePr/>
          <p:nvPr/>
        </p:nvGraphicFramePr>
        <p:xfrm>
          <a:off x="5660162" y="1969711"/>
          <a:ext cx="5985436" cy="4086919"/>
        </p:xfrm>
        <a:graphic xmlns:a="http://schemas.openxmlformats.org/drawingml/2006/main">
          <a:graphicData uri="http://schemas.openxmlformats.org/drawingml/2006/chart">
            <c:chart xmlns:c="http://schemas.openxmlformats.org/drawingml/2006/chart" r:id="rId2"/>
          </a:graphicData>
        </a:graphic>
      </p:graphicFrame>
      <p:sp>
        <p:nvSpPr>
          <p:cNvPr id="540" name="TextBox 7"/>
          <p:cNvSpPr txBox="1"/>
          <p:nvPr/>
        </p:nvSpPr>
        <p:spPr>
          <a:xfrm>
            <a:off x="354479" y="1868684"/>
            <a:ext cx="5056971" cy="161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say it is very or fairly likely that there will be more forest fires due to climate change:</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88%</a:t>
            </a:r>
          </a:p>
          <a:p>
            <a:pPr marL="285750" indent="-285750" algn="just">
              <a:buSzPct val="100000"/>
              <a:buFont typeface="Arial"/>
              <a:buChar char="•"/>
              <a:defRPr sz="1700">
                <a:latin typeface="Palatino Linotype"/>
                <a:ea typeface="Palatino Linotype"/>
                <a:cs typeface="Palatino Linotype"/>
                <a:sym typeface="Palatino Linotype"/>
              </a:defRPr>
            </a:pPr>
            <a:r>
              <a:t>Independents = 72%</a:t>
            </a:r>
          </a:p>
          <a:p>
            <a:pPr marL="285750" indent="-285750" algn="just">
              <a:buSzPct val="100000"/>
              <a:buFont typeface="Arial"/>
              <a:buChar char="•"/>
              <a:defRPr sz="1700">
                <a:latin typeface="Palatino Linotype"/>
                <a:ea typeface="Palatino Linotype"/>
                <a:cs typeface="Palatino Linotype"/>
                <a:sym typeface="Palatino Linotype"/>
              </a:defRPr>
            </a:pPr>
            <a:r>
              <a:t>Republicans = 71%</a:t>
            </a:r>
          </a:p>
        </p:txBody>
      </p:sp>
    </p:spTree>
  </p:cSld>
  <p:clrMapOvr>
    <a:masterClrMapping/>
  </p:clrMapOvr>
  <p:transition xmlns:p14="http://schemas.microsoft.com/office/powerpoint/2010/main" spd="med" advClick="1"/>
</p:sld>
</file>

<file path=ppt/slides/slide5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2"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543"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546" name="Rectangle 5"/>
          <p:cNvGrpSpPr/>
          <p:nvPr/>
        </p:nvGrpSpPr>
        <p:grpSpPr>
          <a:xfrm>
            <a:off x="0" y="2"/>
            <a:ext cx="12192000" cy="755374"/>
            <a:chOff x="0" y="1"/>
            <a:chExt cx="12192000" cy="755373"/>
          </a:xfrm>
        </p:grpSpPr>
        <p:sp>
          <p:nvSpPr>
            <p:cNvPr id="544"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545" name="Likelihood of hurricanes due to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Likelihood of hurricanes due to climate change</a:t>
              </a:r>
            </a:p>
          </p:txBody>
        </p:sp>
      </p:grpSp>
      <p:sp>
        <p:nvSpPr>
          <p:cNvPr id="547"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From what you have heard or read, how likely, if at all, is the following to occur because of global climate change?</a:t>
            </a:r>
            <a:r>
              <a:rPr b="0"/>
              <a:t> </a:t>
            </a:r>
            <a:r>
              <a:t>More dangerous hurricanes.</a:t>
            </a:r>
          </a:p>
        </p:txBody>
      </p:sp>
      <p:graphicFrame>
        <p:nvGraphicFramePr>
          <p:cNvPr id="548" name="Chart 6"/>
          <p:cNvGraphicFramePr/>
          <p:nvPr/>
        </p:nvGraphicFramePr>
        <p:xfrm>
          <a:off x="5660162" y="1969711"/>
          <a:ext cx="5985436" cy="4086919"/>
        </p:xfrm>
        <a:graphic xmlns:a="http://schemas.openxmlformats.org/drawingml/2006/main">
          <a:graphicData uri="http://schemas.openxmlformats.org/drawingml/2006/chart">
            <c:chart xmlns:c="http://schemas.openxmlformats.org/drawingml/2006/chart" r:id="rId2"/>
          </a:graphicData>
        </a:graphic>
      </p:graphicFrame>
      <p:sp>
        <p:nvSpPr>
          <p:cNvPr id="549" name="TextBox 7"/>
          <p:cNvSpPr txBox="1"/>
          <p:nvPr/>
        </p:nvSpPr>
        <p:spPr>
          <a:xfrm>
            <a:off x="354479" y="1868685"/>
            <a:ext cx="5056971" cy="1615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say it is very or fairly likely that there will be more dangerous hurricanes due to climate change:</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90%</a:t>
            </a:r>
          </a:p>
          <a:p>
            <a:pPr marL="285750" indent="-285750" algn="just">
              <a:buSzPct val="100000"/>
              <a:buFont typeface="Arial"/>
              <a:buChar char="•"/>
              <a:defRPr sz="1700">
                <a:latin typeface="Palatino Linotype"/>
                <a:ea typeface="Palatino Linotype"/>
                <a:cs typeface="Palatino Linotype"/>
                <a:sym typeface="Palatino Linotype"/>
              </a:defRPr>
            </a:pPr>
            <a:r>
              <a:t>Independents = 76%</a:t>
            </a:r>
          </a:p>
          <a:p>
            <a:pPr marL="285750" indent="-285750" algn="just">
              <a:buSzPct val="100000"/>
              <a:buFont typeface="Arial"/>
              <a:buChar char="•"/>
              <a:defRPr sz="1700">
                <a:latin typeface="Palatino Linotype"/>
                <a:ea typeface="Palatino Linotype"/>
                <a:cs typeface="Palatino Linotype"/>
                <a:sym typeface="Palatino Linotype"/>
              </a:defRPr>
            </a:pPr>
            <a:r>
              <a:t>Republicans = 71%</a:t>
            </a:r>
          </a:p>
        </p:txBody>
      </p:sp>
    </p:spTree>
  </p:cSld>
  <p:clrMapOvr>
    <a:masterClrMapping/>
  </p:clrMapOvr>
  <p:transition xmlns:p14="http://schemas.microsoft.com/office/powerpoint/2010/main" spd="med" advClick="1"/>
</p:sld>
</file>

<file path=ppt/slides/slide5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1"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552"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555" name="Rectangle 5"/>
          <p:cNvGrpSpPr/>
          <p:nvPr/>
        </p:nvGrpSpPr>
        <p:grpSpPr>
          <a:xfrm>
            <a:off x="0" y="2"/>
            <a:ext cx="12192000" cy="755374"/>
            <a:chOff x="0" y="1"/>
            <a:chExt cx="12192000" cy="755373"/>
          </a:xfrm>
        </p:grpSpPr>
        <p:sp>
          <p:nvSpPr>
            <p:cNvPr id="553"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554" name="Likelihood of technology solving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Likelihood of technology solving climate change</a:t>
              </a:r>
            </a:p>
          </p:txBody>
        </p:sp>
      </p:grpSp>
      <p:sp>
        <p:nvSpPr>
          <p:cNvPr id="556" name="TextBox 9"/>
          <p:cNvSpPr txBox="1"/>
          <p:nvPr/>
        </p:nvSpPr>
        <p:spPr>
          <a:xfrm>
            <a:off x="5682341" y="1068584"/>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Do you think the following thing will or will not happen in the </a:t>
            </a:r>
            <a:r>
              <a:rPr u="sng"/>
              <a:t>next 50 years</a:t>
            </a:r>
            <a:r>
              <a:t>, that is before the year 2069?</a:t>
            </a:r>
            <a:r>
              <a:rPr b="0"/>
              <a:t> </a:t>
            </a:r>
            <a:r>
              <a:t>New technology will solve most of the problems from global climate change.</a:t>
            </a:r>
          </a:p>
        </p:txBody>
      </p:sp>
      <p:graphicFrame>
        <p:nvGraphicFramePr>
          <p:cNvPr id="557" name="Chart 6"/>
          <p:cNvGraphicFramePr/>
          <p:nvPr/>
        </p:nvGraphicFramePr>
        <p:xfrm>
          <a:off x="5660162" y="1942818"/>
          <a:ext cx="5985436" cy="4596413"/>
        </p:xfrm>
        <a:graphic xmlns:a="http://schemas.openxmlformats.org/drawingml/2006/main">
          <a:graphicData uri="http://schemas.openxmlformats.org/drawingml/2006/chart">
            <c:chart xmlns:c="http://schemas.openxmlformats.org/drawingml/2006/chart" r:id="rId2"/>
          </a:graphicData>
        </a:graphic>
      </p:graphicFrame>
      <p:sp>
        <p:nvSpPr>
          <p:cNvPr id="558" name="TextBox 7"/>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say new technology will definitely or probably solve most of the problems from climate change in the next 50 years: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52%</a:t>
            </a:r>
          </a:p>
          <a:p>
            <a:pPr marL="285750" indent="-285750" algn="just">
              <a:buSzPct val="100000"/>
              <a:buFont typeface="Arial"/>
              <a:buChar char="•"/>
              <a:defRPr sz="1700">
                <a:latin typeface="Palatino Linotype"/>
                <a:ea typeface="Palatino Linotype"/>
                <a:cs typeface="Palatino Linotype"/>
                <a:sym typeface="Palatino Linotype"/>
              </a:defRPr>
            </a:pPr>
            <a:r>
              <a:t>Independents = 47%</a:t>
            </a:r>
          </a:p>
          <a:p>
            <a:pPr marL="285750" indent="-285750" algn="just">
              <a:buSzPct val="100000"/>
              <a:buFont typeface="Arial"/>
              <a:buChar char="•"/>
              <a:defRPr sz="1700">
                <a:latin typeface="Palatino Linotype"/>
                <a:ea typeface="Palatino Linotype"/>
                <a:cs typeface="Palatino Linotype"/>
                <a:sym typeface="Palatino Linotype"/>
              </a:defRPr>
            </a:pPr>
            <a:r>
              <a:t>Republicans = 56%</a:t>
            </a:r>
          </a:p>
        </p:txBody>
      </p:sp>
    </p:spTree>
  </p:cSld>
  <p:clrMapOvr>
    <a:masterClrMapping/>
  </p:clrMapOvr>
  <p:transition xmlns:p14="http://schemas.microsoft.com/office/powerpoint/2010/main" spd="med" advClick="1"/>
</p:sld>
</file>

<file path=ppt/slides/slide5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0"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561"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564" name="Rectangle 5"/>
          <p:cNvGrpSpPr/>
          <p:nvPr/>
        </p:nvGrpSpPr>
        <p:grpSpPr>
          <a:xfrm>
            <a:off x="0" y="2"/>
            <a:ext cx="12192000" cy="755374"/>
            <a:chOff x="0" y="1"/>
            <a:chExt cx="12192000" cy="755373"/>
          </a:xfrm>
        </p:grpSpPr>
        <p:sp>
          <p:nvSpPr>
            <p:cNvPr id="562"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563" name="Likelihood of lifestyle changes to address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Likelihood of lifestyle changes to address climate change</a:t>
              </a:r>
            </a:p>
          </p:txBody>
        </p:sp>
      </p:grpSp>
      <p:sp>
        <p:nvSpPr>
          <p:cNvPr id="565" name="TextBox 9"/>
          <p:cNvSpPr txBox="1"/>
          <p:nvPr/>
        </p:nvSpPr>
        <p:spPr>
          <a:xfrm>
            <a:off x="5682341" y="1068585"/>
            <a:ext cx="6128358" cy="1424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Do you think the following thing will or will not happen in the </a:t>
            </a:r>
            <a:r>
              <a:rPr u="sng"/>
              <a:t>next 50 years</a:t>
            </a:r>
            <a:r>
              <a:t>, that is before the year 2069?</a:t>
            </a:r>
            <a:r>
              <a:rPr b="0"/>
              <a:t> </a:t>
            </a:r>
            <a:r>
              <a:t>We will make </a:t>
            </a:r>
            <a:r>
              <a:rPr u="sng"/>
              <a:t>major</a:t>
            </a:r>
            <a:r>
              <a:t> changes to our way of life in America in order to address the problems from global climate change.</a:t>
            </a:r>
          </a:p>
        </p:txBody>
      </p:sp>
      <p:graphicFrame>
        <p:nvGraphicFramePr>
          <p:cNvPr id="566" name="Chart 6"/>
          <p:cNvGraphicFramePr/>
          <p:nvPr/>
        </p:nvGraphicFramePr>
        <p:xfrm>
          <a:off x="5660162" y="2218114"/>
          <a:ext cx="5985436" cy="4321117"/>
        </p:xfrm>
        <a:graphic xmlns:a="http://schemas.openxmlformats.org/drawingml/2006/main">
          <a:graphicData uri="http://schemas.openxmlformats.org/drawingml/2006/chart">
            <c:chart xmlns:c="http://schemas.openxmlformats.org/drawingml/2006/chart" r:id="rId2"/>
          </a:graphicData>
        </a:graphic>
      </p:graphicFrame>
      <p:sp>
        <p:nvSpPr>
          <p:cNvPr id="567" name="TextBox 7"/>
          <p:cNvSpPr txBox="1"/>
          <p:nvPr/>
        </p:nvSpPr>
        <p:spPr>
          <a:xfrm>
            <a:off x="354479" y="1868685"/>
            <a:ext cx="5056971" cy="186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say Americans will definitely or probably make major lifestyle changes to address the problems from climate change in the next 50 years: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61%</a:t>
            </a:r>
          </a:p>
          <a:p>
            <a:pPr marL="285750" indent="-285750" algn="just">
              <a:buSzPct val="100000"/>
              <a:buFont typeface="Arial"/>
              <a:buChar char="•"/>
              <a:defRPr sz="1700">
                <a:latin typeface="Palatino Linotype"/>
                <a:ea typeface="Palatino Linotype"/>
                <a:cs typeface="Palatino Linotype"/>
                <a:sym typeface="Palatino Linotype"/>
              </a:defRPr>
            </a:pPr>
            <a:r>
              <a:t>Independents = 55%</a:t>
            </a:r>
          </a:p>
          <a:p>
            <a:pPr marL="285750" indent="-285750" algn="just">
              <a:buSzPct val="100000"/>
              <a:buFont typeface="Arial"/>
              <a:buChar char="•"/>
              <a:defRPr sz="1700">
                <a:latin typeface="Palatino Linotype"/>
                <a:ea typeface="Palatino Linotype"/>
                <a:cs typeface="Palatino Linotype"/>
                <a:sym typeface="Palatino Linotype"/>
              </a:defRPr>
            </a:pPr>
            <a:r>
              <a:t>Republicans = 61%</a:t>
            </a:r>
          </a:p>
        </p:txBody>
      </p:sp>
    </p:spTree>
  </p:cSld>
  <p:clrMapOvr>
    <a:masterClrMapping/>
  </p:clrMapOvr>
  <p:transition xmlns:p14="http://schemas.microsoft.com/office/powerpoint/2010/main" spd="med" advClick="1"/>
</p:sld>
</file>

<file path=ppt/slides/slide5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9"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570"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573" name="Rectangle 5"/>
          <p:cNvGrpSpPr/>
          <p:nvPr/>
        </p:nvGrpSpPr>
        <p:grpSpPr>
          <a:xfrm>
            <a:off x="0" y="2"/>
            <a:ext cx="12192000" cy="755374"/>
            <a:chOff x="0" y="1"/>
            <a:chExt cx="12192000" cy="755373"/>
          </a:xfrm>
        </p:grpSpPr>
        <p:sp>
          <p:nvSpPr>
            <p:cNvPr id="571"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572" name="Likelihood of missing our opportunity to address climate change"/>
            <p:cNvSpPr txBox="1"/>
            <p:nvPr/>
          </p:nvSpPr>
          <p:spPr>
            <a:xfrm>
              <a:off x="0" y="116068"/>
              <a:ext cx="12192000" cy="5232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2800">
                  <a:latin typeface="Palatino Linotype"/>
                  <a:ea typeface="Palatino Linotype"/>
                  <a:cs typeface="Palatino Linotype"/>
                  <a:sym typeface="Palatino Linotype"/>
                </a:defRPr>
              </a:lvl1pPr>
            </a:lstStyle>
            <a:p>
              <a:pPr/>
              <a:r>
                <a:t>Likelihood of missing our opportunity to address climate change</a:t>
              </a:r>
            </a:p>
          </p:txBody>
        </p:sp>
      </p:grpSp>
      <p:sp>
        <p:nvSpPr>
          <p:cNvPr id="574" name="TextBox 9"/>
          <p:cNvSpPr txBox="1"/>
          <p:nvPr/>
        </p:nvSpPr>
        <p:spPr>
          <a:xfrm>
            <a:off x="5682341" y="1068585"/>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Do you think the following thing will or will not happen in the </a:t>
            </a:r>
            <a:r>
              <a:rPr u="sng"/>
              <a:t>next 50 years</a:t>
            </a:r>
            <a:r>
              <a:t>, that is before the year 2069?</a:t>
            </a:r>
            <a:r>
              <a:rPr b="0"/>
              <a:t> </a:t>
            </a:r>
            <a:r>
              <a:t>We will have missed our opportunity to address the issue of climate change and there will be nothing we can do.</a:t>
            </a:r>
          </a:p>
        </p:txBody>
      </p:sp>
      <p:graphicFrame>
        <p:nvGraphicFramePr>
          <p:cNvPr id="575" name="Chart 6"/>
          <p:cNvGraphicFramePr/>
          <p:nvPr/>
        </p:nvGraphicFramePr>
        <p:xfrm>
          <a:off x="5660162" y="2218114"/>
          <a:ext cx="5985436" cy="3838517"/>
        </p:xfrm>
        <a:graphic xmlns:a="http://schemas.openxmlformats.org/drawingml/2006/main">
          <a:graphicData uri="http://schemas.openxmlformats.org/drawingml/2006/chart">
            <c:chart xmlns:c="http://schemas.openxmlformats.org/drawingml/2006/chart" r:id="rId2"/>
          </a:graphicData>
        </a:graphic>
      </p:graphicFrame>
      <p:sp>
        <p:nvSpPr>
          <p:cNvPr id="576" name="TextBox 7"/>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say we will definitely or probably miss our opportunity to address climate change in the next 50 years: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65%</a:t>
            </a:r>
          </a:p>
          <a:p>
            <a:pPr marL="285750" indent="-285750" algn="just">
              <a:buSzPct val="100000"/>
              <a:buFont typeface="Arial"/>
              <a:buChar char="•"/>
              <a:defRPr sz="1700">
                <a:latin typeface="Palatino Linotype"/>
                <a:ea typeface="Palatino Linotype"/>
                <a:cs typeface="Palatino Linotype"/>
                <a:sym typeface="Palatino Linotype"/>
              </a:defRPr>
            </a:pPr>
            <a:r>
              <a:t>Independents = 54%</a:t>
            </a:r>
          </a:p>
          <a:p>
            <a:pPr marL="285750" indent="-285750" algn="just">
              <a:buSzPct val="100000"/>
              <a:buFont typeface="Arial"/>
              <a:buChar char="•"/>
              <a:defRPr sz="1700">
                <a:latin typeface="Palatino Linotype"/>
                <a:ea typeface="Palatino Linotype"/>
                <a:cs typeface="Palatino Linotype"/>
                <a:sym typeface="Palatino Linotype"/>
              </a:defRPr>
            </a:pPr>
            <a:r>
              <a:t>Republicans = 47%</a:t>
            </a:r>
          </a:p>
        </p:txBody>
      </p:sp>
    </p:spTree>
  </p:cSld>
  <p:clrMapOvr>
    <a:masterClrMapping/>
  </p:clrMapOvr>
  <p:transition xmlns:p14="http://schemas.microsoft.com/office/powerpoint/2010/main" spd="med" advClick="1"/>
</p:sld>
</file>

<file path=ppt/slides/slide5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8"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579"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582" name="Rectangle 5"/>
          <p:cNvGrpSpPr/>
          <p:nvPr/>
        </p:nvGrpSpPr>
        <p:grpSpPr>
          <a:xfrm>
            <a:off x="0" y="2"/>
            <a:ext cx="12192000" cy="755374"/>
            <a:chOff x="0" y="1"/>
            <a:chExt cx="12192000" cy="755373"/>
          </a:xfrm>
        </p:grpSpPr>
        <p:sp>
          <p:nvSpPr>
            <p:cNvPr id="580"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581" name="Approval of Trump’s handling of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Approval of Trump’s handling of climate change</a:t>
              </a:r>
            </a:p>
          </p:txBody>
        </p:sp>
      </p:grpSp>
      <p:sp>
        <p:nvSpPr>
          <p:cNvPr id="583" name="TextBox 9"/>
          <p:cNvSpPr txBox="1"/>
          <p:nvPr/>
        </p:nvSpPr>
        <p:spPr>
          <a:xfrm>
            <a:off x="5682341" y="1068584"/>
            <a:ext cx="6128358" cy="624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approve or disapprove of the way Donald Trump is handling the issue of climate change?</a:t>
            </a:r>
          </a:p>
        </p:txBody>
      </p:sp>
      <p:graphicFrame>
        <p:nvGraphicFramePr>
          <p:cNvPr id="584" name="Chart 6"/>
          <p:cNvGraphicFramePr/>
          <p:nvPr/>
        </p:nvGraphicFramePr>
        <p:xfrm>
          <a:off x="5660162" y="1664116"/>
          <a:ext cx="5985436" cy="4875115"/>
        </p:xfrm>
        <a:graphic xmlns:a="http://schemas.openxmlformats.org/drawingml/2006/main">
          <a:graphicData uri="http://schemas.openxmlformats.org/drawingml/2006/chart">
            <c:chart xmlns:c="http://schemas.openxmlformats.org/drawingml/2006/chart" r:id="rId2"/>
          </a:graphicData>
        </a:graphic>
      </p:graphicFrame>
      <p:sp>
        <p:nvSpPr>
          <p:cNvPr id="585" name="TextBox 7"/>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they strongly or somewhat approve of the way Donald Trump is handling the issue of climate change: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16%</a:t>
            </a:r>
          </a:p>
          <a:p>
            <a:pPr marL="285750" indent="-285750" algn="just">
              <a:buSzPct val="100000"/>
              <a:buFont typeface="Arial"/>
              <a:buChar char="•"/>
              <a:defRPr sz="1700">
                <a:latin typeface="Palatino Linotype"/>
                <a:ea typeface="Palatino Linotype"/>
                <a:cs typeface="Palatino Linotype"/>
                <a:sym typeface="Palatino Linotype"/>
              </a:defRPr>
            </a:pPr>
            <a:r>
              <a:t>Independents = 20%</a:t>
            </a:r>
          </a:p>
          <a:p>
            <a:pPr marL="285750" indent="-285750" algn="just">
              <a:buSzPct val="100000"/>
              <a:buFont typeface="Arial"/>
              <a:buChar char="•"/>
              <a:defRPr sz="1700">
                <a:latin typeface="Palatino Linotype"/>
                <a:ea typeface="Palatino Linotype"/>
                <a:cs typeface="Palatino Linotype"/>
                <a:sym typeface="Palatino Linotype"/>
              </a:defRPr>
            </a:pPr>
            <a:r>
              <a:t>Republicans = 56%</a:t>
            </a:r>
          </a:p>
        </p:txBody>
      </p:sp>
    </p:spTree>
  </p:cSld>
  <p:clrMapOvr>
    <a:masterClrMapping/>
  </p:clrMapOvr>
  <p:transition xmlns:p14="http://schemas.microsoft.com/office/powerpoint/2010/main" spd="med" advClick="1"/>
</p:sld>
</file>

<file path=ppt/slides/slide5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7"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588"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591" name="Rectangle 5"/>
          <p:cNvGrpSpPr/>
          <p:nvPr/>
        </p:nvGrpSpPr>
        <p:grpSpPr>
          <a:xfrm>
            <a:off x="0" y="2"/>
            <a:ext cx="12192000" cy="755374"/>
            <a:chOff x="0" y="1"/>
            <a:chExt cx="12192000" cy="755373"/>
          </a:xfrm>
        </p:grpSpPr>
        <p:sp>
          <p:nvSpPr>
            <p:cNvPr id="589"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590" name="Government’s efforts at reducing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Government’s efforts at reducing climate change</a:t>
              </a:r>
            </a:p>
          </p:txBody>
        </p:sp>
      </p:grpSp>
      <p:sp>
        <p:nvSpPr>
          <p:cNvPr id="592" name="TextBox 9"/>
          <p:cNvSpPr txBox="1"/>
          <p:nvPr/>
        </p:nvSpPr>
        <p:spPr>
          <a:xfrm>
            <a:off x="5682341" y="1068584"/>
            <a:ext cx="6128358" cy="624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How much do you think the federal government is doing to reduce the effects of global climate change?</a:t>
            </a:r>
            <a:r>
              <a:rPr b="0"/>
              <a:t> </a:t>
            </a:r>
          </a:p>
        </p:txBody>
      </p:sp>
      <p:graphicFrame>
        <p:nvGraphicFramePr>
          <p:cNvPr id="593" name="Chart 6"/>
          <p:cNvGraphicFramePr/>
          <p:nvPr/>
        </p:nvGraphicFramePr>
        <p:xfrm>
          <a:off x="5660162" y="1664116"/>
          <a:ext cx="5985436" cy="4491575"/>
        </p:xfrm>
        <a:graphic xmlns:a="http://schemas.openxmlformats.org/drawingml/2006/main">
          <a:graphicData uri="http://schemas.openxmlformats.org/drawingml/2006/chart">
            <c:chart xmlns:c="http://schemas.openxmlformats.org/drawingml/2006/chart" r:id="rId2"/>
          </a:graphicData>
        </a:graphic>
      </p:graphicFrame>
      <p:sp>
        <p:nvSpPr>
          <p:cNvPr id="594" name="TextBox 7"/>
          <p:cNvSpPr txBox="1"/>
          <p:nvPr/>
        </p:nvSpPr>
        <p:spPr>
          <a:xfrm>
            <a:off x="354479" y="1868684"/>
            <a:ext cx="5056971" cy="161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the federal government is doing too little to reduce the effects of climate change: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83%</a:t>
            </a:r>
          </a:p>
          <a:p>
            <a:pPr marL="285750" indent="-285750" algn="just">
              <a:buSzPct val="100000"/>
              <a:buFont typeface="Arial"/>
              <a:buChar char="•"/>
              <a:defRPr sz="1700">
                <a:latin typeface="Palatino Linotype"/>
                <a:ea typeface="Palatino Linotype"/>
                <a:cs typeface="Palatino Linotype"/>
                <a:sym typeface="Palatino Linotype"/>
              </a:defRPr>
            </a:pPr>
            <a:r>
              <a:t>Independents = 68%</a:t>
            </a:r>
          </a:p>
          <a:p>
            <a:pPr marL="285750" indent="-285750" algn="just">
              <a:buSzPct val="100000"/>
              <a:buFont typeface="Arial"/>
              <a:buChar char="•"/>
              <a:defRPr sz="1700">
                <a:latin typeface="Palatino Linotype"/>
                <a:ea typeface="Palatino Linotype"/>
                <a:cs typeface="Palatino Linotype"/>
                <a:sym typeface="Palatino Linotype"/>
              </a:defRPr>
            </a:pPr>
            <a:r>
              <a:t>Republicans = 56%</a:t>
            </a:r>
          </a:p>
        </p:txBody>
      </p:sp>
    </p:spTree>
  </p:cSld>
  <p:clrMapOvr>
    <a:masterClrMapping/>
  </p:clrMapOvr>
  <p:transition xmlns:p14="http://schemas.microsoft.com/office/powerpoint/2010/main" spd="med" advClick="1"/>
</p:sld>
</file>

<file path=ppt/slides/slide5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6"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597"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600" name="Rectangle 5"/>
          <p:cNvGrpSpPr/>
          <p:nvPr/>
        </p:nvGrpSpPr>
        <p:grpSpPr>
          <a:xfrm>
            <a:off x="0" y="2"/>
            <a:ext cx="12192000" cy="755374"/>
            <a:chOff x="0" y="1"/>
            <a:chExt cx="12192000" cy="755373"/>
          </a:xfrm>
        </p:grpSpPr>
        <p:sp>
          <p:nvSpPr>
            <p:cNvPr id="598"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599" name="Most effective way to increase reliance on renewable energy"/>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Most effective way to increase reliance on renewable energy </a:t>
              </a:r>
            </a:p>
          </p:txBody>
        </p:sp>
      </p:grpSp>
      <p:sp>
        <p:nvSpPr>
          <p:cNvPr id="601" name="TextBox 9"/>
          <p:cNvSpPr txBox="1"/>
          <p:nvPr/>
        </p:nvSpPr>
        <p:spPr>
          <a:xfrm>
            <a:off x="5682341" y="974456"/>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Which of these statements comes closest to your own view about the </a:t>
            </a:r>
            <a:r>
              <a:rPr u="sng"/>
              <a:t>most effective way</a:t>
            </a:r>
            <a:r>
              <a:t> to increase reliance on renewable energy sources, even if neither is exactly right?</a:t>
            </a:r>
          </a:p>
        </p:txBody>
      </p:sp>
      <p:graphicFrame>
        <p:nvGraphicFramePr>
          <p:cNvPr id="602" name="Chart 6"/>
          <p:cNvGraphicFramePr/>
          <p:nvPr/>
        </p:nvGraphicFramePr>
        <p:xfrm>
          <a:off x="5740984" y="1960704"/>
          <a:ext cx="12377541" cy="3575791"/>
        </p:xfrm>
        <a:graphic xmlns:a="http://schemas.openxmlformats.org/drawingml/2006/main">
          <a:graphicData uri="http://schemas.openxmlformats.org/drawingml/2006/chart">
            <c:chart xmlns:c="http://schemas.openxmlformats.org/drawingml/2006/chart" r:id="rId2"/>
          </a:graphicData>
        </a:graphic>
      </p:graphicFrame>
      <p:sp>
        <p:nvSpPr>
          <p:cNvPr id="603" name="TextBox 7"/>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government regulations are necessary to encourage businesses and consumers to rely more on renewable energy sources: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79%</a:t>
            </a:r>
          </a:p>
          <a:p>
            <a:pPr marL="285750" indent="-285750" algn="just">
              <a:buSzPct val="100000"/>
              <a:buFont typeface="Arial"/>
              <a:buChar char="•"/>
              <a:defRPr sz="1700">
                <a:latin typeface="Palatino Linotype"/>
                <a:ea typeface="Palatino Linotype"/>
                <a:cs typeface="Palatino Linotype"/>
                <a:sym typeface="Palatino Linotype"/>
              </a:defRPr>
            </a:pPr>
            <a:r>
              <a:t>Independents = 55%</a:t>
            </a:r>
          </a:p>
          <a:p>
            <a:pPr marL="285750" indent="-285750" algn="just">
              <a:buSzPct val="100000"/>
              <a:buFont typeface="Arial"/>
              <a:buChar char="•"/>
              <a:defRPr sz="1700">
                <a:latin typeface="Palatino Linotype"/>
                <a:ea typeface="Palatino Linotype"/>
                <a:cs typeface="Palatino Linotype"/>
                <a:sym typeface="Palatino Linotype"/>
              </a:defRPr>
            </a:pPr>
            <a:r>
              <a:t>Republicans = 57%</a:t>
            </a:r>
          </a:p>
        </p:txBody>
      </p:sp>
    </p:spTree>
  </p:cSld>
  <p:clrMapOvr>
    <a:masterClrMapping/>
  </p:clrMapOvr>
  <p:transition xmlns:p14="http://schemas.microsoft.com/office/powerpoint/2010/main" spd="med" advClick="1"/>
</p:sld>
</file>

<file path=ppt/slides/slide5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5"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606"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609" name="Rectangle 5"/>
          <p:cNvGrpSpPr/>
          <p:nvPr/>
        </p:nvGrpSpPr>
        <p:grpSpPr>
          <a:xfrm>
            <a:off x="0" y="2"/>
            <a:ext cx="12192000" cy="755374"/>
            <a:chOff x="0" y="1"/>
            <a:chExt cx="12192000" cy="755373"/>
          </a:xfrm>
        </p:grpSpPr>
        <p:sp>
          <p:nvSpPr>
            <p:cNvPr id="607"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608" name="Prioritizing climate chang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Prioritizing climate change</a:t>
              </a:r>
            </a:p>
          </p:txBody>
        </p:sp>
      </p:grpSp>
      <p:sp>
        <p:nvSpPr>
          <p:cNvPr id="610"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Should dealing with global climate change be a top priority, important but lower priority, not too important, or should it not be done?</a:t>
            </a:r>
            <a:r>
              <a:rPr b="0"/>
              <a:t> </a:t>
            </a:r>
          </a:p>
        </p:txBody>
      </p:sp>
      <p:graphicFrame>
        <p:nvGraphicFramePr>
          <p:cNvPr id="611" name="Chart 6"/>
          <p:cNvGraphicFramePr/>
          <p:nvPr/>
        </p:nvGraphicFramePr>
        <p:xfrm>
          <a:off x="5660162" y="1969711"/>
          <a:ext cx="5985436" cy="4569519"/>
        </p:xfrm>
        <a:graphic xmlns:a="http://schemas.openxmlformats.org/drawingml/2006/main">
          <a:graphicData uri="http://schemas.openxmlformats.org/drawingml/2006/chart">
            <c:chart xmlns:c="http://schemas.openxmlformats.org/drawingml/2006/chart" r:id="rId2"/>
          </a:graphicData>
        </a:graphic>
      </p:graphicFrame>
      <p:sp>
        <p:nvSpPr>
          <p:cNvPr id="612" name="TextBox 7"/>
          <p:cNvSpPr txBox="1"/>
          <p:nvPr/>
        </p:nvSpPr>
        <p:spPr>
          <a:xfrm>
            <a:off x="354479" y="1868684"/>
            <a:ext cx="5056971" cy="161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think dealing with climate change should be a top priority: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50%</a:t>
            </a:r>
          </a:p>
          <a:p>
            <a:pPr marL="285750" indent="-285750" algn="just">
              <a:buSzPct val="100000"/>
              <a:buFont typeface="Arial"/>
              <a:buChar char="•"/>
              <a:defRPr sz="1700">
                <a:latin typeface="Palatino Linotype"/>
                <a:ea typeface="Palatino Linotype"/>
                <a:cs typeface="Palatino Linotype"/>
                <a:sym typeface="Palatino Linotype"/>
              </a:defRPr>
            </a:pPr>
            <a:r>
              <a:t>Independents = 39%</a:t>
            </a:r>
          </a:p>
          <a:p>
            <a:pPr marL="285750" indent="-285750" algn="just">
              <a:buSzPct val="100000"/>
              <a:buFont typeface="Arial"/>
              <a:buChar char="•"/>
              <a:defRPr sz="1700">
                <a:latin typeface="Palatino Linotype"/>
                <a:ea typeface="Palatino Linotype"/>
                <a:cs typeface="Palatino Linotype"/>
                <a:sym typeface="Palatino Linotype"/>
              </a:defRPr>
            </a:pPr>
            <a:r>
              <a:t>Republicans = 23%</a:t>
            </a:r>
          </a:p>
        </p:txBody>
      </p:sp>
    </p:spTree>
  </p:cSld>
  <p:clrMapOvr>
    <a:masterClrMapping/>
  </p:clrMapOvr>
  <p:transition xmlns:p14="http://schemas.microsoft.com/office/powerpoint/2010/main" spd="med" advClick="1"/>
</p:sld>
</file>

<file path=ppt/slides/slide6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4"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615"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618" name="Rectangle 5"/>
          <p:cNvGrpSpPr/>
          <p:nvPr/>
        </p:nvGrpSpPr>
        <p:grpSpPr>
          <a:xfrm>
            <a:off x="0" y="2"/>
            <a:ext cx="12192000" cy="755374"/>
            <a:chOff x="0" y="1"/>
            <a:chExt cx="12192000" cy="755373"/>
          </a:xfrm>
        </p:grpSpPr>
        <p:sp>
          <p:nvSpPr>
            <p:cNvPr id="616"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617" name="The importance of climate change in 2020 vote choice"/>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The importance of climate change in 2020 vote choice</a:t>
              </a:r>
            </a:p>
          </p:txBody>
        </p:sp>
      </p:grpSp>
      <p:sp>
        <p:nvSpPr>
          <p:cNvPr id="619" name="TextBox 9"/>
          <p:cNvSpPr txBox="1"/>
          <p:nvPr/>
        </p:nvSpPr>
        <p:spPr>
          <a:xfrm>
            <a:off x="5682341" y="1068584"/>
            <a:ext cx="6128358" cy="1424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How important is the issue of climate change in choosing who you will vote for in the 2020 presidential election? Would you say it is the most important issue, will influence my vote, an important issue, but won’t sway my vote, or not important at all?</a:t>
            </a:r>
            <a:r>
              <a:rPr b="0"/>
              <a:t> </a:t>
            </a:r>
          </a:p>
        </p:txBody>
      </p:sp>
      <p:graphicFrame>
        <p:nvGraphicFramePr>
          <p:cNvPr id="620" name="Chart 6"/>
          <p:cNvGraphicFramePr/>
          <p:nvPr/>
        </p:nvGraphicFramePr>
        <p:xfrm>
          <a:off x="5660162" y="2495113"/>
          <a:ext cx="5985438" cy="3703758"/>
        </p:xfrm>
        <a:graphic xmlns:a="http://schemas.openxmlformats.org/drawingml/2006/main">
          <a:graphicData uri="http://schemas.openxmlformats.org/drawingml/2006/chart">
            <c:chart xmlns:c="http://schemas.openxmlformats.org/drawingml/2006/chart" r:id="rId2"/>
          </a:graphicData>
        </a:graphic>
      </p:graphicFrame>
      <p:sp>
        <p:nvSpPr>
          <p:cNvPr id="621" name="TextBox 7"/>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say that the issue of climate change will influence or is the most important issue in choosing who they will vote for in 2020: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73%</a:t>
            </a:r>
          </a:p>
          <a:p>
            <a:pPr marL="285750" indent="-285750" algn="just">
              <a:buSzPct val="100000"/>
              <a:buFont typeface="Arial"/>
              <a:buChar char="•"/>
              <a:defRPr sz="1700">
                <a:latin typeface="Palatino Linotype"/>
                <a:ea typeface="Palatino Linotype"/>
                <a:cs typeface="Palatino Linotype"/>
                <a:sym typeface="Palatino Linotype"/>
              </a:defRPr>
            </a:pPr>
            <a:r>
              <a:t>Independents = 50%</a:t>
            </a:r>
          </a:p>
          <a:p>
            <a:pPr marL="285750" indent="-285750" algn="just">
              <a:buSzPct val="100000"/>
              <a:buFont typeface="Arial"/>
              <a:buChar char="•"/>
              <a:defRPr sz="1700">
                <a:latin typeface="Palatino Linotype"/>
                <a:ea typeface="Palatino Linotype"/>
                <a:cs typeface="Palatino Linotype"/>
                <a:sym typeface="Palatino Linotype"/>
              </a:defRPr>
            </a:pPr>
            <a:r>
              <a:t>Republicans = 46%</a:t>
            </a:r>
          </a:p>
        </p:txBody>
      </p:sp>
    </p:spTree>
  </p:cSld>
  <p:clrMapOvr>
    <a:masterClrMapping/>
  </p:clrMapOvr>
  <p:transition xmlns:p14="http://schemas.microsoft.com/office/powerpoint/2010/main" spd="med" advClick="1"/>
</p:sld>
</file>

<file path=ppt/slides/slide6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3"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624"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627" name="Rectangle 5"/>
          <p:cNvGrpSpPr/>
          <p:nvPr/>
        </p:nvGrpSpPr>
        <p:grpSpPr>
          <a:xfrm>
            <a:off x="0" y="2"/>
            <a:ext cx="12192000" cy="755374"/>
            <a:chOff x="0" y="1"/>
            <a:chExt cx="12192000" cy="755373"/>
          </a:xfrm>
        </p:grpSpPr>
        <p:sp>
          <p:nvSpPr>
            <p:cNvPr id="625"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626" name="Support for the Green New Deal"/>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the Green New Deal</a:t>
              </a:r>
            </a:p>
          </p:txBody>
        </p:sp>
      </p:grpSp>
      <p:sp>
        <p:nvSpPr>
          <p:cNvPr id="628" name="TextBox 9"/>
          <p:cNvSpPr txBox="1"/>
          <p:nvPr/>
        </p:nvSpPr>
        <p:spPr>
          <a:xfrm>
            <a:off x="5682341" y="1068584"/>
            <a:ext cx="6128358" cy="1424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Some in Congress have offered up a plan called the Green New Deal meant to address climate change and income inequality by focusing on creating clean energy jobs and ending our use of fossil fuel in the United States. Do you support or oppose the idea?</a:t>
            </a:r>
            <a:r>
              <a:rPr b="0"/>
              <a:t> </a:t>
            </a:r>
          </a:p>
        </p:txBody>
      </p:sp>
      <p:graphicFrame>
        <p:nvGraphicFramePr>
          <p:cNvPr id="629" name="Chart 6"/>
          <p:cNvGraphicFramePr/>
          <p:nvPr/>
        </p:nvGraphicFramePr>
        <p:xfrm>
          <a:off x="5660162" y="2495112"/>
          <a:ext cx="5985436" cy="3802818"/>
        </p:xfrm>
        <a:graphic xmlns:a="http://schemas.openxmlformats.org/drawingml/2006/main">
          <a:graphicData uri="http://schemas.openxmlformats.org/drawingml/2006/chart">
            <c:chart xmlns:c="http://schemas.openxmlformats.org/drawingml/2006/chart" r:id="rId2"/>
          </a:graphicData>
        </a:graphic>
      </p:graphicFrame>
      <p:sp>
        <p:nvSpPr>
          <p:cNvPr id="630" name="TextBox 7"/>
          <p:cNvSpPr txBox="1"/>
          <p:nvPr/>
        </p:nvSpPr>
        <p:spPr>
          <a:xfrm>
            <a:off x="354479" y="1868684"/>
            <a:ext cx="5056971" cy="161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the Green New Deal: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76%</a:t>
            </a:r>
          </a:p>
          <a:p>
            <a:pPr marL="285750" indent="-285750" algn="just">
              <a:buSzPct val="100000"/>
              <a:buFont typeface="Arial"/>
              <a:buChar char="•"/>
              <a:defRPr sz="1700">
                <a:latin typeface="Palatino Linotype"/>
                <a:ea typeface="Palatino Linotype"/>
                <a:cs typeface="Palatino Linotype"/>
                <a:sym typeface="Palatino Linotype"/>
              </a:defRPr>
            </a:pPr>
            <a:r>
              <a:t>Independents = 49%</a:t>
            </a:r>
          </a:p>
          <a:p>
            <a:pPr marL="285750" indent="-285750" algn="just">
              <a:buSzPct val="100000"/>
              <a:buFont typeface="Arial"/>
              <a:buChar char="•"/>
              <a:defRPr sz="1700">
                <a:latin typeface="Palatino Linotype"/>
                <a:ea typeface="Palatino Linotype"/>
                <a:cs typeface="Palatino Linotype"/>
                <a:sym typeface="Palatino Linotype"/>
              </a:defRPr>
            </a:pPr>
            <a:r>
              <a:t>Republicans = 42%</a:t>
            </a:r>
          </a:p>
        </p:txBody>
      </p:sp>
    </p:spTree>
  </p:cSld>
  <p:clrMapOvr>
    <a:masterClrMapping/>
  </p:clrMapOvr>
  <p:transition xmlns:p14="http://schemas.microsoft.com/office/powerpoint/2010/main" spd="med" advClick="1"/>
</p:sld>
</file>

<file path=ppt/slides/slide6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2"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633"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636" name="Rectangle 5"/>
          <p:cNvGrpSpPr/>
          <p:nvPr/>
        </p:nvGrpSpPr>
        <p:grpSpPr>
          <a:xfrm>
            <a:off x="0" y="2"/>
            <a:ext cx="12192000" cy="755374"/>
            <a:chOff x="0" y="1"/>
            <a:chExt cx="12192000" cy="755373"/>
          </a:xfrm>
        </p:grpSpPr>
        <p:sp>
          <p:nvSpPr>
            <p:cNvPr id="634"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635" name="Support for Rep. Alexandria Ocasio-Cortez’s Green New Deal"/>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Rep. Alexandria Ocasio-Cortez’s Green New Deal</a:t>
              </a:r>
            </a:p>
          </p:txBody>
        </p:sp>
      </p:grpSp>
      <p:sp>
        <p:nvSpPr>
          <p:cNvPr id="637" name="TextBox 9"/>
          <p:cNvSpPr txBox="1"/>
          <p:nvPr/>
        </p:nvSpPr>
        <p:spPr>
          <a:xfrm>
            <a:off x="5682341" y="1068584"/>
            <a:ext cx="6128358" cy="1691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Some in Congress, like Representative Alexandria Ocasio Cortez, have offered up a plan called the Green New Deal meant to address climate change and income inequality by focusing on creating clean energy jobs and ending our use of fossil fuel in the United States. Do you support or oppose the idea?</a:t>
            </a:r>
          </a:p>
        </p:txBody>
      </p:sp>
      <p:graphicFrame>
        <p:nvGraphicFramePr>
          <p:cNvPr id="638" name="Chart 6"/>
          <p:cNvGraphicFramePr/>
          <p:nvPr/>
        </p:nvGraphicFramePr>
        <p:xfrm>
          <a:off x="5660162" y="2866413"/>
          <a:ext cx="5985436" cy="3431517"/>
        </p:xfrm>
        <a:graphic xmlns:a="http://schemas.openxmlformats.org/drawingml/2006/main">
          <a:graphicData uri="http://schemas.openxmlformats.org/drawingml/2006/chart">
            <c:chart xmlns:c="http://schemas.openxmlformats.org/drawingml/2006/chart" r:id="rId2"/>
          </a:graphicData>
        </a:graphic>
      </p:graphicFrame>
      <p:sp>
        <p:nvSpPr>
          <p:cNvPr id="639" name="TextBox 7"/>
          <p:cNvSpPr txBox="1"/>
          <p:nvPr/>
        </p:nvSpPr>
        <p:spPr>
          <a:xfrm>
            <a:off x="354479" y="1868684"/>
            <a:ext cx="5056971" cy="161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the Green New Deal: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74%</a:t>
            </a:r>
          </a:p>
          <a:p>
            <a:pPr marL="285750" indent="-285750" algn="just">
              <a:buSzPct val="100000"/>
              <a:buFont typeface="Arial"/>
              <a:buChar char="•"/>
              <a:defRPr sz="1700">
                <a:latin typeface="Palatino Linotype"/>
                <a:ea typeface="Palatino Linotype"/>
                <a:cs typeface="Palatino Linotype"/>
                <a:sym typeface="Palatino Linotype"/>
              </a:defRPr>
            </a:pPr>
            <a:r>
              <a:t>Independents = 48%</a:t>
            </a:r>
          </a:p>
          <a:p>
            <a:pPr marL="285750" indent="-285750" algn="just">
              <a:buSzPct val="100000"/>
              <a:buFont typeface="Arial"/>
              <a:buChar char="•"/>
              <a:defRPr sz="1700">
                <a:latin typeface="Palatino Linotype"/>
                <a:ea typeface="Palatino Linotype"/>
                <a:cs typeface="Palatino Linotype"/>
                <a:sym typeface="Palatino Linotype"/>
              </a:defRPr>
            </a:pPr>
            <a:r>
              <a:t>Republicans = 42%</a:t>
            </a:r>
          </a:p>
        </p:txBody>
      </p:sp>
    </p:spTree>
  </p:cSld>
  <p:clrMapOvr>
    <a:masterClrMapping/>
  </p:clrMapOvr>
  <p:transition xmlns:p14="http://schemas.microsoft.com/office/powerpoint/2010/main" spd="med" advClick="1"/>
</p:sld>
</file>

<file path=ppt/slides/slide6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1"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642"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645" name="Rectangle 5"/>
          <p:cNvGrpSpPr/>
          <p:nvPr/>
        </p:nvGrpSpPr>
        <p:grpSpPr>
          <a:xfrm>
            <a:off x="0" y="2"/>
            <a:ext cx="12192000" cy="755374"/>
            <a:chOff x="0" y="1"/>
            <a:chExt cx="12192000" cy="755373"/>
          </a:xfrm>
        </p:grpSpPr>
        <p:sp>
          <p:nvSpPr>
            <p:cNvPr id="643"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644" name="Support for the Green New Deal with increased taxes"/>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the Green New Deal with increased taxes</a:t>
              </a:r>
            </a:p>
          </p:txBody>
        </p:sp>
      </p:grpSp>
      <p:sp>
        <p:nvSpPr>
          <p:cNvPr id="646" name="TextBox 9"/>
          <p:cNvSpPr txBox="1"/>
          <p:nvPr/>
        </p:nvSpPr>
        <p:spPr>
          <a:xfrm>
            <a:off x="5682341" y="1068584"/>
            <a:ext cx="6128358" cy="1691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a:pPr>
            <a:r>
              <a:t>Some in Congress have offered up a plan called the Green New Deal meant to address climate change and income inequality by focusing on creating clean energy jobs and ending our use of fossil fuel in the United States. Do you support or oppose the idea, </a:t>
            </a:r>
            <a:r>
              <a:rPr u="sng"/>
              <a:t>even if it means raising taxes</a:t>
            </a:r>
            <a:r>
              <a:t>?</a:t>
            </a:r>
          </a:p>
        </p:txBody>
      </p:sp>
      <p:graphicFrame>
        <p:nvGraphicFramePr>
          <p:cNvPr id="647" name="Chart 6"/>
          <p:cNvGraphicFramePr/>
          <p:nvPr/>
        </p:nvGraphicFramePr>
        <p:xfrm>
          <a:off x="5660162" y="2495112"/>
          <a:ext cx="5985436" cy="3802818"/>
        </p:xfrm>
        <a:graphic xmlns:a="http://schemas.openxmlformats.org/drawingml/2006/main">
          <a:graphicData uri="http://schemas.openxmlformats.org/drawingml/2006/chart">
            <c:chart xmlns:c="http://schemas.openxmlformats.org/drawingml/2006/chart" r:id="rId2"/>
          </a:graphicData>
        </a:graphic>
      </p:graphicFrame>
      <p:sp>
        <p:nvSpPr>
          <p:cNvPr id="648" name="TextBox 7"/>
          <p:cNvSpPr txBox="1"/>
          <p:nvPr/>
        </p:nvSpPr>
        <p:spPr>
          <a:xfrm>
            <a:off x="354479" y="1868684"/>
            <a:ext cx="5056971" cy="161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the Green New Deal even if it means raising taxes: </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71%</a:t>
            </a:r>
          </a:p>
          <a:p>
            <a:pPr marL="285750" indent="-285750" algn="just">
              <a:buSzPct val="100000"/>
              <a:buFont typeface="Arial"/>
              <a:buChar char="•"/>
              <a:defRPr sz="1700">
                <a:latin typeface="Palatino Linotype"/>
                <a:ea typeface="Palatino Linotype"/>
                <a:cs typeface="Palatino Linotype"/>
                <a:sym typeface="Palatino Linotype"/>
              </a:defRPr>
            </a:pPr>
            <a:r>
              <a:t>Independents = 51%</a:t>
            </a:r>
          </a:p>
          <a:p>
            <a:pPr marL="285750" indent="-285750" algn="just">
              <a:buSzPct val="100000"/>
              <a:buFont typeface="Arial"/>
              <a:buChar char="•"/>
              <a:defRPr sz="1700">
                <a:latin typeface="Palatino Linotype"/>
                <a:ea typeface="Palatino Linotype"/>
                <a:cs typeface="Palatino Linotype"/>
                <a:sym typeface="Palatino Linotype"/>
              </a:defRPr>
            </a:pPr>
            <a:r>
              <a:t>Republicans = 35%</a:t>
            </a:r>
          </a:p>
        </p:txBody>
      </p:sp>
    </p:spTree>
  </p:cSld>
  <p:clrMapOvr>
    <a:masterClrMapping/>
  </p:clrMapOvr>
  <p:transition xmlns:p14="http://schemas.microsoft.com/office/powerpoint/2010/main" spd="med" advClick="1"/>
</p:sld>
</file>

<file path=ppt/slides/slide6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0"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651"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654" name="Rectangle 5"/>
          <p:cNvGrpSpPr/>
          <p:nvPr/>
        </p:nvGrpSpPr>
        <p:grpSpPr>
          <a:xfrm>
            <a:off x="0" y="2"/>
            <a:ext cx="12192000" cy="755374"/>
            <a:chOff x="0" y="1"/>
            <a:chExt cx="12192000" cy="755373"/>
          </a:xfrm>
        </p:grpSpPr>
        <p:sp>
          <p:nvSpPr>
            <p:cNvPr id="652"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653" name="Support for ending coal as a source of energy"/>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ending coal as a source of energy</a:t>
              </a:r>
            </a:p>
          </p:txBody>
        </p:sp>
      </p:grpSp>
      <p:sp>
        <p:nvSpPr>
          <p:cNvPr id="655"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support or oppose the following climate change policy? Ending coal mining as a source of energy in our country.</a:t>
            </a:r>
          </a:p>
        </p:txBody>
      </p:sp>
      <p:graphicFrame>
        <p:nvGraphicFramePr>
          <p:cNvPr id="656" name="Chart 6"/>
          <p:cNvGraphicFramePr/>
          <p:nvPr/>
        </p:nvGraphicFramePr>
        <p:xfrm>
          <a:off x="5660162" y="1941114"/>
          <a:ext cx="5985436" cy="4598116"/>
        </p:xfrm>
        <a:graphic xmlns:a="http://schemas.openxmlformats.org/drawingml/2006/main">
          <a:graphicData uri="http://schemas.openxmlformats.org/drawingml/2006/chart">
            <c:chart xmlns:c="http://schemas.openxmlformats.org/drawingml/2006/chart" r:id="rId2"/>
          </a:graphicData>
        </a:graphic>
      </p:graphicFrame>
      <p:sp>
        <p:nvSpPr>
          <p:cNvPr id="657" name="TextBox 7"/>
          <p:cNvSpPr txBox="1"/>
          <p:nvPr/>
        </p:nvSpPr>
        <p:spPr>
          <a:xfrm>
            <a:off x="354479" y="1868684"/>
            <a:ext cx="5056971" cy="161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ending coal mining as a source of energy in the U.S.:</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79%</a:t>
            </a:r>
          </a:p>
          <a:p>
            <a:pPr marL="285750" indent="-285750" algn="just">
              <a:buSzPct val="100000"/>
              <a:buFont typeface="Arial"/>
              <a:buChar char="•"/>
              <a:defRPr sz="1700">
                <a:latin typeface="Palatino Linotype"/>
                <a:ea typeface="Palatino Linotype"/>
                <a:cs typeface="Palatino Linotype"/>
                <a:sym typeface="Palatino Linotype"/>
              </a:defRPr>
            </a:pPr>
            <a:r>
              <a:t>Independents = 60%</a:t>
            </a:r>
          </a:p>
          <a:p>
            <a:pPr marL="285750" indent="-285750" algn="just">
              <a:buSzPct val="100000"/>
              <a:buFont typeface="Arial"/>
              <a:buChar char="•"/>
              <a:defRPr sz="1700">
                <a:latin typeface="Palatino Linotype"/>
                <a:ea typeface="Palatino Linotype"/>
                <a:cs typeface="Palatino Linotype"/>
                <a:sym typeface="Palatino Linotype"/>
              </a:defRPr>
            </a:pPr>
            <a:r>
              <a:t>Republicans = 46%</a:t>
            </a:r>
          </a:p>
        </p:txBody>
      </p:sp>
    </p:spTree>
  </p:cSld>
  <p:clrMapOvr>
    <a:masterClrMapping/>
  </p:clrMapOvr>
  <p:transition xmlns:p14="http://schemas.microsoft.com/office/powerpoint/2010/main" spd="med" advClick="1"/>
</p:sld>
</file>

<file path=ppt/slides/slide6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9"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660"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663" name="Rectangle 5"/>
          <p:cNvGrpSpPr/>
          <p:nvPr/>
        </p:nvGrpSpPr>
        <p:grpSpPr>
          <a:xfrm>
            <a:off x="0" y="2"/>
            <a:ext cx="12192000" cy="755374"/>
            <a:chOff x="0" y="1"/>
            <a:chExt cx="12192000" cy="755373"/>
          </a:xfrm>
        </p:grpSpPr>
        <p:sp>
          <p:nvSpPr>
            <p:cNvPr id="661"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662" name="Support for electric vehicle tax incentives"/>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electric vehicle tax incentives</a:t>
              </a:r>
            </a:p>
          </p:txBody>
        </p:sp>
      </p:grpSp>
      <p:sp>
        <p:nvSpPr>
          <p:cNvPr id="664"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support or oppose the following climate change policy? Tax incentives for people to drive hybrid and electric automobiles.</a:t>
            </a:r>
          </a:p>
        </p:txBody>
      </p:sp>
      <p:graphicFrame>
        <p:nvGraphicFramePr>
          <p:cNvPr id="665" name="Chart 6"/>
          <p:cNvGraphicFramePr/>
          <p:nvPr/>
        </p:nvGraphicFramePr>
        <p:xfrm>
          <a:off x="5660162" y="1941114"/>
          <a:ext cx="5985436" cy="4598116"/>
        </p:xfrm>
        <a:graphic xmlns:a="http://schemas.openxmlformats.org/drawingml/2006/main">
          <a:graphicData uri="http://schemas.openxmlformats.org/drawingml/2006/chart">
            <c:chart xmlns:c="http://schemas.openxmlformats.org/drawingml/2006/chart" r:id="rId2"/>
          </a:graphicData>
        </a:graphic>
      </p:graphicFrame>
      <p:sp>
        <p:nvSpPr>
          <p:cNvPr id="666" name="TextBox 7"/>
          <p:cNvSpPr txBox="1"/>
          <p:nvPr/>
        </p:nvSpPr>
        <p:spPr>
          <a:xfrm>
            <a:off x="354479" y="1868685"/>
            <a:ext cx="5056971" cy="1615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tax incentives for people to drive hybrid and electric automobiles:</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45%</a:t>
            </a:r>
          </a:p>
          <a:p>
            <a:pPr marL="285750" indent="-285750" algn="just">
              <a:buSzPct val="100000"/>
              <a:buFont typeface="Arial"/>
              <a:buChar char="•"/>
              <a:defRPr sz="1700">
                <a:latin typeface="Palatino Linotype"/>
                <a:ea typeface="Palatino Linotype"/>
                <a:cs typeface="Palatino Linotype"/>
                <a:sym typeface="Palatino Linotype"/>
              </a:defRPr>
            </a:pPr>
            <a:r>
              <a:t>Independents = 59%</a:t>
            </a:r>
          </a:p>
          <a:p>
            <a:pPr marL="285750" indent="-285750" algn="just">
              <a:buSzPct val="100000"/>
              <a:buFont typeface="Arial"/>
              <a:buChar char="•"/>
              <a:defRPr sz="1700">
                <a:latin typeface="Palatino Linotype"/>
                <a:ea typeface="Palatino Linotype"/>
                <a:cs typeface="Palatino Linotype"/>
                <a:sym typeface="Palatino Linotype"/>
              </a:defRPr>
            </a:pPr>
            <a:r>
              <a:t>Republicans = 65%</a:t>
            </a:r>
          </a:p>
        </p:txBody>
      </p:sp>
    </p:spTree>
  </p:cSld>
  <p:clrMapOvr>
    <a:masterClrMapping/>
  </p:clrMapOvr>
  <p:transition xmlns:p14="http://schemas.microsoft.com/office/powerpoint/2010/main" spd="med" advClick="1"/>
</p:sld>
</file>

<file path=ppt/slides/slide6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8"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669"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672" name="Rectangle 5"/>
          <p:cNvGrpSpPr/>
          <p:nvPr/>
        </p:nvGrpSpPr>
        <p:grpSpPr>
          <a:xfrm>
            <a:off x="0" y="2"/>
            <a:ext cx="12192000" cy="755374"/>
            <a:chOff x="0" y="1"/>
            <a:chExt cx="12192000" cy="755373"/>
          </a:xfrm>
        </p:grpSpPr>
        <p:sp>
          <p:nvSpPr>
            <p:cNvPr id="670"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671" name="Support for tax incentives to reduce carbon emissions"/>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tax incentives to reduce carbon emissions</a:t>
              </a:r>
            </a:p>
          </p:txBody>
        </p:sp>
      </p:grpSp>
      <p:sp>
        <p:nvSpPr>
          <p:cNvPr id="673"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support or oppose the following climate change policy? Tax incentives to encourage businesses to reduce their carbon emissions.</a:t>
            </a:r>
          </a:p>
        </p:txBody>
      </p:sp>
      <p:graphicFrame>
        <p:nvGraphicFramePr>
          <p:cNvPr id="674" name="Chart 6"/>
          <p:cNvGraphicFramePr/>
          <p:nvPr/>
        </p:nvGraphicFramePr>
        <p:xfrm>
          <a:off x="5660162" y="1941114"/>
          <a:ext cx="5985436" cy="4598116"/>
        </p:xfrm>
        <a:graphic xmlns:a="http://schemas.openxmlformats.org/drawingml/2006/main">
          <a:graphicData uri="http://schemas.openxmlformats.org/drawingml/2006/chart">
            <c:chart xmlns:c="http://schemas.openxmlformats.org/drawingml/2006/chart" r:id="rId2"/>
          </a:graphicData>
        </a:graphic>
      </p:graphicFrame>
      <p:sp>
        <p:nvSpPr>
          <p:cNvPr id="675" name="TextBox 7"/>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tax incentives to encourage businesses to reduce their carbon emissions:</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86%</a:t>
            </a:r>
          </a:p>
          <a:p>
            <a:pPr marL="285750" indent="-285750" algn="just">
              <a:buSzPct val="100000"/>
              <a:buFont typeface="Arial"/>
              <a:buChar char="•"/>
              <a:defRPr sz="1700">
                <a:latin typeface="Palatino Linotype"/>
                <a:ea typeface="Palatino Linotype"/>
                <a:cs typeface="Palatino Linotype"/>
                <a:sym typeface="Palatino Linotype"/>
              </a:defRPr>
            </a:pPr>
            <a:r>
              <a:t>Independents = 69%</a:t>
            </a:r>
          </a:p>
          <a:p>
            <a:pPr marL="285750" indent="-285750" algn="just">
              <a:buSzPct val="100000"/>
              <a:buFont typeface="Arial"/>
              <a:buChar char="•"/>
              <a:defRPr sz="1700">
                <a:latin typeface="Palatino Linotype"/>
                <a:ea typeface="Palatino Linotype"/>
                <a:cs typeface="Palatino Linotype"/>
                <a:sym typeface="Palatino Linotype"/>
              </a:defRPr>
            </a:pPr>
            <a:r>
              <a:t>Republicans = 75%</a:t>
            </a:r>
          </a:p>
        </p:txBody>
      </p:sp>
    </p:spTree>
  </p:cSld>
  <p:clrMapOvr>
    <a:masterClrMapping/>
  </p:clrMapOvr>
  <p:transition xmlns:p14="http://schemas.microsoft.com/office/powerpoint/2010/main" spd="med" advClick="1"/>
</p:sld>
</file>

<file path=ppt/slides/slide6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7"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678"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681" name="Rectangle 5"/>
          <p:cNvGrpSpPr/>
          <p:nvPr/>
        </p:nvGrpSpPr>
        <p:grpSpPr>
          <a:xfrm>
            <a:off x="0" y="2"/>
            <a:ext cx="12192000" cy="755374"/>
            <a:chOff x="0" y="1"/>
            <a:chExt cx="12192000" cy="755373"/>
          </a:xfrm>
        </p:grpSpPr>
        <p:sp>
          <p:nvSpPr>
            <p:cNvPr id="679"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680" name="Support for tougher fuel efficiency standards"/>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tougher fuel efficiency standards</a:t>
              </a:r>
            </a:p>
          </p:txBody>
        </p:sp>
      </p:grpSp>
      <p:sp>
        <p:nvSpPr>
          <p:cNvPr id="682"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support or oppose the following climate change policy? Tougher fuel-efficiency standards for automobiles and trucks.</a:t>
            </a:r>
          </a:p>
        </p:txBody>
      </p:sp>
      <p:graphicFrame>
        <p:nvGraphicFramePr>
          <p:cNvPr id="683" name="Chart 6"/>
          <p:cNvGraphicFramePr/>
          <p:nvPr/>
        </p:nvGraphicFramePr>
        <p:xfrm>
          <a:off x="5660162" y="1941114"/>
          <a:ext cx="5985436" cy="4598116"/>
        </p:xfrm>
        <a:graphic xmlns:a="http://schemas.openxmlformats.org/drawingml/2006/main">
          <a:graphicData uri="http://schemas.openxmlformats.org/drawingml/2006/chart">
            <c:chart xmlns:c="http://schemas.openxmlformats.org/drawingml/2006/chart" r:id="rId2"/>
          </a:graphicData>
        </a:graphic>
      </p:graphicFrame>
      <p:sp>
        <p:nvSpPr>
          <p:cNvPr id="684" name="TextBox 7"/>
          <p:cNvSpPr txBox="1"/>
          <p:nvPr/>
        </p:nvSpPr>
        <p:spPr>
          <a:xfrm>
            <a:off x="354479" y="1868685"/>
            <a:ext cx="5056971" cy="1615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tougher fuel-efficiency standards for cars and trucks:</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86%</a:t>
            </a:r>
          </a:p>
          <a:p>
            <a:pPr marL="285750" indent="-285750" algn="just">
              <a:buSzPct val="100000"/>
              <a:buFont typeface="Arial"/>
              <a:buChar char="•"/>
              <a:defRPr sz="1700">
                <a:latin typeface="Palatino Linotype"/>
                <a:ea typeface="Palatino Linotype"/>
                <a:cs typeface="Palatino Linotype"/>
                <a:sym typeface="Palatino Linotype"/>
              </a:defRPr>
            </a:pPr>
            <a:r>
              <a:t>Independents = 62%</a:t>
            </a:r>
          </a:p>
          <a:p>
            <a:pPr marL="285750" indent="-285750" algn="just">
              <a:buSzPct val="100000"/>
              <a:buFont typeface="Arial"/>
              <a:buChar char="•"/>
              <a:defRPr sz="1700">
                <a:latin typeface="Palatino Linotype"/>
                <a:ea typeface="Palatino Linotype"/>
                <a:cs typeface="Palatino Linotype"/>
                <a:sym typeface="Palatino Linotype"/>
              </a:defRPr>
            </a:pPr>
            <a:r>
              <a:t>Republicans = 65%</a:t>
            </a:r>
          </a:p>
        </p:txBody>
      </p:sp>
    </p:spTree>
  </p:cSld>
  <p:clrMapOvr>
    <a:masterClrMapping/>
  </p:clrMapOvr>
  <p:transition xmlns:p14="http://schemas.microsoft.com/office/powerpoint/2010/main" spd="med" advClick="1"/>
</p:sld>
</file>

<file path=ppt/slides/slide6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86"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687"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690" name="Rectangle 5"/>
          <p:cNvGrpSpPr/>
          <p:nvPr/>
        </p:nvGrpSpPr>
        <p:grpSpPr>
          <a:xfrm>
            <a:off x="0" y="2"/>
            <a:ext cx="12192000" cy="755374"/>
            <a:chOff x="0" y="1"/>
            <a:chExt cx="12192000" cy="755373"/>
          </a:xfrm>
        </p:grpSpPr>
        <p:sp>
          <p:nvSpPr>
            <p:cNvPr id="688"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689" name="Support for providing services to displaced fossil fuel workers"/>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providing services to displaced fossil fuel workers</a:t>
              </a:r>
            </a:p>
          </p:txBody>
        </p:sp>
      </p:grpSp>
      <p:sp>
        <p:nvSpPr>
          <p:cNvPr id="691" name="TextBox 9"/>
          <p:cNvSpPr txBox="1"/>
          <p:nvPr/>
        </p:nvSpPr>
        <p:spPr>
          <a:xfrm>
            <a:off x="5682341" y="1068585"/>
            <a:ext cx="6128358"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support or oppose the following climate change policy? Provide job training and unemployment insurance to anyone who loses a job due to the closure of fossil fuel power plants or extraction.</a:t>
            </a:r>
          </a:p>
        </p:txBody>
      </p:sp>
      <p:graphicFrame>
        <p:nvGraphicFramePr>
          <p:cNvPr id="692" name="Chart 6"/>
          <p:cNvGraphicFramePr/>
          <p:nvPr/>
        </p:nvGraphicFramePr>
        <p:xfrm>
          <a:off x="5660162" y="2218114"/>
          <a:ext cx="5985436" cy="4321117"/>
        </p:xfrm>
        <a:graphic xmlns:a="http://schemas.openxmlformats.org/drawingml/2006/main">
          <a:graphicData uri="http://schemas.openxmlformats.org/drawingml/2006/chart">
            <c:chart xmlns:c="http://schemas.openxmlformats.org/drawingml/2006/chart" r:id="rId2"/>
          </a:graphicData>
        </a:graphic>
      </p:graphicFrame>
      <p:sp>
        <p:nvSpPr>
          <p:cNvPr id="693" name="TextBox 7"/>
          <p:cNvSpPr txBox="1"/>
          <p:nvPr/>
        </p:nvSpPr>
        <p:spPr>
          <a:xfrm>
            <a:off x="354479" y="1868685"/>
            <a:ext cx="5056971" cy="212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providing job training and unemployment insurance to anyone who loses a job due to the closure of fossil fuel plants or extraction:</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89%</a:t>
            </a:r>
          </a:p>
          <a:p>
            <a:pPr marL="285750" indent="-285750" algn="just">
              <a:buSzPct val="100000"/>
              <a:buFont typeface="Arial"/>
              <a:buChar char="•"/>
              <a:defRPr sz="1700">
                <a:latin typeface="Palatino Linotype"/>
                <a:ea typeface="Palatino Linotype"/>
                <a:cs typeface="Palatino Linotype"/>
                <a:sym typeface="Palatino Linotype"/>
              </a:defRPr>
            </a:pPr>
            <a:r>
              <a:t>Independents = 76%</a:t>
            </a:r>
          </a:p>
          <a:p>
            <a:pPr marL="285750" indent="-285750" algn="just">
              <a:buSzPct val="100000"/>
              <a:buFont typeface="Arial"/>
              <a:buChar char="•"/>
              <a:defRPr sz="1700">
                <a:latin typeface="Palatino Linotype"/>
                <a:ea typeface="Palatino Linotype"/>
                <a:cs typeface="Palatino Linotype"/>
                <a:sym typeface="Palatino Linotype"/>
              </a:defRPr>
            </a:pPr>
            <a:r>
              <a:t>Republicans = 75%</a:t>
            </a:r>
          </a:p>
        </p:txBody>
      </p:sp>
    </p:spTree>
  </p:cSld>
  <p:clrMapOvr>
    <a:masterClrMapping/>
  </p:clrMapOvr>
  <p:transition xmlns:p14="http://schemas.microsoft.com/office/powerpoint/2010/main" spd="med" advClick="1"/>
</p:sld>
</file>

<file path=ppt/slides/slide6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95"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696"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699" name="Rectangle 5"/>
          <p:cNvGrpSpPr/>
          <p:nvPr/>
        </p:nvGrpSpPr>
        <p:grpSpPr>
          <a:xfrm>
            <a:off x="0" y="2"/>
            <a:ext cx="12192000" cy="755374"/>
            <a:chOff x="0" y="1"/>
            <a:chExt cx="12192000" cy="755373"/>
          </a:xfrm>
        </p:grpSpPr>
        <p:sp>
          <p:nvSpPr>
            <p:cNvPr id="697"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698" name="Support for funding mass transportation"/>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funding mass transportation</a:t>
              </a:r>
            </a:p>
          </p:txBody>
        </p:sp>
      </p:grpSp>
      <p:sp>
        <p:nvSpPr>
          <p:cNvPr id="700"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support or oppose the following climate change policy? Funding local mass transportation across the country.</a:t>
            </a:r>
          </a:p>
        </p:txBody>
      </p:sp>
      <p:graphicFrame>
        <p:nvGraphicFramePr>
          <p:cNvPr id="701" name="Chart 6"/>
          <p:cNvGraphicFramePr/>
          <p:nvPr/>
        </p:nvGraphicFramePr>
        <p:xfrm>
          <a:off x="5660162" y="1664116"/>
          <a:ext cx="5985436" cy="4875115"/>
        </p:xfrm>
        <a:graphic xmlns:a="http://schemas.openxmlformats.org/drawingml/2006/main">
          <a:graphicData uri="http://schemas.openxmlformats.org/drawingml/2006/chart">
            <c:chart xmlns:c="http://schemas.openxmlformats.org/drawingml/2006/chart" r:id="rId2"/>
          </a:graphicData>
        </a:graphic>
      </p:graphicFrame>
      <p:sp>
        <p:nvSpPr>
          <p:cNvPr id="702" name="TextBox 7"/>
          <p:cNvSpPr txBox="1"/>
          <p:nvPr/>
        </p:nvSpPr>
        <p:spPr>
          <a:xfrm>
            <a:off x="354479" y="1868685"/>
            <a:ext cx="5056971" cy="1615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funding local mass transportation across the country:</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83%</a:t>
            </a:r>
          </a:p>
          <a:p>
            <a:pPr marL="285750" indent="-285750" algn="just">
              <a:buSzPct val="100000"/>
              <a:buFont typeface="Arial"/>
              <a:buChar char="•"/>
              <a:defRPr sz="1700">
                <a:latin typeface="Palatino Linotype"/>
                <a:ea typeface="Palatino Linotype"/>
                <a:cs typeface="Palatino Linotype"/>
                <a:sym typeface="Palatino Linotype"/>
              </a:defRPr>
            </a:pPr>
            <a:r>
              <a:t>Independents = 66%</a:t>
            </a:r>
          </a:p>
          <a:p>
            <a:pPr marL="285750" indent="-285750" algn="just">
              <a:buSzPct val="100000"/>
              <a:buFont typeface="Arial"/>
              <a:buChar char="•"/>
              <a:defRPr sz="1700">
                <a:latin typeface="Palatino Linotype"/>
                <a:ea typeface="Palatino Linotype"/>
                <a:cs typeface="Palatino Linotype"/>
                <a:sym typeface="Palatino Linotype"/>
              </a:defRPr>
            </a:pPr>
            <a:r>
              <a:t>Republicans = 64%</a:t>
            </a:r>
          </a:p>
        </p:txBody>
      </p:sp>
    </p:spTree>
  </p:cSld>
  <p:clrMapOvr>
    <a:masterClrMapping/>
  </p:clrMapOvr>
  <p:transition xmlns:p14="http://schemas.microsoft.com/office/powerpoint/2010/main" spd="med" advClick="1"/>
</p:sld>
</file>

<file path=ppt/slides/slide7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04" name="Footer Placeholder 3"/>
          <p:cNvSpPr txBox="1"/>
          <p:nvPr/>
        </p:nvSpPr>
        <p:spPr>
          <a:xfrm>
            <a:off x="152399" y="6404609"/>
            <a:ext cx="5529945"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705"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708" name="Rectangle 5"/>
          <p:cNvGrpSpPr/>
          <p:nvPr/>
        </p:nvGrpSpPr>
        <p:grpSpPr>
          <a:xfrm>
            <a:off x="0" y="2"/>
            <a:ext cx="12192000" cy="755374"/>
            <a:chOff x="0" y="1"/>
            <a:chExt cx="12192000" cy="755373"/>
          </a:xfrm>
        </p:grpSpPr>
        <p:sp>
          <p:nvSpPr>
            <p:cNvPr id="706"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707" name="Support for moving to renewable energy by 2050"/>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Support for moving to renewable energy by 2050</a:t>
              </a:r>
            </a:p>
          </p:txBody>
        </p:sp>
      </p:grpSp>
      <p:sp>
        <p:nvSpPr>
          <p:cNvPr id="709" name="TextBox 9"/>
          <p:cNvSpPr txBox="1"/>
          <p:nvPr/>
        </p:nvSpPr>
        <p:spPr>
          <a:xfrm>
            <a:off x="5682341" y="1068584"/>
            <a:ext cx="6128358" cy="891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lvl1pPr>
          </a:lstStyle>
          <a:p>
            <a:pPr/>
            <a:r>
              <a:t>Do you support or oppose the following climate change policy? Requiring that energy Americans use is from a renewable source by 2050.</a:t>
            </a:r>
          </a:p>
        </p:txBody>
      </p:sp>
      <p:graphicFrame>
        <p:nvGraphicFramePr>
          <p:cNvPr id="710" name="Chart 6"/>
          <p:cNvGraphicFramePr/>
          <p:nvPr/>
        </p:nvGraphicFramePr>
        <p:xfrm>
          <a:off x="5660162" y="1941114"/>
          <a:ext cx="5985436" cy="4598116"/>
        </p:xfrm>
        <a:graphic xmlns:a="http://schemas.openxmlformats.org/drawingml/2006/main">
          <a:graphicData uri="http://schemas.openxmlformats.org/drawingml/2006/chart">
            <c:chart xmlns:c="http://schemas.openxmlformats.org/drawingml/2006/chart" r:id="rId2"/>
          </a:graphicData>
        </a:graphic>
      </p:graphicFrame>
      <p:sp>
        <p:nvSpPr>
          <p:cNvPr id="711" name="TextBox 7"/>
          <p:cNvSpPr txBox="1"/>
          <p:nvPr/>
        </p:nvSpPr>
        <p:spPr>
          <a:xfrm>
            <a:off x="354479" y="1868685"/>
            <a:ext cx="5056971" cy="1869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defRPr sz="1700">
                <a:latin typeface="Palatino Linotype"/>
                <a:ea typeface="Palatino Linotype"/>
                <a:cs typeface="Palatino Linotype"/>
                <a:sym typeface="Palatino Linotype"/>
              </a:defRPr>
            </a:pPr>
            <a:r>
              <a:t>Percent who strongly or somewhat support requiring that energy Americans use is from a renewable source by 2050:</a:t>
            </a:r>
          </a:p>
          <a:p>
            <a:pPr algn="just">
              <a:defRPr sz="1700">
                <a:latin typeface="Palatino Linotype"/>
                <a:ea typeface="Palatino Linotype"/>
                <a:cs typeface="Palatino Linotype"/>
                <a:sym typeface="Palatino Linotype"/>
              </a:defRPr>
            </a:pPr>
          </a:p>
          <a:p>
            <a:pPr marL="285750" indent="-285750" algn="just">
              <a:buSzPct val="100000"/>
              <a:buFont typeface="Arial"/>
              <a:buChar char="•"/>
              <a:defRPr sz="1700">
                <a:latin typeface="Palatino Linotype"/>
                <a:ea typeface="Palatino Linotype"/>
                <a:cs typeface="Palatino Linotype"/>
                <a:sym typeface="Palatino Linotype"/>
              </a:defRPr>
            </a:pPr>
            <a:r>
              <a:t>Democrats = 84%</a:t>
            </a:r>
          </a:p>
          <a:p>
            <a:pPr marL="285750" indent="-285750" algn="just">
              <a:buSzPct val="100000"/>
              <a:buFont typeface="Arial"/>
              <a:buChar char="•"/>
              <a:defRPr sz="1700">
                <a:latin typeface="Palatino Linotype"/>
                <a:ea typeface="Palatino Linotype"/>
                <a:cs typeface="Palatino Linotype"/>
                <a:sym typeface="Palatino Linotype"/>
              </a:defRPr>
            </a:pPr>
            <a:r>
              <a:t>Independents = 66%</a:t>
            </a:r>
          </a:p>
          <a:p>
            <a:pPr marL="285750" indent="-285750" algn="just">
              <a:buSzPct val="100000"/>
              <a:buFont typeface="Arial"/>
              <a:buChar char="•"/>
              <a:defRPr sz="1700">
                <a:latin typeface="Palatino Linotype"/>
                <a:ea typeface="Palatino Linotype"/>
                <a:cs typeface="Palatino Linotype"/>
                <a:sym typeface="Palatino Linotype"/>
              </a:defRPr>
            </a:pPr>
            <a:r>
              <a:t>Republicans = 57%</a:t>
            </a:r>
          </a:p>
        </p:txBody>
      </p:sp>
    </p:spTree>
  </p:cSld>
  <p:clrMapOvr>
    <a:masterClrMapping/>
  </p:clrMapOvr>
  <p:transition xmlns:p14="http://schemas.microsoft.com/office/powerpoint/2010/main" spd="med" advClick="1"/>
</p:sld>
</file>

<file path=ppt/slides/slide7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13" name="Footer Placeholder 3"/>
          <p:cNvSpPr txBox="1"/>
          <p:nvPr/>
        </p:nvSpPr>
        <p:spPr>
          <a:xfrm>
            <a:off x="152400" y="6404291"/>
            <a:ext cx="5943600"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714"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717" name="Rectangle 5"/>
          <p:cNvGrpSpPr/>
          <p:nvPr/>
        </p:nvGrpSpPr>
        <p:grpSpPr>
          <a:xfrm>
            <a:off x="0" y="2650433"/>
            <a:ext cx="12192000" cy="1577009"/>
            <a:chOff x="0" y="0"/>
            <a:chExt cx="12192000" cy="1577008"/>
          </a:xfrm>
        </p:grpSpPr>
        <p:sp>
          <p:nvSpPr>
            <p:cNvPr id="715" name="Rectangle"/>
            <p:cNvSpPr/>
            <p:nvPr/>
          </p:nvSpPr>
          <p:spPr>
            <a:xfrm>
              <a:off x="0" y="-1"/>
              <a:ext cx="12192000" cy="1577010"/>
            </a:xfrm>
            <a:prstGeom prst="rect">
              <a:avLst/>
            </a:prstGeom>
            <a:solidFill>
              <a:srgbClr val="EA8623">
                <a:alpha val="85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716" name="Survey Methodology"/>
            <p:cNvSpPr txBox="1"/>
            <p:nvPr/>
          </p:nvSpPr>
          <p:spPr>
            <a:xfrm>
              <a:off x="0" y="406234"/>
              <a:ext cx="12192000" cy="7645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b="1" sz="4400">
                  <a:latin typeface="Palatino Linotype"/>
                  <a:ea typeface="Palatino Linotype"/>
                  <a:cs typeface="Palatino Linotype"/>
                  <a:sym typeface="Palatino Linotype"/>
                </a:defRPr>
              </a:lvl1pPr>
            </a:lstStyle>
            <a:p>
              <a:pPr/>
              <a:r>
                <a:t>Survey Methodology</a:t>
              </a:r>
            </a:p>
          </p:txBody>
        </p:sp>
      </p:grpSp>
    </p:spTree>
  </p:cSld>
  <p:clrMapOvr>
    <a:masterClrMapping/>
  </p:clrMapOvr>
  <p:transition xmlns:p14="http://schemas.microsoft.com/office/powerpoint/2010/main" spd="med" advClick="1"/>
</p:sld>
</file>

<file path=ppt/slides/slide7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19" name="Footer Placeholder 3"/>
          <p:cNvSpPr txBox="1"/>
          <p:nvPr/>
        </p:nvSpPr>
        <p:spPr>
          <a:xfrm>
            <a:off x="152400" y="6404291"/>
            <a:ext cx="5943600"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grpSp>
        <p:nvGrpSpPr>
          <p:cNvPr id="722" name="Rectangle 4"/>
          <p:cNvGrpSpPr/>
          <p:nvPr/>
        </p:nvGrpSpPr>
        <p:grpSpPr>
          <a:xfrm>
            <a:off x="0" y="2"/>
            <a:ext cx="12192000" cy="755374"/>
            <a:chOff x="0" y="1"/>
            <a:chExt cx="12192000" cy="755373"/>
          </a:xfrm>
        </p:grpSpPr>
        <p:sp>
          <p:nvSpPr>
            <p:cNvPr id="720"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721" name="Survey Methodology (1 of 3)"/>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Survey Methodology (1 of 3)</a:t>
              </a:r>
            </a:p>
          </p:txBody>
        </p:sp>
      </p:grpSp>
      <p:sp>
        <p:nvSpPr>
          <p:cNvPr id="723" name="TextBox 5"/>
          <p:cNvSpPr txBox="1"/>
          <p:nvPr/>
        </p:nvSpPr>
        <p:spPr>
          <a:xfrm>
            <a:off x="629477" y="1201372"/>
            <a:ext cx="10933046" cy="420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400">
                <a:latin typeface="Palatino Linotype"/>
                <a:ea typeface="Palatino Linotype"/>
                <a:cs typeface="Palatino Linotype"/>
                <a:sym typeface="Palatino Linotype"/>
              </a:defRPr>
            </a:pPr>
            <a:r>
              <a:t>The GenForward March survey is a project of Professor Cathy J. Cohen at the University of Chicago. Interviews were conducted with a representative sample from GenForward</a:t>
            </a:r>
            <a:r>
              <a:rPr baseline="30000"/>
              <a:t>SM</a:t>
            </a:r>
            <a:r>
              <a:t>, a nationally representative survey panel of adults ages 18-36 recruited and administered by NORC at the University of Chicago.  </a:t>
            </a:r>
          </a:p>
          <a:p>
            <a:pPr>
              <a:defRPr sz="1400">
                <a:latin typeface="Palatino Linotype"/>
                <a:ea typeface="Palatino Linotype"/>
                <a:cs typeface="Palatino Linotype"/>
                <a:sym typeface="Palatino Linotype"/>
              </a:defRPr>
            </a:pPr>
            <a:r>
              <a:t> </a:t>
            </a:r>
          </a:p>
          <a:p>
            <a:pPr>
              <a:defRPr sz="1400">
                <a:latin typeface="Palatino Linotype"/>
                <a:ea typeface="Palatino Linotype"/>
                <a:cs typeface="Palatino Linotype"/>
                <a:sym typeface="Palatino Linotype"/>
              </a:defRPr>
            </a:pPr>
            <a:r>
              <a:t>A total of 3,257 interviews were conducted between April 26</a:t>
            </a:r>
            <a:r>
              <a:rPr baseline="30000"/>
              <a:t>th</a:t>
            </a:r>
            <a:r>
              <a:t> and May 8</a:t>
            </a:r>
            <a:r>
              <a:rPr baseline="30000"/>
              <a:t>th</a:t>
            </a:r>
            <a:r>
              <a:t>, 2019 with adults ages 18-36, including completed interviews with 794 African American young adults, 537 Asian American young adults, 815 Latinx young adults, 997 white young adults, and 114 young adults with other racial and ethnic backgrounds. The survey was offered in English and Spanish and via telephone and web modes.  </a:t>
            </a:r>
          </a:p>
          <a:p>
            <a:pPr>
              <a:defRPr sz="1400">
                <a:latin typeface="Palatino Linotype"/>
                <a:ea typeface="Palatino Linotype"/>
                <a:cs typeface="Palatino Linotype"/>
                <a:sym typeface="Palatino Linotype"/>
              </a:defRPr>
            </a:pPr>
            <a:r>
              <a:t> </a:t>
            </a:r>
          </a:p>
          <a:p>
            <a:pPr>
              <a:defRPr sz="1400">
                <a:latin typeface="Palatino Linotype"/>
                <a:ea typeface="Palatino Linotype"/>
                <a:cs typeface="Palatino Linotype"/>
                <a:sym typeface="Palatino Linotype"/>
              </a:defRPr>
            </a:pPr>
            <a:r>
              <a:t>The GenForward survey was built from two sample sources:</a:t>
            </a:r>
          </a:p>
          <a:p>
            <a:pPr>
              <a:defRPr sz="1400">
                <a:latin typeface="Palatino Linotype"/>
                <a:ea typeface="Palatino Linotype"/>
                <a:cs typeface="Palatino Linotype"/>
                <a:sym typeface="Palatino Linotype"/>
              </a:defRPr>
            </a:pPr>
            <a:r>
              <a:t>  </a:t>
            </a:r>
          </a:p>
          <a:p>
            <a:pPr marL="285750" indent="-285750">
              <a:buSzPct val="100000"/>
              <a:buFont typeface="Arial"/>
              <a:buChar char="•"/>
              <a:defRPr sz="1400">
                <a:latin typeface="Palatino Linotype"/>
                <a:ea typeface="Palatino Linotype"/>
                <a:cs typeface="Palatino Linotype"/>
                <a:sym typeface="Palatino Linotype"/>
              </a:defRPr>
            </a:pPr>
            <a:r>
              <a:t>Fifty-five percent of the completed interviews are sourced from NORC’s AmeriSpeak® Panel and from the Black Youth Project (BYP) panel of young adults recruited by NORC. AmeriSpeak is a probability based panel that also uses address-based sample but sourced from the NORC National Frame with enhanced sample coverage. During the initial recruitment phase of the AmeriSpeak panel, randomly selected U.S. households were sampled with a known, non-zero probability of selection and then contacted by U.S. mail, email, telephone, and field interviewers (face-to-face). The BYP sample is from a probability-based household panel that uses an address-based sample from a registered voter database of the entire U.S.  Households were selected using stratified random sampling to support over-sampling of households with African Americans, Latinxs, and Asian Americans ages 18-36. NORC contacted sampled households by U.S. mail and by telephone, inviting them to register and participate in public opinion surveys twice a month.</a:t>
            </a:r>
          </a:p>
        </p:txBody>
      </p:sp>
      <p:sp>
        <p:nvSpPr>
          <p:cNvPr id="724" name="Slide Number Placeholder 6"/>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7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26" name="Footer Placeholder 3"/>
          <p:cNvSpPr txBox="1"/>
          <p:nvPr/>
        </p:nvSpPr>
        <p:spPr>
          <a:xfrm>
            <a:off x="152400" y="6404291"/>
            <a:ext cx="5943600"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grpSp>
        <p:nvGrpSpPr>
          <p:cNvPr id="729" name="Rectangle 4"/>
          <p:cNvGrpSpPr/>
          <p:nvPr/>
        </p:nvGrpSpPr>
        <p:grpSpPr>
          <a:xfrm>
            <a:off x="0" y="2"/>
            <a:ext cx="12192000" cy="755374"/>
            <a:chOff x="0" y="1"/>
            <a:chExt cx="12192000" cy="755373"/>
          </a:xfrm>
        </p:grpSpPr>
        <p:sp>
          <p:nvSpPr>
            <p:cNvPr id="727"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728" name="Survey Methodology (2 of 3)"/>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Survey Methodology (2 of 3)</a:t>
              </a:r>
            </a:p>
          </p:txBody>
        </p:sp>
      </p:grpSp>
      <p:sp>
        <p:nvSpPr>
          <p:cNvPr id="730" name="TextBox 5"/>
          <p:cNvSpPr txBox="1"/>
          <p:nvPr/>
        </p:nvSpPr>
        <p:spPr>
          <a:xfrm>
            <a:off x="629477" y="1201371"/>
            <a:ext cx="10933046" cy="5349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85750" indent="-285750">
              <a:buSzPct val="100000"/>
              <a:buFont typeface="Arial"/>
              <a:buChar char="•"/>
              <a:defRPr sz="1400">
                <a:latin typeface="Palatino Linotype"/>
                <a:ea typeface="Palatino Linotype"/>
                <a:cs typeface="Palatino Linotype"/>
                <a:sym typeface="Palatino Linotype"/>
              </a:defRPr>
            </a:pPr>
            <a:r>
              <a:t>The AmeriSpeak panel sample was supplemented with respondents from the Dynata nonprobability online opt-in panel. Forty-five percent of the completed interviews are sourced from the Dynata panel. To help to reduce potential bias in the nonprobability sample, Dynata attempted to balance the nonprobability respondent sample by age, race and ethnicity, gender, and partisanship. In order to incorporate the nonprobability sample, NORC used TrueNorth calibration services, an innovative hybrid calibration approach developed at NORC based on small area estimation methods in order to explicitly account for potential bias associated with the nonprobability sample. The purpose of TrueNorth calibration is to adjust the weights for the nonprobability sample so as to bring weighted distributions of the nonprobability sample in line with the population distribution for characteristics correlated with the survey variables. Such calibration adjustments help to reduce potential bias, yielding more accurate population estimates.</a:t>
            </a:r>
          </a:p>
          <a:p>
            <a:pPr>
              <a:defRPr sz="1400">
                <a:latin typeface="Palatino Linotype"/>
                <a:ea typeface="Palatino Linotype"/>
                <a:cs typeface="Palatino Linotype"/>
                <a:sym typeface="Palatino Linotype"/>
              </a:defRPr>
            </a:pPr>
            <a:r>
              <a:t> </a:t>
            </a:r>
          </a:p>
          <a:p>
            <a:pPr>
              <a:defRPr sz="1400">
                <a:latin typeface="Palatino Linotype"/>
                <a:ea typeface="Palatino Linotype"/>
                <a:cs typeface="Palatino Linotype"/>
                <a:sym typeface="Palatino Linotype"/>
              </a:defRPr>
            </a:pPr>
            <a:r>
              <a:t>Panelists on both the BYP and AmeriSpeak panels are invited to register for the panel via the web or by telephone to participate in public opinion surveys.</a:t>
            </a:r>
          </a:p>
          <a:p>
            <a:pPr>
              <a:defRPr sz="1400">
                <a:latin typeface="Palatino Linotype"/>
                <a:ea typeface="Palatino Linotype"/>
                <a:cs typeface="Palatino Linotype"/>
                <a:sym typeface="Palatino Linotype"/>
              </a:defRPr>
            </a:pPr>
            <a:r>
              <a:t> </a:t>
            </a:r>
          </a:p>
          <a:p>
            <a:pPr>
              <a:defRPr sz="1400">
                <a:latin typeface="Palatino Linotype"/>
                <a:ea typeface="Palatino Linotype"/>
                <a:cs typeface="Palatino Linotype"/>
                <a:sym typeface="Palatino Linotype"/>
              </a:defRPr>
            </a:pPr>
            <a:r>
              <a:t>Of the 3,257 completed interviews in the GenForward May survey, 98 percent were completed by web and 2 percent by telephone. The survey completion rate is 20.0 percent. The weighted AAPOR RR3 panel recruitment rate is 21.3 percent and the weighted household panel retention rate is 88.9 percent, for a cumulative AAPOR Response Rate 3 of 3.8 percent. The overall margin of sampling error is +/- 2.45 percentage points at the 95 percent confidence level, including the design effect. Among subgroups, the margin of sampling error at the 95 percent confidence level is +/- 4.30 percentage points for African Americans, +/- 5.64 percentage points for Asian Americans, +/- 4.98 percentage points for Latinxs, and +/- 3.75 percentage points for whites.</a:t>
            </a:r>
          </a:p>
          <a:p>
            <a:pPr>
              <a:defRPr sz="1400">
                <a:latin typeface="Palatino Linotype"/>
                <a:ea typeface="Palatino Linotype"/>
                <a:cs typeface="Palatino Linotype"/>
                <a:sym typeface="Palatino Linotype"/>
              </a:defRPr>
            </a:pPr>
            <a:r>
              <a:t> </a:t>
            </a:r>
          </a:p>
          <a:p>
            <a:pPr>
              <a:defRPr sz="1400">
                <a:latin typeface="Palatino Linotype"/>
                <a:ea typeface="Palatino Linotype"/>
                <a:cs typeface="Palatino Linotype"/>
                <a:sym typeface="Palatino Linotype"/>
              </a:defRPr>
            </a:pPr>
            <a:r>
              <a:t>To encourage cooperation, respondents were offered incentives for completing the survey that ranged from the cash-equivalent of $3 to the cash-equivalent of $10.</a:t>
            </a:r>
          </a:p>
          <a:p>
            <a:pPr>
              <a:defRPr sz="1400">
                <a:latin typeface="Palatino Linotype"/>
                <a:ea typeface="Palatino Linotype"/>
                <a:cs typeface="Palatino Linotype"/>
                <a:sym typeface="Palatino Linotype"/>
              </a:defRPr>
            </a:pPr>
            <a:r>
              <a:t> </a:t>
            </a:r>
          </a:p>
          <a:p>
            <a:pPr>
              <a:defRPr sz="1400">
                <a:latin typeface="Palatino Linotype"/>
                <a:ea typeface="Palatino Linotype"/>
                <a:cs typeface="Palatino Linotype"/>
                <a:sym typeface="Palatino Linotype"/>
              </a:defRPr>
            </a:pPr>
            <a:r>
              <a:t> </a:t>
            </a:r>
          </a:p>
        </p:txBody>
      </p:sp>
      <p:sp>
        <p:nvSpPr>
          <p:cNvPr id="731" name="Slide Number Placeholder 6"/>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7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33" name="Footer Placeholder 3"/>
          <p:cNvSpPr txBox="1"/>
          <p:nvPr/>
        </p:nvSpPr>
        <p:spPr>
          <a:xfrm>
            <a:off x="152400" y="6404291"/>
            <a:ext cx="5943600"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grpSp>
        <p:nvGrpSpPr>
          <p:cNvPr id="736" name="Rectangle 4"/>
          <p:cNvGrpSpPr/>
          <p:nvPr/>
        </p:nvGrpSpPr>
        <p:grpSpPr>
          <a:xfrm>
            <a:off x="0" y="2"/>
            <a:ext cx="12192000" cy="755374"/>
            <a:chOff x="0" y="1"/>
            <a:chExt cx="12192000" cy="755373"/>
          </a:xfrm>
        </p:grpSpPr>
        <p:sp>
          <p:nvSpPr>
            <p:cNvPr id="734" name="Rectangle"/>
            <p:cNvSpPr/>
            <p:nvPr/>
          </p:nvSpPr>
          <p:spPr>
            <a:xfrm>
              <a:off x="0" y="1"/>
              <a:ext cx="12192000" cy="755374"/>
            </a:xfrm>
            <a:prstGeom prst="rect">
              <a:avLst/>
            </a:prstGeom>
            <a:solidFill>
              <a:srgbClr val="FFE18F"/>
            </a:solidFill>
            <a:ln w="12700" cap="flat">
              <a:noFill/>
              <a:miter lim="400000"/>
            </a:ln>
            <a:effectLst/>
          </p:spPr>
          <p:txBody>
            <a:bodyPr wrap="square" lIns="45719" tIns="45719" rIns="45719" bIns="45719" numCol="1" anchor="ctr">
              <a:noAutofit/>
            </a:bodyPr>
            <a:lstStyle/>
            <a:p>
              <a:pPr>
                <a:defRPr>
                  <a:solidFill>
                    <a:srgbClr val="FFFFFF"/>
                  </a:solidFill>
                </a:defRPr>
              </a:pPr>
            </a:p>
          </p:txBody>
        </p:sp>
        <p:sp>
          <p:nvSpPr>
            <p:cNvPr id="735" name="Survey Methodology (3 of 3)"/>
            <p:cNvSpPr txBox="1"/>
            <p:nvPr/>
          </p:nvSpPr>
          <p:spPr>
            <a:xfrm>
              <a:off x="0" y="90667"/>
              <a:ext cx="12192000" cy="574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defRPr b="1" sz="3200">
                  <a:latin typeface="Palatino Linotype"/>
                  <a:ea typeface="Palatino Linotype"/>
                  <a:cs typeface="Palatino Linotype"/>
                  <a:sym typeface="Palatino Linotype"/>
                </a:defRPr>
              </a:lvl1pPr>
            </a:lstStyle>
            <a:p>
              <a:pPr/>
              <a:r>
                <a:t>Survey Methodology (3 of 3)</a:t>
              </a:r>
            </a:p>
          </p:txBody>
        </p:sp>
      </p:grpSp>
      <p:sp>
        <p:nvSpPr>
          <p:cNvPr id="737" name="TextBox 5"/>
          <p:cNvSpPr txBox="1"/>
          <p:nvPr/>
        </p:nvSpPr>
        <p:spPr>
          <a:xfrm>
            <a:off x="629477" y="1201371"/>
            <a:ext cx="10933046" cy="192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1400">
                <a:latin typeface="Palatino Linotype"/>
                <a:ea typeface="Palatino Linotype"/>
                <a:cs typeface="Palatino Linotype"/>
                <a:sym typeface="Palatino Linotype"/>
              </a:defRPr>
            </a:lvl1pPr>
          </a:lstStyle>
          <a:p>
            <a:pPr/>
            <a:r>
              <a:t>The interviews from the two probability-based sample sources were combined for statistical weighting and analysis. The combined panel samples provide sample coverage of approximately 97% of the U.S. household population. Those excluded from the sample include people with P.O. Box only addresses, some addresses not listed in the USPS Delivery Sequence File, and some newly constructed dwellings. The statistical weights incorporate the appropriate probability of selection for the BYP and AmeriSpeak samples, nonresponse adjustments, and also, raking ratio adjustments to population benchmarks for 18-64-year-old adults. A poststratification process is used to adjust for any survey nonresponse as well as any non-coverage or under- and over-sampling resulting from the study-specific sample design. The poststratification process was done separately for each racial/ethnic group and involved the following variables: age, gender, education, and census region. The weighted data, which reflect the U.S. population of adults ages 18-36, and the 18-36-year-old populations for African Americans, Latinxs, Asian Americans, and non-Latinx whites, were used for all analyses.  </a:t>
            </a:r>
          </a:p>
        </p:txBody>
      </p:sp>
      <p:sp>
        <p:nvSpPr>
          <p:cNvPr id="738" name="Slide Number Placeholder 6"/>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7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40" name="Footer Placeholder 3"/>
          <p:cNvSpPr txBox="1"/>
          <p:nvPr/>
        </p:nvSpPr>
        <p:spPr>
          <a:xfrm>
            <a:off x="152400" y="6404291"/>
            <a:ext cx="5943600"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i="1" sz="1200">
                <a:solidFill>
                  <a:srgbClr val="888888"/>
                </a:solidFill>
              </a:defRPr>
            </a:lvl1pPr>
          </a:lstStyle>
          <a:p>
            <a:pPr/>
            <a:r>
              <a:t>GenForward surveys are available at www.genforwardsurvey.com</a:t>
            </a:r>
          </a:p>
        </p:txBody>
      </p:sp>
      <p:sp>
        <p:nvSpPr>
          <p:cNvPr id="741" name="Slide Number Placeholder 4"/>
          <p:cNvSpPr txBox="1"/>
          <p:nvPr>
            <p:ph type="sldNum" sz="quarter" idx="2"/>
          </p:nvPr>
        </p:nvSpPr>
        <p:spPr>
          <a:xfrm>
            <a:off x="11089818" y="6404292"/>
            <a:ext cx="2639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744" name="Rectangle 5"/>
          <p:cNvGrpSpPr/>
          <p:nvPr/>
        </p:nvGrpSpPr>
        <p:grpSpPr>
          <a:xfrm>
            <a:off x="0" y="2650433"/>
            <a:ext cx="12192000" cy="1577009"/>
            <a:chOff x="0" y="0"/>
            <a:chExt cx="12192000" cy="1577008"/>
          </a:xfrm>
        </p:grpSpPr>
        <p:sp>
          <p:nvSpPr>
            <p:cNvPr id="742" name="Rectangle"/>
            <p:cNvSpPr/>
            <p:nvPr/>
          </p:nvSpPr>
          <p:spPr>
            <a:xfrm>
              <a:off x="0" y="-1"/>
              <a:ext cx="12192000" cy="1577010"/>
            </a:xfrm>
            <a:prstGeom prst="rect">
              <a:avLst/>
            </a:prstGeom>
            <a:solidFill>
              <a:srgbClr val="EA8623">
                <a:alpha val="85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743" name="Full details are available at www.genforwardsurvey.com"/>
            <p:cNvSpPr txBox="1"/>
            <p:nvPr/>
          </p:nvSpPr>
          <p:spPr>
            <a:xfrm>
              <a:off x="0" y="437984"/>
              <a:ext cx="12192000" cy="701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i="1" sz="4000">
                  <a:latin typeface="Palatino Linotype"/>
                  <a:ea typeface="Palatino Linotype"/>
                  <a:cs typeface="Palatino Linotype"/>
                  <a:sym typeface="Palatino Linotype"/>
                </a:defRPr>
              </a:lvl1pPr>
            </a:lstStyle>
            <a:p>
              <a:pPr/>
              <a:r>
                <a:t>Full details are available at www.genforwardsurvey.com</a:t>
              </a:r>
            </a:p>
          </p:txBody>
        </p:sp>
      </p:gr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